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33"/>
  </p:notesMasterIdLst>
  <p:handoutMasterIdLst>
    <p:handoutMasterId r:id="rId134"/>
  </p:handoutMasterIdLst>
  <p:sldIdLst>
    <p:sldId id="1048" r:id="rId2"/>
    <p:sldId id="1229" r:id="rId3"/>
    <p:sldId id="1408" r:id="rId4"/>
    <p:sldId id="1252" r:id="rId5"/>
    <p:sldId id="1311" r:id="rId6"/>
    <p:sldId id="1368" r:id="rId7"/>
    <p:sldId id="1251" r:id="rId8"/>
    <p:sldId id="1183" r:id="rId9"/>
    <p:sldId id="1092" r:id="rId10"/>
    <p:sldId id="1133" r:id="rId11"/>
    <p:sldId id="1369" r:id="rId12"/>
    <p:sldId id="1184" r:id="rId13"/>
    <p:sldId id="1309" r:id="rId14"/>
    <p:sldId id="1230" r:id="rId15"/>
    <p:sldId id="1231" r:id="rId16"/>
    <p:sldId id="1240" r:id="rId17"/>
    <p:sldId id="1232" r:id="rId18"/>
    <p:sldId id="1233" r:id="rId19"/>
    <p:sldId id="1241" r:id="rId20"/>
    <p:sldId id="1242" r:id="rId21"/>
    <p:sldId id="1243" r:id="rId22"/>
    <p:sldId id="1237" r:id="rId23"/>
    <p:sldId id="1234" r:id="rId24"/>
    <p:sldId id="1235" r:id="rId25"/>
    <p:sldId id="1236" r:id="rId26"/>
    <p:sldId id="1239" r:id="rId27"/>
    <p:sldId id="1250" r:id="rId28"/>
    <p:sldId id="1308" r:id="rId29"/>
    <p:sldId id="1245" r:id="rId30"/>
    <p:sldId id="1246" r:id="rId31"/>
    <p:sldId id="1310" r:id="rId32"/>
    <p:sldId id="1263" r:id="rId33"/>
    <p:sldId id="1318" r:id="rId34"/>
    <p:sldId id="1248" r:id="rId35"/>
    <p:sldId id="1247" r:id="rId36"/>
    <p:sldId id="1326" r:id="rId37"/>
    <p:sldId id="1327" r:id="rId38"/>
    <p:sldId id="1329" r:id="rId39"/>
    <p:sldId id="1328" r:id="rId40"/>
    <p:sldId id="1319" r:id="rId41"/>
    <p:sldId id="1320" r:id="rId42"/>
    <p:sldId id="1323" r:id="rId43"/>
    <p:sldId id="1352" r:id="rId44"/>
    <p:sldId id="1330" r:id="rId45"/>
    <p:sldId id="1267" r:id="rId46"/>
    <p:sldId id="1244" r:id="rId47"/>
    <p:sldId id="1253" r:id="rId48"/>
    <p:sldId id="1254" r:id="rId49"/>
    <p:sldId id="1284" r:id="rId50"/>
    <p:sldId id="1255" r:id="rId51"/>
    <p:sldId id="1256" r:id="rId52"/>
    <p:sldId id="1257" r:id="rId53"/>
    <p:sldId id="1258" r:id="rId54"/>
    <p:sldId id="1259" r:id="rId55"/>
    <p:sldId id="1260" r:id="rId56"/>
    <p:sldId id="1261" r:id="rId57"/>
    <p:sldId id="1262" r:id="rId58"/>
    <p:sldId id="1264" r:id="rId59"/>
    <p:sldId id="1265" r:id="rId60"/>
    <p:sldId id="1285" r:id="rId61"/>
    <p:sldId id="1268" r:id="rId62"/>
    <p:sldId id="1211" r:id="rId63"/>
    <p:sldId id="1331" r:id="rId64"/>
    <p:sldId id="1332" r:id="rId65"/>
    <p:sldId id="1371" r:id="rId66"/>
    <p:sldId id="1372" r:id="rId67"/>
    <p:sldId id="1373" r:id="rId68"/>
    <p:sldId id="1334" r:id="rId69"/>
    <p:sldId id="1227" r:id="rId70"/>
    <p:sldId id="1335" r:id="rId71"/>
    <p:sldId id="1336" r:id="rId72"/>
    <p:sldId id="1337" r:id="rId73"/>
    <p:sldId id="1338" r:id="rId74"/>
    <p:sldId id="1339" r:id="rId75"/>
    <p:sldId id="1340" r:id="rId76"/>
    <p:sldId id="1348" r:id="rId77"/>
    <p:sldId id="1349" r:id="rId78"/>
    <p:sldId id="1350" r:id="rId79"/>
    <p:sldId id="1351" r:id="rId80"/>
    <p:sldId id="1346" r:id="rId81"/>
    <p:sldId id="1185" r:id="rId82"/>
    <p:sldId id="1376" r:id="rId83"/>
    <p:sldId id="1312" r:id="rId84"/>
    <p:sldId id="1313" r:id="rId85"/>
    <p:sldId id="1314" r:id="rId86"/>
    <p:sldId id="1315" r:id="rId87"/>
    <p:sldId id="1316" r:id="rId88"/>
    <p:sldId id="1317" r:id="rId89"/>
    <p:sldId id="1187" r:id="rId90"/>
    <p:sldId id="1347" r:id="rId91"/>
    <p:sldId id="1389" r:id="rId92"/>
    <p:sldId id="1404" r:id="rId93"/>
    <p:sldId id="1405" r:id="rId94"/>
    <p:sldId id="1406" r:id="rId95"/>
    <p:sldId id="1407" r:id="rId96"/>
    <p:sldId id="1387" r:id="rId97"/>
    <p:sldId id="1392" r:id="rId98"/>
    <p:sldId id="1388" r:id="rId99"/>
    <p:sldId id="1391" r:id="rId100"/>
    <p:sldId id="1287" r:id="rId101"/>
    <p:sldId id="1288" r:id="rId102"/>
    <p:sldId id="1289" r:id="rId103"/>
    <p:sldId id="1303" r:id="rId104"/>
    <p:sldId id="1304" r:id="rId105"/>
    <p:sldId id="1305" r:id="rId106"/>
    <p:sldId id="1306" r:id="rId107"/>
    <p:sldId id="1356" r:id="rId108"/>
    <p:sldId id="1357" r:id="rId109"/>
    <p:sldId id="1409" r:id="rId110"/>
    <p:sldId id="1358" r:id="rId111"/>
    <p:sldId id="1353" r:id="rId112"/>
    <p:sldId id="1394" r:id="rId113"/>
    <p:sldId id="1354" r:id="rId114"/>
    <p:sldId id="1355" r:id="rId115"/>
    <p:sldId id="1360" r:id="rId116"/>
    <p:sldId id="1361" r:id="rId117"/>
    <p:sldId id="1362" r:id="rId118"/>
    <p:sldId id="1363" r:id="rId119"/>
    <p:sldId id="1364" r:id="rId120"/>
    <p:sldId id="1365" r:id="rId121"/>
    <p:sldId id="1366" r:id="rId122"/>
    <p:sldId id="1374" r:id="rId123"/>
    <p:sldId id="1377" r:id="rId124"/>
    <p:sldId id="1378" r:id="rId125"/>
    <p:sldId id="1379" r:id="rId126"/>
    <p:sldId id="1380" r:id="rId127"/>
    <p:sldId id="1381" r:id="rId128"/>
    <p:sldId id="1382" r:id="rId129"/>
    <p:sldId id="1383" r:id="rId130"/>
    <p:sldId id="1228" r:id="rId131"/>
    <p:sldId id="1367" r:id="rId132"/>
  </p:sldIdLst>
  <p:sldSz cx="9144000" cy="6858000" type="screen4x3"/>
  <p:notesSz cx="6888163" cy="10020300"/>
  <p:defaultTextStyle>
    <a:defPPr>
      <a:defRPr lang="en-GB"/>
    </a:defPPr>
    <a:lvl1pPr algn="l" rtl="0" fontAlgn="base">
      <a:spcBef>
        <a:spcPct val="0"/>
      </a:spcBef>
      <a:spcAft>
        <a:spcPct val="0"/>
      </a:spcAft>
      <a:defRPr sz="2800" kern="1200">
        <a:solidFill>
          <a:schemeClr val="tx2"/>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sz="2800" kern="1200">
        <a:solidFill>
          <a:schemeClr val="tx2"/>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sz="2800" kern="1200">
        <a:solidFill>
          <a:schemeClr val="tx2"/>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sz="2800" kern="1200">
        <a:solidFill>
          <a:schemeClr val="tx2"/>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sz="2800" kern="1200">
        <a:solidFill>
          <a:schemeClr val="tx2"/>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kern="1200">
        <a:solidFill>
          <a:schemeClr val="tx2"/>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kern="1200">
        <a:solidFill>
          <a:schemeClr val="tx2"/>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kern="1200">
        <a:solidFill>
          <a:schemeClr val="tx2"/>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kern="1200">
        <a:solidFill>
          <a:schemeClr val="tx2"/>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19CB"/>
    <a:srgbClr val="00A076"/>
    <a:srgbClr val="DDDDDD"/>
    <a:srgbClr val="B2B2B2"/>
    <a:srgbClr val="CC3300"/>
    <a:srgbClr val="FF9900"/>
    <a:srgbClr val="33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567" autoAdjust="0"/>
    <p:restoredTop sz="86444" autoAdjust="0"/>
  </p:normalViewPr>
  <p:slideViewPr>
    <p:cSldViewPr>
      <p:cViewPr varScale="1">
        <p:scale>
          <a:sx n="112" d="100"/>
          <a:sy n="112" d="100"/>
        </p:scale>
        <p:origin x="-2040" y="-84"/>
      </p:cViewPr>
      <p:guideLst>
        <p:guide orient="horz" pos="2160"/>
        <p:guide pos="2880"/>
      </p:guideLst>
    </p:cSldViewPr>
  </p:slideViewPr>
  <p:outlineViewPr>
    <p:cViewPr>
      <p:scale>
        <a:sx n="33" d="100"/>
        <a:sy n="33" d="100"/>
      </p:scale>
      <p:origin x="276" y="0"/>
    </p:cViewPr>
  </p:outlineViewPr>
  <p:notesTextViewPr>
    <p:cViewPr>
      <p:scale>
        <a:sx n="100" d="100"/>
        <a:sy n="100" d="100"/>
      </p:scale>
      <p:origin x="0" y="0"/>
    </p:cViewPr>
  </p:notesTextViewPr>
  <p:sorterViewPr>
    <p:cViewPr>
      <p:scale>
        <a:sx n="50" d="100"/>
        <a:sy n="50" d="100"/>
      </p:scale>
      <p:origin x="0" y="3186"/>
    </p:cViewPr>
  </p:sorterViewPr>
  <p:notesViewPr>
    <p:cSldViewPr>
      <p:cViewPr>
        <p:scale>
          <a:sx n="150" d="100"/>
          <a:sy n="150" d="100"/>
        </p:scale>
        <p:origin x="101" y="2198"/>
      </p:cViewPr>
      <p:guideLst>
        <p:guide orient="horz" pos="3156"/>
        <p:guide pos="2169"/>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118787" name="Rectangle 3"/>
          <p:cNvSpPr>
            <a:spLocks noGrp="1" noChangeArrowheads="1"/>
          </p:cNvSpPr>
          <p:nvPr>
            <p:ph type="dt" sz="quarter" idx="1"/>
          </p:nvPr>
        </p:nvSpPr>
        <p:spPr bwMode="auto">
          <a:xfrm>
            <a:off x="3886200" y="0"/>
            <a:ext cx="2971800" cy="533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solidFill>
                  <a:schemeClr val="tx1"/>
                </a:solidFill>
                <a:effectLst/>
                <a:latin typeface="Times New Roman" pitchFamily="18" charset="0"/>
              </a:defRPr>
            </a:lvl1pPr>
          </a:lstStyle>
          <a:p>
            <a:pPr>
              <a:defRPr/>
            </a:pPr>
            <a:endParaRPr lang="en-US"/>
          </a:p>
        </p:txBody>
      </p:sp>
      <p:sp>
        <p:nvSpPr>
          <p:cNvPr id="118788" name="Rectangle 4"/>
          <p:cNvSpPr>
            <a:spLocks noGrp="1" noChangeArrowheads="1"/>
          </p:cNvSpPr>
          <p:nvPr>
            <p:ph type="ftr" sz="quarter" idx="2"/>
          </p:nvPr>
        </p:nvSpPr>
        <p:spPr bwMode="auto">
          <a:xfrm>
            <a:off x="0" y="95250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118789" name="Rectangle 5"/>
          <p:cNvSpPr>
            <a:spLocks noGrp="1" noChangeArrowheads="1"/>
          </p:cNvSpPr>
          <p:nvPr>
            <p:ph type="sldNum" sz="quarter" idx="3"/>
          </p:nvPr>
        </p:nvSpPr>
        <p:spPr bwMode="auto">
          <a:xfrm>
            <a:off x="3886200" y="95250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chemeClr val="tx1"/>
                </a:solidFill>
                <a:effectLst/>
                <a:latin typeface="Times New Roman" pitchFamily="18" charset="0"/>
              </a:defRPr>
            </a:lvl1pPr>
          </a:lstStyle>
          <a:p>
            <a:pPr>
              <a:defRPr/>
            </a:pPr>
            <a:fld id="{32A4239A-8F85-4D14-91B4-64C5B95EE69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defTabSz="966788">
              <a:defRPr sz="1300">
                <a:solidFill>
                  <a:schemeClr val="tx1"/>
                </a:solidFill>
                <a:effectLst/>
                <a:latin typeface="Arial" pitchFamily="34" charset="0"/>
              </a:defRPr>
            </a:lvl1pPr>
          </a:lstStyle>
          <a:p>
            <a:pPr>
              <a:defRPr/>
            </a:pPr>
            <a:endParaRPr lang="en-GB"/>
          </a:p>
        </p:txBody>
      </p:sp>
      <p:sp>
        <p:nvSpPr>
          <p:cNvPr id="96259" name="Rectangle 3"/>
          <p:cNvSpPr>
            <a:spLocks noGrp="1" noChangeArrowheads="1"/>
          </p:cNvSpPr>
          <p:nvPr>
            <p:ph type="dt" idx="1"/>
          </p:nvPr>
        </p:nvSpPr>
        <p:spPr bwMode="auto">
          <a:xfrm>
            <a:off x="3903663"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defTabSz="966788">
              <a:defRPr sz="1300">
                <a:solidFill>
                  <a:schemeClr val="tx1"/>
                </a:solidFill>
                <a:effectLst/>
                <a:latin typeface="Arial" pitchFamily="34" charset="0"/>
              </a:defRPr>
            </a:lvl1pPr>
          </a:lstStyle>
          <a:p>
            <a:pPr>
              <a:defRPr/>
            </a:pPr>
            <a:endParaRPr lang="en-GB"/>
          </a:p>
        </p:txBody>
      </p:sp>
      <p:sp>
        <p:nvSpPr>
          <p:cNvPr id="31748" name="Rectangle 4"/>
          <p:cNvSpPr>
            <a:spLocks noGrp="1" noRot="1" noChangeAspect="1" noChangeArrowheads="1" noTextEdit="1"/>
          </p:cNvSpPr>
          <p:nvPr>
            <p:ph type="sldImg" idx="2"/>
          </p:nvPr>
        </p:nvSpPr>
        <p:spPr bwMode="auto">
          <a:xfrm>
            <a:off x="939800" y="750888"/>
            <a:ext cx="5010150" cy="3757612"/>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919163" y="4759325"/>
            <a:ext cx="5049837" cy="4510088"/>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6262" name="Rectangle 6"/>
          <p:cNvSpPr>
            <a:spLocks noGrp="1" noChangeArrowheads="1"/>
          </p:cNvSpPr>
          <p:nvPr>
            <p:ph type="ftr" sz="quarter" idx="4"/>
          </p:nvPr>
        </p:nvSpPr>
        <p:spPr bwMode="auto">
          <a:xfrm>
            <a:off x="0" y="9518650"/>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defTabSz="966788">
              <a:defRPr sz="1300">
                <a:solidFill>
                  <a:schemeClr val="tx1"/>
                </a:solidFill>
                <a:effectLst/>
                <a:latin typeface="Arial" pitchFamily="34" charset="0"/>
              </a:defRPr>
            </a:lvl1pPr>
          </a:lstStyle>
          <a:p>
            <a:pPr>
              <a:defRPr/>
            </a:pPr>
            <a:endParaRPr lang="en-GB"/>
          </a:p>
        </p:txBody>
      </p:sp>
      <p:sp>
        <p:nvSpPr>
          <p:cNvPr id="96263" name="Rectangle 7"/>
          <p:cNvSpPr>
            <a:spLocks noGrp="1" noChangeArrowheads="1"/>
          </p:cNvSpPr>
          <p:nvPr>
            <p:ph type="sldNum" sz="quarter" idx="5"/>
          </p:nvPr>
        </p:nvSpPr>
        <p:spPr bwMode="auto">
          <a:xfrm>
            <a:off x="3903663" y="9518650"/>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defTabSz="966788">
              <a:defRPr sz="1300">
                <a:solidFill>
                  <a:schemeClr val="tx1"/>
                </a:solidFill>
                <a:effectLst/>
                <a:latin typeface="Arial" pitchFamily="34" charset="0"/>
              </a:defRPr>
            </a:lvl1pPr>
          </a:lstStyle>
          <a:p>
            <a:pPr>
              <a:defRPr/>
            </a:pPr>
            <a:fld id="{7A5223E3-044A-4B47-ACF1-E1E2FED809B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1</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p:txBody>
          <a:bodyPr/>
          <a:lstStyle/>
          <a:p>
            <a:pPr>
              <a:defRPr/>
            </a:pPr>
            <a:fld id="{2EB1E01A-890A-4C4B-B996-6AC765F1E7B2}" type="slidenum">
              <a:rPr lang="en-GB" smtClean="0"/>
              <a:pPr>
                <a:defRPr/>
              </a:pPr>
              <a:t>11</a:t>
            </a:fld>
            <a:endParaRPr lang="en-GB"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130</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131</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12</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13</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3DF9E16-848D-4B7D-8973-4E803B2F5AE0}" type="slidenum">
              <a:rPr lang="en-GB" smtClean="0"/>
              <a:pPr/>
              <a:t>14</a:t>
            </a:fld>
            <a:endParaRPr lang="en-GB"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lt-L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4A038D2-520A-48F6-88D4-1DB3CC30C985}" type="slidenum">
              <a:rPr lang="en-GB" smtClean="0"/>
              <a:pPr/>
              <a:t>19</a:t>
            </a:fld>
            <a:endParaRPr lang="en-GB"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lt-L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lt-LT" smtClean="0"/>
          </a:p>
        </p:txBody>
      </p:sp>
      <p:sp>
        <p:nvSpPr>
          <p:cNvPr id="98308" name="Slide Number Placeholder 3"/>
          <p:cNvSpPr>
            <a:spLocks noGrp="1"/>
          </p:cNvSpPr>
          <p:nvPr>
            <p:ph type="sldNum" sz="quarter" idx="5"/>
          </p:nvPr>
        </p:nvSpPr>
        <p:spPr>
          <a:noFill/>
        </p:spPr>
        <p:txBody>
          <a:bodyPr/>
          <a:lstStyle/>
          <a:p>
            <a:fld id="{D1C186FB-39D3-4CCF-BE7F-179326CBFF3A}" type="slidenum">
              <a:rPr lang="en-US" smtClean="0"/>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22</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58340495-3C20-4160-9648-651196251173}" type="slidenum">
              <a:rPr lang="en-GB" smtClean="0"/>
              <a:pPr/>
              <a:t>23</a:t>
            </a:fld>
            <a:endParaRPr lang="en-GB"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FD8A5F00-DCB9-427E-A525-6A8F7AD595A8}" type="slidenum">
              <a:rPr lang="en-GB" smtClean="0"/>
              <a:pPr/>
              <a:t>24</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2F7DE79D-1C13-464E-9482-FF0846456CE5}" type="slidenum">
              <a:rPr lang="en-GB" smtClean="0"/>
              <a:pPr/>
              <a:t>25</a:t>
            </a:fld>
            <a:endParaRPr lang="en-GB"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2</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655667F-ECA4-4535-9545-5DA2F22EF220}" type="slidenum">
              <a:rPr lang="en-US" smtClean="0"/>
              <a:pPr/>
              <a:t>26</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lt-L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435C6B45-7A88-4507-9A83-6B82AFAFA953}" type="slidenum">
              <a:rPr lang="en-GB" smtClean="0"/>
              <a:pPr/>
              <a:t>27</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28</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31</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lt-LT" smtClean="0">
              <a:latin typeface="Arial" pitchFamily="34" charset="0"/>
            </a:endParaRPr>
          </a:p>
        </p:txBody>
      </p:sp>
      <p:sp>
        <p:nvSpPr>
          <p:cNvPr id="148484" name="Slide Number Placeholder 3"/>
          <p:cNvSpPr>
            <a:spLocks noGrp="1"/>
          </p:cNvSpPr>
          <p:nvPr>
            <p:ph type="sldNum" sz="quarter" idx="5"/>
          </p:nvPr>
        </p:nvSpPr>
        <p:spPr>
          <a:noFill/>
        </p:spPr>
        <p:txBody>
          <a:bodyPr/>
          <a:lstStyle/>
          <a:p>
            <a:fld id="{00CBC209-F831-4F25-842B-CE831FE6FA8B}" type="slidenum">
              <a:rPr lang="en-US" smtClean="0">
                <a:latin typeface="Arial" pitchFamily="34" charset="0"/>
              </a:rPr>
              <a:pPr/>
              <a:t>32</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p:txBody>
          <a:bodyPr/>
          <a:lstStyle/>
          <a:p>
            <a:pPr>
              <a:defRPr/>
            </a:pPr>
            <a:fld id="{54BA86DA-78C1-429E-B1E3-72D95D187B9B}" type="slidenum">
              <a:rPr lang="en-GB" smtClean="0">
                <a:latin typeface="Arial" charset="0"/>
              </a:rPr>
              <a:pPr>
                <a:defRPr/>
              </a:pPr>
              <a:t>33</a:t>
            </a:fld>
            <a:endParaRPr lang="en-GB" smtClean="0">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endParaRPr lang="lt-L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r>
              <a:rPr lang="en-US" smtClean="0">
                <a:latin typeface="Arial" charset="0"/>
              </a:rPr>
              <a:t>2009-04-20</a:t>
            </a:r>
          </a:p>
        </p:txBody>
      </p:sp>
      <p:sp>
        <p:nvSpPr>
          <p:cNvPr id="48131" name="Rectangle 6"/>
          <p:cNvSpPr>
            <a:spLocks noGrp="1" noChangeArrowheads="1"/>
          </p:cNvSpPr>
          <p:nvPr>
            <p:ph type="ftr" sz="quarter" idx="4"/>
          </p:nvPr>
        </p:nvSpPr>
        <p:spPr>
          <a:noFill/>
        </p:spPr>
        <p:txBody>
          <a:bodyPr/>
          <a:lstStyle/>
          <a:p>
            <a:r>
              <a:rPr lang="en-US" smtClean="0">
                <a:latin typeface="Arial" charset="0"/>
              </a:rPr>
              <a:t>D. Kirvelis  KODAVIMAS-DEKODAVIMAS</a:t>
            </a:r>
          </a:p>
        </p:txBody>
      </p:sp>
      <p:sp>
        <p:nvSpPr>
          <p:cNvPr id="48132" name="Rectangle 7"/>
          <p:cNvSpPr>
            <a:spLocks noGrp="1" noChangeArrowheads="1"/>
          </p:cNvSpPr>
          <p:nvPr>
            <p:ph type="sldNum" sz="quarter" idx="5"/>
          </p:nvPr>
        </p:nvSpPr>
        <p:spPr>
          <a:noFill/>
        </p:spPr>
        <p:txBody>
          <a:bodyPr/>
          <a:lstStyle/>
          <a:p>
            <a:fld id="{AB7829A1-A74A-4A96-9DF8-08CE8221FE50}" type="slidenum">
              <a:rPr lang="en-US" smtClean="0">
                <a:latin typeface="Arial" charset="0"/>
              </a:rPr>
              <a:pPr/>
              <a:t>34</a:t>
            </a:fld>
            <a:endParaRPr lang="en-US" smtClean="0">
              <a:latin typeface="Arial" charset="0"/>
            </a:endParaRPr>
          </a:p>
        </p:txBody>
      </p:sp>
      <p:sp>
        <p:nvSpPr>
          <p:cNvPr id="48133" name="Rectangle 2"/>
          <p:cNvSpPr>
            <a:spLocks noGrp="1" noRot="1" noChangeAspect="1" noChangeArrowheads="1" noTextEdit="1"/>
          </p:cNvSpPr>
          <p:nvPr>
            <p:ph type="sldImg"/>
          </p:nvPr>
        </p:nvSpPr>
        <p:spPr>
          <a:xfrm>
            <a:off x="941388" y="752475"/>
            <a:ext cx="5005387" cy="3756025"/>
          </a:xfrm>
          <a:ln/>
        </p:spPr>
      </p:sp>
      <p:sp>
        <p:nvSpPr>
          <p:cNvPr id="48134" name="Rectangle 3"/>
          <p:cNvSpPr>
            <a:spLocks noGrp="1" noChangeArrowheads="1"/>
          </p:cNvSpPr>
          <p:nvPr>
            <p:ph type="body" idx="1"/>
          </p:nvPr>
        </p:nvSpPr>
        <p:spPr>
          <a:noFill/>
          <a:ln/>
        </p:spPr>
        <p:txBody>
          <a:bodyPr/>
          <a:lstStyle/>
          <a:p>
            <a:pPr eaLnBrk="1" hangingPunct="1"/>
            <a:endParaRPr lang="lt-LT"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p:spPr>
        <p:txBody>
          <a:bodyPr/>
          <a:lstStyle/>
          <a:p>
            <a:r>
              <a:rPr lang="en-US" smtClean="0">
                <a:latin typeface="Arial" charset="0"/>
              </a:rPr>
              <a:t>2009-04-20</a:t>
            </a:r>
          </a:p>
        </p:txBody>
      </p:sp>
      <p:sp>
        <p:nvSpPr>
          <p:cNvPr id="49155" name="Rectangle 6"/>
          <p:cNvSpPr>
            <a:spLocks noGrp="1" noChangeArrowheads="1"/>
          </p:cNvSpPr>
          <p:nvPr>
            <p:ph type="ftr" sz="quarter" idx="4"/>
          </p:nvPr>
        </p:nvSpPr>
        <p:spPr>
          <a:noFill/>
        </p:spPr>
        <p:txBody>
          <a:bodyPr/>
          <a:lstStyle/>
          <a:p>
            <a:r>
              <a:rPr lang="en-US" smtClean="0">
                <a:latin typeface="Arial" charset="0"/>
              </a:rPr>
              <a:t>D. Kirvelis  KODAVIMAS-DEKODAVIMAS</a:t>
            </a:r>
          </a:p>
        </p:txBody>
      </p:sp>
      <p:sp>
        <p:nvSpPr>
          <p:cNvPr id="49156" name="Rectangle 7"/>
          <p:cNvSpPr>
            <a:spLocks noGrp="1" noChangeArrowheads="1"/>
          </p:cNvSpPr>
          <p:nvPr>
            <p:ph type="sldNum" sz="quarter" idx="5"/>
          </p:nvPr>
        </p:nvSpPr>
        <p:spPr>
          <a:noFill/>
        </p:spPr>
        <p:txBody>
          <a:bodyPr/>
          <a:lstStyle/>
          <a:p>
            <a:fld id="{268623DC-7D64-4EA9-8F06-52D0BCE4E0E7}" type="slidenum">
              <a:rPr lang="en-US" smtClean="0">
                <a:latin typeface="Arial" charset="0"/>
              </a:rPr>
              <a:pPr/>
              <a:t>35</a:t>
            </a:fld>
            <a:endParaRPr lang="en-US" smtClean="0">
              <a:latin typeface="Arial" charset="0"/>
            </a:endParaRPr>
          </a:p>
        </p:txBody>
      </p:sp>
      <p:sp>
        <p:nvSpPr>
          <p:cNvPr id="49157" name="Rectangle 2"/>
          <p:cNvSpPr>
            <a:spLocks noGrp="1" noRot="1" noChangeAspect="1" noChangeArrowheads="1" noTextEdit="1"/>
          </p:cNvSpPr>
          <p:nvPr>
            <p:ph type="sldImg"/>
          </p:nvPr>
        </p:nvSpPr>
        <p:spPr>
          <a:xfrm>
            <a:off x="941388" y="752475"/>
            <a:ext cx="5005387" cy="3756025"/>
          </a:xfrm>
          <a:ln/>
        </p:spPr>
      </p:sp>
      <p:sp>
        <p:nvSpPr>
          <p:cNvPr id="49158" name="Rectangle 3"/>
          <p:cNvSpPr>
            <a:spLocks noGrp="1" noChangeArrowheads="1"/>
          </p:cNvSpPr>
          <p:nvPr>
            <p:ph type="body" idx="1"/>
          </p:nvPr>
        </p:nvSpPr>
        <p:spPr>
          <a:noFill/>
          <a:ln/>
        </p:spPr>
        <p:txBody>
          <a:bodyPr/>
          <a:lstStyle/>
          <a:p>
            <a:pPr eaLnBrk="1" hangingPunct="1"/>
            <a:endParaRPr lang="lt-LT"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5651B91B-78CE-4CF6-B5AD-1956700B33D5}" type="slidenum">
              <a:rPr lang="en-GB" smtClean="0"/>
              <a:pPr/>
              <a:t>36</a:t>
            </a:fld>
            <a:endParaRPr lang="en-GB" smtClean="0"/>
          </a:p>
        </p:txBody>
      </p:sp>
      <p:sp>
        <p:nvSpPr>
          <p:cNvPr id="473091" name="Rectangle 2"/>
          <p:cNvSpPr>
            <a:spLocks noGrp="1" noRot="1" noChangeAspect="1" noChangeArrowheads="1" noTextEdit="1"/>
          </p:cNvSpPr>
          <p:nvPr>
            <p:ph type="sldImg"/>
          </p:nvPr>
        </p:nvSpPr>
        <p:spPr>
          <a:xfrm>
            <a:off x="939800" y="752475"/>
            <a:ext cx="5008563" cy="3756025"/>
          </a:xfrm>
          <a:ln/>
        </p:spPr>
      </p:sp>
      <p:sp>
        <p:nvSpPr>
          <p:cNvPr id="473092" name="Rectangle 3"/>
          <p:cNvSpPr>
            <a:spLocks noGrp="1" noChangeArrowheads="1"/>
          </p:cNvSpPr>
          <p:nvPr>
            <p:ph type="body" idx="1"/>
          </p:nvPr>
        </p:nvSpPr>
        <p:spPr>
          <a:xfrm>
            <a:off x="688975" y="4759325"/>
            <a:ext cx="5510213" cy="4508500"/>
          </a:xfrm>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514B780E-9CA9-4784-9E4F-43D2296A7606}" type="slidenum">
              <a:rPr lang="en-GB" smtClean="0"/>
              <a:pPr/>
              <a:t>37</a:t>
            </a:fld>
            <a:endParaRPr lang="en-GB" smtClean="0"/>
          </a:p>
        </p:txBody>
      </p:sp>
      <p:sp>
        <p:nvSpPr>
          <p:cNvPr id="474115" name="Rectangle 2"/>
          <p:cNvSpPr>
            <a:spLocks noGrp="1" noRot="1" noChangeAspect="1" noChangeArrowheads="1" noTextEdit="1"/>
          </p:cNvSpPr>
          <p:nvPr>
            <p:ph type="sldImg"/>
          </p:nvPr>
        </p:nvSpPr>
        <p:spPr>
          <a:xfrm>
            <a:off x="939800" y="752475"/>
            <a:ext cx="5008563" cy="3756025"/>
          </a:xfrm>
          <a:ln/>
        </p:spPr>
      </p:sp>
      <p:sp>
        <p:nvSpPr>
          <p:cNvPr id="474116" name="Rectangle 3"/>
          <p:cNvSpPr>
            <a:spLocks noGrp="1" noChangeArrowheads="1"/>
          </p:cNvSpPr>
          <p:nvPr>
            <p:ph type="body" idx="1"/>
          </p:nvPr>
        </p:nvSpPr>
        <p:spPr>
          <a:xfrm>
            <a:off x="688975" y="4759325"/>
            <a:ext cx="5510213" cy="4508500"/>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3</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38</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8FC232CF-BF76-4D3C-8203-8E52E8B34708}" type="slidenum">
              <a:rPr lang="en-GB" smtClean="0"/>
              <a:pPr/>
              <a:t>40</a:t>
            </a:fld>
            <a:endParaRPr lang="en-GB"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2DD8A080-088B-46C7-9173-A7E49ADF8301}" type="slidenum">
              <a:rPr lang="en-GB" smtClean="0"/>
              <a:pPr/>
              <a:t>41</a:t>
            </a:fld>
            <a:endParaRPr lang="en-GB"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44AA5DA-186D-4E5A-93CF-AC71736B6FDB}" type="slidenum">
              <a:rPr lang="en-GB" smtClean="0"/>
              <a:pPr/>
              <a:t>42</a:t>
            </a:fld>
            <a:endParaRPr lang="en-GB"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dt" sz="quarter" idx="1"/>
          </p:nvPr>
        </p:nvSpPr>
        <p:spPr>
          <a:noFill/>
        </p:spPr>
        <p:txBody>
          <a:bodyPr/>
          <a:lstStyle/>
          <a:p>
            <a:r>
              <a:rPr lang="en-US" smtClean="0">
                <a:latin typeface="Arial" charset="0"/>
              </a:rPr>
              <a:t>2009-04-20</a:t>
            </a:r>
          </a:p>
        </p:txBody>
      </p:sp>
      <p:sp>
        <p:nvSpPr>
          <p:cNvPr id="54275" name="Rectangle 6"/>
          <p:cNvSpPr>
            <a:spLocks noGrp="1" noChangeArrowheads="1"/>
          </p:cNvSpPr>
          <p:nvPr>
            <p:ph type="ftr" sz="quarter" idx="4"/>
          </p:nvPr>
        </p:nvSpPr>
        <p:spPr>
          <a:noFill/>
        </p:spPr>
        <p:txBody>
          <a:bodyPr/>
          <a:lstStyle/>
          <a:p>
            <a:r>
              <a:rPr lang="en-US" smtClean="0">
                <a:latin typeface="Arial" charset="0"/>
              </a:rPr>
              <a:t>D. Kirvelis  KODAVIMAS-DEKODAVIMAS</a:t>
            </a:r>
          </a:p>
        </p:txBody>
      </p:sp>
      <p:sp>
        <p:nvSpPr>
          <p:cNvPr id="54276" name="Rectangle 7"/>
          <p:cNvSpPr>
            <a:spLocks noGrp="1" noChangeArrowheads="1"/>
          </p:cNvSpPr>
          <p:nvPr>
            <p:ph type="sldNum" sz="quarter" idx="5"/>
          </p:nvPr>
        </p:nvSpPr>
        <p:spPr>
          <a:noFill/>
        </p:spPr>
        <p:txBody>
          <a:bodyPr/>
          <a:lstStyle/>
          <a:p>
            <a:fld id="{062D0BD1-0F86-464D-93EC-74A450319549}" type="slidenum">
              <a:rPr lang="en-US" smtClean="0">
                <a:latin typeface="Arial" charset="0"/>
              </a:rPr>
              <a:pPr/>
              <a:t>43</a:t>
            </a:fld>
            <a:endParaRPr lang="en-US" smtClean="0">
              <a:latin typeface="Arial" charset="0"/>
            </a:endParaRPr>
          </a:p>
        </p:txBody>
      </p:sp>
      <p:sp>
        <p:nvSpPr>
          <p:cNvPr id="54277" name="Rectangle 2"/>
          <p:cNvSpPr>
            <a:spLocks noGrp="1" noRot="1" noChangeAspect="1" noChangeArrowheads="1" noTextEdit="1"/>
          </p:cNvSpPr>
          <p:nvPr>
            <p:ph type="sldImg"/>
          </p:nvPr>
        </p:nvSpPr>
        <p:spPr>
          <a:xfrm>
            <a:off x="941388" y="752475"/>
            <a:ext cx="5005387" cy="3756025"/>
          </a:xfrm>
          <a:ln/>
        </p:spPr>
      </p:sp>
      <p:sp>
        <p:nvSpPr>
          <p:cNvPr id="54278" name="Rectangle 3"/>
          <p:cNvSpPr>
            <a:spLocks noGrp="1" noChangeArrowheads="1"/>
          </p:cNvSpPr>
          <p:nvPr>
            <p:ph type="body" idx="1"/>
          </p:nvPr>
        </p:nvSpPr>
        <p:spPr>
          <a:noFill/>
          <a:ln/>
        </p:spPr>
        <p:txBody>
          <a:bodyPr/>
          <a:lstStyle/>
          <a:p>
            <a:pPr eaLnBrk="1" hangingPunct="1"/>
            <a:endParaRPr lang="lt-LT"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44</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45</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C49E588-FED0-4186-B58F-8EE229CB0D88}" type="slidenum">
              <a:rPr lang="en-GB" smtClean="0">
                <a:latin typeface="Arial" pitchFamily="34" charset="0"/>
              </a:rPr>
              <a:pPr/>
              <a:t>47</a:t>
            </a:fld>
            <a:endParaRPr lang="en-GB" smtClean="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688975" y="4759325"/>
            <a:ext cx="5510213" cy="4510088"/>
          </a:xfrm>
          <a:noFill/>
          <a:ln/>
        </p:spPr>
        <p:txBody>
          <a:bodyPr/>
          <a:lstStyle/>
          <a:p>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3BD1E90-A22A-4431-AC25-6B1E4B2AA6C7}" type="slidenum">
              <a:rPr lang="en-GB" smtClean="0">
                <a:latin typeface="Arial" pitchFamily="34" charset="0"/>
              </a:rPr>
              <a:pPr/>
              <a:t>48</a:t>
            </a:fld>
            <a:endParaRPr lang="en-GB"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688975" y="4759325"/>
            <a:ext cx="5510213" cy="4510088"/>
          </a:xfrm>
          <a:noFill/>
          <a:ln/>
        </p:spPr>
        <p:txBody>
          <a:bodyPr/>
          <a:lstStyle/>
          <a:p>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BF97CB5-C3D5-47D0-A662-48B1F1E760BA}" type="slidenum">
              <a:rPr lang="en-GB" smtClean="0">
                <a:latin typeface="Arial" pitchFamily="34" charset="0"/>
              </a:rPr>
              <a:pPr/>
              <a:t>50</a:t>
            </a:fld>
            <a:endParaRPr lang="en-GB" smtClean="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688975" y="4759325"/>
            <a:ext cx="5510213" cy="4510088"/>
          </a:xfrm>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777C74BD-34E3-425C-8B0D-FE09CC839ACD}" type="slidenum">
              <a:rPr lang="en-GB" smtClean="0"/>
              <a:pPr/>
              <a:t>4</a:t>
            </a:fld>
            <a:endParaRPr lang="en-GB"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F38B5CD-FE65-4C54-BFA7-9175427E110C}" type="slidenum">
              <a:rPr lang="en-GB" smtClean="0">
                <a:latin typeface="Arial" pitchFamily="34" charset="0"/>
              </a:rPr>
              <a:pPr/>
              <a:t>51</a:t>
            </a:fld>
            <a:endParaRPr lang="en-GB"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688975" y="4759325"/>
            <a:ext cx="5510213" cy="4510088"/>
          </a:xfrm>
          <a:noFill/>
          <a:ln/>
        </p:spPr>
        <p:txBody>
          <a:bodyPr/>
          <a:lstStyle/>
          <a:p>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9C4BADD5-299C-4AF6-9A90-BCF97F8E69F4}" type="slidenum">
              <a:rPr lang="en-US" smtClean="0">
                <a:latin typeface="Arial" pitchFamily="34" charset="0"/>
              </a:rPr>
              <a:pPr/>
              <a:t>56</a:t>
            </a:fld>
            <a:endParaRPr lang="en-US" smtClean="0">
              <a:latin typeface="Arial" pitchFamily="34" charset="0"/>
            </a:endParaRPr>
          </a:p>
        </p:txBody>
      </p:sp>
      <p:sp>
        <p:nvSpPr>
          <p:cNvPr id="146435" name="Rectangle 2"/>
          <p:cNvSpPr>
            <a:spLocks noGrp="1" noRot="1" noChangeAspect="1" noChangeArrowheads="1" noTextEdit="1"/>
          </p:cNvSpPr>
          <p:nvPr>
            <p:ph type="sldImg"/>
          </p:nvPr>
        </p:nvSpPr>
        <p:spPr>
          <a:xfrm>
            <a:off x="941388" y="752475"/>
            <a:ext cx="5005387" cy="3756025"/>
          </a:xfrm>
          <a:ln/>
        </p:spPr>
      </p:sp>
      <p:sp>
        <p:nvSpPr>
          <p:cNvPr id="146436" name="Rectangle 3"/>
          <p:cNvSpPr>
            <a:spLocks noGrp="1" noChangeArrowheads="1"/>
          </p:cNvSpPr>
          <p:nvPr>
            <p:ph type="body" idx="1"/>
          </p:nvPr>
        </p:nvSpPr>
        <p:spPr>
          <a:xfrm>
            <a:off x="688975" y="4759325"/>
            <a:ext cx="5510213" cy="4508500"/>
          </a:xfrm>
          <a:noFill/>
          <a:ln/>
        </p:spPr>
        <p:txBody>
          <a:bodyPr/>
          <a:lstStyle/>
          <a:p>
            <a:pPr eaLnBrk="1" hangingPunct="1"/>
            <a:endParaRPr lang="lt-LT"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3F56AE8-F479-42F5-9EDA-EDD340111658}" type="slidenum">
              <a:rPr lang="en-GB" smtClean="0">
                <a:latin typeface="Arial" pitchFamily="34" charset="0"/>
              </a:rPr>
              <a:pPr/>
              <a:t>57</a:t>
            </a:fld>
            <a:endParaRPr lang="en-GB"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688975" y="4759325"/>
            <a:ext cx="5510213" cy="4510088"/>
          </a:xfrm>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B4437C60-B854-4274-8CC0-AB274517B649}" type="slidenum">
              <a:rPr lang="en-GB" smtClean="0">
                <a:latin typeface="Arial" pitchFamily="34" charset="0"/>
              </a:rPr>
              <a:pPr/>
              <a:t>58</a:t>
            </a:fld>
            <a:endParaRPr lang="en-GB" smtClean="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688975" y="4759325"/>
            <a:ext cx="5510213" cy="4510088"/>
          </a:xfrm>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p:txBody>
          <a:bodyPr/>
          <a:lstStyle/>
          <a:p>
            <a:pPr>
              <a:defRPr/>
            </a:pPr>
            <a:fld id="{9378E63D-9934-4A53-B424-96CF5998A7F5}" type="slidenum">
              <a:rPr lang="en-GB" smtClean="0">
                <a:latin typeface="Arial" charset="0"/>
              </a:rPr>
              <a:pPr>
                <a:defRPr/>
              </a:pPr>
              <a:t>60</a:t>
            </a:fld>
            <a:endParaRPr lang="en-GB" smtClean="0">
              <a:latin typeface="Arial"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endParaRPr lang="lt-L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61</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28F519FB-4445-4974-9B2F-C8FE27CB5D8F}" type="slidenum">
              <a:rPr lang="en-GB" smtClean="0">
                <a:latin typeface="Arial" charset="0"/>
              </a:rPr>
              <a:pPr/>
              <a:t>63</a:t>
            </a:fld>
            <a:endParaRPr lang="en-GB" smtClean="0">
              <a:latin typeface="Arial"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CC635276-DFAF-4CE4-9820-B4AC9E228B82}" type="slidenum">
              <a:rPr lang="en-GB" smtClean="0"/>
              <a:pPr/>
              <a:t>64</a:t>
            </a:fld>
            <a:endParaRPr lang="en-GB"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595FFFED-211B-401E-8760-8FECC317D6E8}" type="slidenum">
              <a:rPr lang="en-GB" smtClean="0">
                <a:latin typeface="Arial" charset="0"/>
              </a:rPr>
              <a:pPr/>
              <a:t>66</a:t>
            </a:fld>
            <a:endParaRPr lang="en-GB" smtClean="0">
              <a:latin typeface="Arial"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p:txBody>
          <a:bodyPr/>
          <a:lstStyle/>
          <a:p>
            <a:pPr>
              <a:defRPr/>
            </a:pPr>
            <a:fld id="{FB09C9A6-4F7A-444F-9C88-AC29BED13170}" type="slidenum">
              <a:rPr lang="en-GB" smtClean="0">
                <a:latin typeface="Arial" charset="0"/>
              </a:rPr>
              <a:pPr>
                <a:defRPr/>
              </a:pPr>
              <a:t>67</a:t>
            </a:fld>
            <a:endParaRPr lang="en-GB" smtClean="0">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5</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BBF76E34-DA53-4956-944D-D1F7A069037E}" type="slidenum">
              <a:rPr lang="en-GB" smtClean="0"/>
              <a:pPr/>
              <a:t>68</a:t>
            </a:fld>
            <a:endParaRPr lang="en-GB"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69</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p:txBody>
          <a:bodyPr/>
          <a:lstStyle/>
          <a:p>
            <a:pPr>
              <a:defRPr/>
            </a:pPr>
            <a:fld id="{8B9D6323-063B-4A94-8961-2FF35CC068AB}" type="slidenum">
              <a:rPr lang="en-GB" smtClean="0">
                <a:latin typeface="Arial" charset="0"/>
              </a:rPr>
              <a:pPr>
                <a:defRPr/>
              </a:pPr>
              <a:t>70</a:t>
            </a:fld>
            <a:endParaRPr lang="en-GB" smtClean="0">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p:txBody>
          <a:bodyPr/>
          <a:lstStyle/>
          <a:p>
            <a:pPr>
              <a:defRPr/>
            </a:pPr>
            <a:fld id="{65F13B0C-D25F-4348-9B0D-10FA7010F30B}" type="slidenum">
              <a:rPr lang="en-GB" smtClean="0">
                <a:latin typeface="Arial" charset="0"/>
              </a:rPr>
              <a:pPr>
                <a:defRPr/>
              </a:pPr>
              <a:t>71</a:t>
            </a:fld>
            <a:endParaRPr lang="en-GB" smtClean="0">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p:txBody>
          <a:bodyPr/>
          <a:lstStyle/>
          <a:p>
            <a:pPr>
              <a:defRPr/>
            </a:pPr>
            <a:fld id="{CA690037-9635-4EF6-B30C-F13588FDBFA1}" type="slidenum">
              <a:rPr lang="en-GB" smtClean="0">
                <a:latin typeface="Arial" charset="0"/>
              </a:rPr>
              <a:pPr>
                <a:defRPr/>
              </a:pPr>
              <a:t>72</a:t>
            </a:fld>
            <a:endParaRPr lang="en-GB" smtClean="0">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p:txBody>
          <a:bodyPr/>
          <a:lstStyle/>
          <a:p>
            <a:pPr>
              <a:defRPr/>
            </a:pPr>
            <a:fld id="{84F607BC-517F-4063-8DDA-E4FF7497B646}" type="slidenum">
              <a:rPr lang="en-GB" smtClean="0">
                <a:latin typeface="Arial" charset="0"/>
              </a:rPr>
              <a:pPr>
                <a:defRPr/>
              </a:pPr>
              <a:t>73</a:t>
            </a:fld>
            <a:endParaRPr lang="en-GB" smtClean="0">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p:txBody>
          <a:bodyPr/>
          <a:lstStyle/>
          <a:p>
            <a:pPr>
              <a:defRPr/>
            </a:pPr>
            <a:fld id="{0439DB81-5867-4DE7-9163-37882EAEB5C4}" type="slidenum">
              <a:rPr lang="en-GB" smtClean="0">
                <a:latin typeface="Arial" charset="0"/>
              </a:rPr>
              <a:pPr>
                <a:defRPr/>
              </a:pPr>
              <a:t>74</a:t>
            </a:fld>
            <a:endParaRPr lang="en-GB" smtClean="0">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p:txBody>
          <a:bodyPr/>
          <a:lstStyle/>
          <a:p>
            <a:pPr>
              <a:defRPr/>
            </a:pPr>
            <a:fld id="{6F0272AE-829F-441C-80D5-DD4016EB618D}" type="slidenum">
              <a:rPr lang="en-GB" smtClean="0">
                <a:latin typeface="Arial" charset="0"/>
              </a:rPr>
              <a:pPr>
                <a:defRPr/>
              </a:pPr>
              <a:t>75</a:t>
            </a:fld>
            <a:endParaRPr lang="en-GB" smtClean="0">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69E737B3-9644-4FB2-9105-9155C4333E14}" type="slidenum">
              <a:rPr lang="en-GB" smtClean="0">
                <a:latin typeface="Arial" charset="0"/>
              </a:rPr>
              <a:pPr/>
              <a:t>76</a:t>
            </a:fld>
            <a:endParaRPr lang="en-GB" smtClean="0">
              <a:latin typeface="Arial" charset="0"/>
            </a:endParaRPr>
          </a:p>
        </p:txBody>
      </p:sp>
      <p:sp>
        <p:nvSpPr>
          <p:cNvPr id="281603" name="Rectangle 2"/>
          <p:cNvSpPr>
            <a:spLocks noGrp="1" noRot="1" noChangeAspect="1" noChangeArrowheads="1" noTextEdit="1"/>
          </p:cNvSpPr>
          <p:nvPr>
            <p:ph type="sldImg"/>
          </p:nvPr>
        </p:nvSpPr>
        <p:spPr>
          <a:xfrm>
            <a:off x="939800" y="752475"/>
            <a:ext cx="5008563" cy="3756025"/>
          </a:xfrm>
          <a:ln/>
        </p:spPr>
      </p:sp>
      <p:sp>
        <p:nvSpPr>
          <p:cNvPr id="281604" name="Rectangle 3"/>
          <p:cNvSpPr>
            <a:spLocks noGrp="1" noChangeArrowheads="1"/>
          </p:cNvSpPr>
          <p:nvPr>
            <p:ph type="body" idx="1"/>
          </p:nvPr>
        </p:nvSpPr>
        <p:spPr>
          <a:xfrm>
            <a:off x="688975" y="4759325"/>
            <a:ext cx="5510213" cy="4508500"/>
          </a:xfrm>
          <a:noFill/>
          <a:ln/>
        </p:spPr>
        <p:txBody>
          <a:bodyPr/>
          <a:lstStyle/>
          <a:p>
            <a:endParaRPr lang="en-US"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3B346C27-784D-435F-BA1C-D61EA1358F9B}" type="slidenum">
              <a:rPr lang="en-GB" smtClean="0">
                <a:latin typeface="Arial" charset="0"/>
              </a:rPr>
              <a:pPr/>
              <a:t>77</a:t>
            </a:fld>
            <a:endParaRPr lang="en-GB" smtClean="0">
              <a:latin typeface="Arial" charset="0"/>
            </a:endParaRPr>
          </a:p>
        </p:txBody>
      </p:sp>
      <p:sp>
        <p:nvSpPr>
          <p:cNvPr id="282627" name="Rectangle 2"/>
          <p:cNvSpPr>
            <a:spLocks noGrp="1" noRot="1" noChangeAspect="1" noChangeArrowheads="1" noTextEdit="1"/>
          </p:cNvSpPr>
          <p:nvPr>
            <p:ph type="sldImg"/>
          </p:nvPr>
        </p:nvSpPr>
        <p:spPr>
          <a:xfrm>
            <a:off x="939800" y="752475"/>
            <a:ext cx="5008563" cy="3756025"/>
          </a:xfrm>
          <a:ln/>
        </p:spPr>
      </p:sp>
      <p:sp>
        <p:nvSpPr>
          <p:cNvPr id="282628" name="Rectangle 3"/>
          <p:cNvSpPr>
            <a:spLocks noGrp="1" noChangeArrowheads="1"/>
          </p:cNvSpPr>
          <p:nvPr>
            <p:ph type="body" idx="1"/>
          </p:nvPr>
        </p:nvSpPr>
        <p:spPr>
          <a:xfrm>
            <a:off x="688975" y="4759325"/>
            <a:ext cx="5510213" cy="4508500"/>
          </a:xfrm>
          <a:noFill/>
          <a:ln/>
        </p:spPr>
        <p:txBody>
          <a:bodyPr/>
          <a:lstStyle/>
          <a:p>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777C74BD-34E3-425C-8B0D-FE09CC839ACD}" type="slidenum">
              <a:rPr lang="en-GB" smtClean="0"/>
              <a:pPr/>
              <a:t>6</a:t>
            </a:fld>
            <a:endParaRPr lang="en-GB"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30A565A3-2472-4580-940F-16961C9B7C88}" type="slidenum">
              <a:rPr lang="en-GB" smtClean="0">
                <a:latin typeface="Arial" charset="0"/>
              </a:rPr>
              <a:pPr/>
              <a:t>78</a:t>
            </a:fld>
            <a:endParaRPr lang="en-GB" smtClean="0">
              <a:latin typeface="Arial"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16C7053-5FD4-4C4A-89BA-1A24ACD88650}" type="slidenum">
              <a:rPr lang="en-GB" smtClean="0">
                <a:latin typeface="Arial" charset="0"/>
              </a:rPr>
              <a:pPr/>
              <a:t>79</a:t>
            </a:fld>
            <a:endParaRPr lang="en-GB" smtClean="0">
              <a:latin typeface="Arial"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80</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81</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82</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89</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90</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91</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92</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93</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5D64FB3-01C5-4F8A-9089-1EBF4F85FEAC}" type="slidenum">
              <a:rPr lang="en-GB" smtClean="0">
                <a:latin typeface="Arial" charset="0"/>
              </a:rPr>
              <a:pPr/>
              <a:t>8</a:t>
            </a:fld>
            <a:endParaRPr lang="en-GB"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94</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95</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96</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97</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98</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99</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p:txBody>
          <a:bodyPr/>
          <a:lstStyle/>
          <a:p>
            <a:pPr>
              <a:defRPr/>
            </a:pPr>
            <a:fld id="{504F99C4-E8BC-4D76-8B76-D51BD3F41921}" type="slidenum">
              <a:rPr lang="en-GB" smtClean="0">
                <a:latin typeface="Arial" charset="0"/>
              </a:rPr>
              <a:pPr>
                <a:defRPr/>
              </a:pPr>
              <a:t>104</a:t>
            </a:fld>
            <a:endParaRPr lang="en-GB" smtClean="0">
              <a:latin typeface="Arial"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p:txBody>
          <a:bodyPr/>
          <a:lstStyle/>
          <a:p>
            <a:pPr>
              <a:defRPr/>
            </a:pPr>
            <a:fld id="{845E56EC-EDAE-4205-9A03-6257F77951A1}" type="slidenum">
              <a:rPr lang="en-GB" smtClean="0">
                <a:latin typeface="Arial" charset="0"/>
              </a:rPr>
              <a:pPr>
                <a:defRPr/>
              </a:pPr>
              <a:t>105</a:t>
            </a:fld>
            <a:endParaRPr lang="en-GB" smtClean="0">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p:txBody>
          <a:bodyPr/>
          <a:lstStyle/>
          <a:p>
            <a:pPr>
              <a:defRPr/>
            </a:pPr>
            <a:fld id="{2BA46BDB-22F5-4F8B-BCD8-566E1C3EC750}" type="slidenum">
              <a:rPr lang="en-GB" smtClean="0">
                <a:latin typeface="Arial" charset="0"/>
              </a:rPr>
              <a:pPr>
                <a:defRPr/>
              </a:pPr>
              <a:t>106</a:t>
            </a:fld>
            <a:endParaRPr lang="en-GB" smtClean="0">
              <a:latin typeface="Arial"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C35DFC46-B7B8-4C7F-B59C-5B31B23F50B9}" type="slidenum">
              <a:rPr lang="en-GB" smtClean="0">
                <a:latin typeface="Arial" charset="0"/>
              </a:rPr>
              <a:pPr/>
              <a:t>107</a:t>
            </a:fld>
            <a:endParaRPr lang="en-GB" smtClean="0">
              <a:latin typeface="Arial"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0666B3F-F374-41D1-B803-EEA1377FBEEA}" type="slidenum">
              <a:rPr lang="en-GB" smtClean="0">
                <a:latin typeface="Arial" charset="0"/>
              </a:rPr>
              <a:pPr/>
              <a:t>9</a:t>
            </a:fld>
            <a:endParaRPr lang="en-GB" smtClean="0">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570090E0-526E-443A-94F1-824E1C554AF8}" type="slidenum">
              <a:rPr lang="en-GB" smtClean="0">
                <a:latin typeface="Arial" charset="0"/>
              </a:rPr>
              <a:pPr/>
              <a:t>108</a:t>
            </a:fld>
            <a:endParaRPr lang="en-GB" smtClean="0">
              <a:latin typeface="Arial"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109</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76772FF3-266C-437F-B853-41140A78B0C3}" type="slidenum">
              <a:rPr lang="en-GB" smtClean="0">
                <a:latin typeface="Arial" charset="0"/>
              </a:rPr>
              <a:pPr/>
              <a:t>110</a:t>
            </a:fld>
            <a:endParaRPr lang="en-GB" smtClean="0">
              <a:latin typeface="Arial"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CCF7A38A-0F76-4AA1-AD58-9590690BCC16}" type="slidenum">
              <a:rPr lang="en-GB" smtClean="0">
                <a:latin typeface="Arial" charset="0"/>
              </a:rPr>
              <a:pPr/>
              <a:t>111</a:t>
            </a:fld>
            <a:endParaRPr lang="en-GB" smtClean="0">
              <a:latin typeface="Arial"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DA1B2706-0B07-4B54-B63A-3BE5221140E9}" type="slidenum">
              <a:rPr lang="en-GB" smtClean="0"/>
              <a:pPr/>
              <a:t>112</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6EB28E6-E520-437C-83F2-846CEB0FC2C4}" type="slidenum">
              <a:rPr lang="en-GB" smtClean="0">
                <a:latin typeface="Arial" charset="0"/>
              </a:rPr>
              <a:pPr/>
              <a:t>114</a:t>
            </a:fld>
            <a:endParaRPr lang="en-GB" smtClean="0">
              <a:latin typeface="Arial"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B001F837-B50C-448A-B7C7-A7A69461A463}" type="slidenum">
              <a:rPr lang="en-GB" smtClean="0"/>
              <a:pPr/>
              <a:t>115</a:t>
            </a:fld>
            <a:endParaRPr lang="en-GB"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2C0F02BC-3BB6-40BA-9459-DFCCFD365EF8}" type="slidenum">
              <a:rPr lang="en-GB" smtClean="0"/>
              <a:pPr/>
              <a:t>116</a:t>
            </a:fld>
            <a:endParaRPr lang="en-GB" smtClean="0"/>
          </a:p>
        </p:txBody>
      </p:sp>
      <p:sp>
        <p:nvSpPr>
          <p:cNvPr id="339971" name="Rectangle 2"/>
          <p:cNvSpPr>
            <a:spLocks noGrp="1" noRot="1" noChangeAspect="1" noChangeArrowheads="1" noTextEdit="1"/>
          </p:cNvSpPr>
          <p:nvPr>
            <p:ph type="sldImg"/>
          </p:nvPr>
        </p:nvSpPr>
        <p:spPr>
          <a:xfrm>
            <a:off x="941388" y="752475"/>
            <a:ext cx="5008562" cy="3756025"/>
          </a:xfrm>
          <a:ln/>
        </p:spPr>
      </p:sp>
      <p:sp>
        <p:nvSpPr>
          <p:cNvPr id="339972" name="Rectangle 3"/>
          <p:cNvSpPr>
            <a:spLocks noGrp="1" noChangeArrowheads="1"/>
          </p:cNvSpPr>
          <p:nvPr>
            <p:ph type="body" idx="1"/>
          </p:nvPr>
        </p:nvSpPr>
        <p:spPr>
          <a:xfrm>
            <a:off x="688975" y="4759325"/>
            <a:ext cx="5510213" cy="4508500"/>
          </a:xfrm>
          <a:noFill/>
          <a:ln/>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4982BAA7-0917-4859-855A-C704B6540CB0}" type="slidenum">
              <a:rPr lang="en-GB" smtClean="0"/>
              <a:pPr/>
              <a:t>117</a:t>
            </a:fld>
            <a:endParaRPr lang="en-GB"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EC549854-839F-49D0-896D-AB72B5505B4F}" type="slidenum">
              <a:rPr lang="en-GB" smtClean="0"/>
              <a:pPr/>
              <a:t>118</a:t>
            </a:fld>
            <a:endParaRPr lang="en-GB"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FC658DA-50FA-4787-BAC0-6939C54084B0}" type="slidenum">
              <a:rPr lang="en-GB" smtClean="0">
                <a:latin typeface="Arial" charset="0"/>
              </a:rPr>
              <a:pPr/>
              <a:t>10</a:t>
            </a:fld>
            <a:endParaRPr lang="en-GB"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12CEC7AA-BA79-4462-A962-B243B0FE9C17}" type="slidenum">
              <a:rPr lang="en-GB" smtClean="0"/>
              <a:pPr/>
              <a:t>119</a:t>
            </a:fld>
            <a:endParaRPr lang="en-GB"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727E2985-09E4-452A-AB22-97ED6B3A6EF7}" type="slidenum">
              <a:rPr lang="en-GB" smtClean="0"/>
              <a:pPr/>
              <a:t>120</a:t>
            </a:fld>
            <a:endParaRPr lang="en-GB"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9F9DA051-61EA-41B5-BD5F-4221469EA660}" type="slidenum">
              <a:rPr lang="en-GB" smtClean="0"/>
              <a:pPr/>
              <a:t>121</a:t>
            </a:fld>
            <a:endParaRPr lang="en-GB"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xfrm>
            <a:off x="688975" y="4759325"/>
            <a:ext cx="5510213" cy="4510088"/>
          </a:xfrm>
          <a:noFill/>
          <a:ln/>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p:txBody>
          <a:bodyPr/>
          <a:lstStyle/>
          <a:p>
            <a:pPr>
              <a:defRPr/>
            </a:pPr>
            <a:fld id="{E657867C-B7CA-4574-93C2-F636D77A63CB}" type="slidenum">
              <a:rPr lang="en-GB" smtClean="0"/>
              <a:pPr>
                <a:defRPr/>
              </a:pPr>
              <a:t>122</a:t>
            </a:fld>
            <a:endParaRPr lang="en-GB"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p:txBody>
          <a:bodyPr/>
          <a:lstStyle/>
          <a:p>
            <a:pPr>
              <a:defRPr/>
            </a:pPr>
            <a:fld id="{3969B287-3C53-427D-88A4-F73855E7358E}" type="slidenum">
              <a:rPr lang="en-GB" smtClean="0"/>
              <a:pPr>
                <a:defRPr/>
              </a:pPr>
              <a:t>123</a:t>
            </a:fld>
            <a:endParaRPr lang="en-GB"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p:txBody>
          <a:bodyPr/>
          <a:lstStyle/>
          <a:p>
            <a:pPr>
              <a:defRPr/>
            </a:pPr>
            <a:fld id="{130F6E8F-BA1C-41E4-BA4F-F2F2D7D19D44}" type="slidenum">
              <a:rPr lang="en-GB" smtClean="0"/>
              <a:pPr>
                <a:defRPr/>
              </a:pPr>
              <a:t>124</a:t>
            </a:fld>
            <a:endParaRPr lang="en-GB"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p:txBody>
          <a:bodyPr/>
          <a:lstStyle/>
          <a:p>
            <a:pPr>
              <a:defRPr/>
            </a:pPr>
            <a:fld id="{7A5A8A05-0212-43D0-AEEC-536869962E67}" type="slidenum">
              <a:rPr lang="en-GB" smtClean="0"/>
              <a:pPr>
                <a:defRPr/>
              </a:pPr>
              <a:t>125</a:t>
            </a:fld>
            <a:endParaRPr lang="en-GB"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p:txBody>
          <a:bodyPr/>
          <a:lstStyle/>
          <a:p>
            <a:pPr>
              <a:defRPr/>
            </a:pPr>
            <a:fld id="{56911542-130C-401C-9A81-56B90AFCBDA0}" type="slidenum">
              <a:rPr lang="en-GB" smtClean="0"/>
              <a:pPr>
                <a:defRPr/>
              </a:pPr>
              <a:t>126</a:t>
            </a:fld>
            <a:endParaRPr lang="en-GB"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p:txBody>
          <a:bodyPr/>
          <a:lstStyle/>
          <a:p>
            <a:pPr>
              <a:defRPr/>
            </a:pPr>
            <a:fld id="{36B1ADB0-595A-41D7-AF6B-DDC1BEC3C019}" type="slidenum">
              <a:rPr lang="en-GB" smtClean="0"/>
              <a:pPr>
                <a:defRPr/>
              </a:pPr>
              <a:t>127</a:t>
            </a:fld>
            <a:endParaRPr lang="en-GB"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p:txBody>
          <a:bodyPr/>
          <a:lstStyle/>
          <a:p>
            <a:pPr>
              <a:defRPr/>
            </a:pPr>
            <a:fld id="{BED7B806-A15E-4FDB-ACF1-AA6022094286}" type="slidenum">
              <a:rPr lang="en-GB" smtClean="0"/>
              <a:pPr>
                <a:defRPr/>
              </a:pPr>
              <a:t>129</a:t>
            </a:fld>
            <a:endParaRPr lang="en-GB"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688975" y="4759325"/>
            <a:ext cx="5510213" cy="4510088"/>
          </a:xfrm>
          <a:noFill/>
          <a:ln/>
        </p:spPr>
        <p:txBody>
          <a:bodyPr/>
          <a:lstStyle/>
          <a:p>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t-LT"/>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3F5B1FC-7F22-4E5C-97B1-5F5137388050}"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fld id="{0AD6E977-A0BE-43F8-9D27-3CB8A97CB806}" type="datetimeFigureOut">
              <a:rPr lang="lt-LT"/>
              <a:pPr>
                <a:defRPr/>
              </a:pPr>
              <a:t>2017.07.02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DD3E2D4C-5B4B-4F05-A7B1-BDEAC49D5DBB}" type="slidenum">
              <a:rPr lang="lt-LT"/>
              <a:pPr>
                <a:defRPr/>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fld id="{176C0B55-0975-4A2F-905B-D71A3BE0D794}" type="datetimeFigureOut">
              <a:rPr lang="lt-LT"/>
              <a:pPr>
                <a:defRPr/>
              </a:pPr>
              <a:t>2017.07.02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2FE60610-CE1E-448B-9F06-421DD67E8167}" type="slidenum">
              <a:rPr lang="lt-LT"/>
              <a:pPr>
                <a:defRPr/>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fld id="{02EBC0DD-4697-4B8C-829A-00E9ACD8C4B3}" type="datetimeFigureOut">
              <a:rPr lang="lt-LT"/>
              <a:pPr>
                <a:defRPr/>
              </a:pPr>
              <a:t>2017.07.02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720575F4-068D-4684-9005-1322BA6F1C94}" type="slidenum">
              <a:rPr lang="lt-LT"/>
              <a:pPr>
                <a:defRPr/>
              </a:pPr>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5BAFA1-5437-47E9-825B-840AC27D99DB}" type="datetimeFigureOut">
              <a:rPr lang="lt-LT"/>
              <a:pPr>
                <a:defRPr/>
              </a:pPr>
              <a:t>2017.07.02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B45E9CC0-EC4C-4EA5-8454-20272E39F6E8}" type="slidenum">
              <a:rPr lang="lt-LT"/>
              <a:pPr>
                <a:defRPr/>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3"/>
          <p:cNvSpPr>
            <a:spLocks noGrp="1"/>
          </p:cNvSpPr>
          <p:nvPr>
            <p:ph type="dt" sz="half" idx="10"/>
          </p:nvPr>
        </p:nvSpPr>
        <p:spPr/>
        <p:txBody>
          <a:bodyPr/>
          <a:lstStyle>
            <a:lvl1pPr>
              <a:defRPr/>
            </a:lvl1pPr>
          </a:lstStyle>
          <a:p>
            <a:pPr>
              <a:defRPr/>
            </a:pPr>
            <a:fld id="{2F12F1BA-87F9-41EE-A90C-C107575CD6BF}" type="datetimeFigureOut">
              <a:rPr lang="lt-LT"/>
              <a:pPr>
                <a:defRPr/>
              </a:pPr>
              <a:t>2017.07.02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688FE6E8-253C-4D11-96AD-1494AFF31AA5}" type="slidenum">
              <a:rPr lang="lt-LT"/>
              <a:pPr>
                <a:defRPr/>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3"/>
          <p:cNvSpPr>
            <a:spLocks noGrp="1"/>
          </p:cNvSpPr>
          <p:nvPr>
            <p:ph type="dt" sz="half" idx="10"/>
          </p:nvPr>
        </p:nvSpPr>
        <p:spPr/>
        <p:txBody>
          <a:bodyPr/>
          <a:lstStyle>
            <a:lvl1pPr>
              <a:defRPr/>
            </a:lvl1pPr>
          </a:lstStyle>
          <a:p>
            <a:pPr>
              <a:defRPr/>
            </a:pPr>
            <a:fld id="{5EA6494D-626D-45A8-AF54-671480289386}" type="datetimeFigureOut">
              <a:rPr lang="lt-LT"/>
              <a:pPr>
                <a:defRPr/>
              </a:pPr>
              <a:t>2017.07.02</a:t>
            </a:fld>
            <a:endParaRPr lang="lt-LT"/>
          </a:p>
        </p:txBody>
      </p:sp>
      <p:sp>
        <p:nvSpPr>
          <p:cNvPr id="8" name="Footer Placeholder 4"/>
          <p:cNvSpPr>
            <a:spLocks noGrp="1"/>
          </p:cNvSpPr>
          <p:nvPr>
            <p:ph type="ftr" sz="quarter" idx="11"/>
          </p:nvPr>
        </p:nvSpPr>
        <p:spPr/>
        <p:txBody>
          <a:bodyPr/>
          <a:lstStyle>
            <a:lvl1pPr>
              <a:defRPr/>
            </a:lvl1pPr>
          </a:lstStyle>
          <a:p>
            <a:pPr>
              <a:defRPr/>
            </a:pPr>
            <a:endParaRPr lang="lt-LT"/>
          </a:p>
        </p:txBody>
      </p:sp>
      <p:sp>
        <p:nvSpPr>
          <p:cNvPr id="9" name="Slide Number Placeholder 5"/>
          <p:cNvSpPr>
            <a:spLocks noGrp="1"/>
          </p:cNvSpPr>
          <p:nvPr>
            <p:ph type="sldNum" sz="quarter" idx="12"/>
          </p:nvPr>
        </p:nvSpPr>
        <p:spPr/>
        <p:txBody>
          <a:bodyPr/>
          <a:lstStyle>
            <a:lvl1pPr>
              <a:defRPr/>
            </a:lvl1pPr>
          </a:lstStyle>
          <a:p>
            <a:pPr>
              <a:defRPr/>
            </a:pPr>
            <a:fld id="{4EE16067-2742-4E9E-84B5-17445DD27EF2}" type="slidenum">
              <a:rPr lang="lt-LT"/>
              <a:pPr>
                <a:defRPr/>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3"/>
          <p:cNvSpPr>
            <a:spLocks noGrp="1"/>
          </p:cNvSpPr>
          <p:nvPr>
            <p:ph type="dt" sz="half" idx="10"/>
          </p:nvPr>
        </p:nvSpPr>
        <p:spPr/>
        <p:txBody>
          <a:bodyPr/>
          <a:lstStyle>
            <a:lvl1pPr>
              <a:defRPr/>
            </a:lvl1pPr>
          </a:lstStyle>
          <a:p>
            <a:pPr>
              <a:defRPr/>
            </a:pPr>
            <a:fld id="{EF84E04D-A1DF-4D81-ADD8-E88C539BE32A}" type="datetimeFigureOut">
              <a:rPr lang="lt-LT"/>
              <a:pPr>
                <a:defRPr/>
              </a:pPr>
              <a:t>2017.07.02</a:t>
            </a:fld>
            <a:endParaRPr lang="lt-LT"/>
          </a:p>
        </p:txBody>
      </p:sp>
      <p:sp>
        <p:nvSpPr>
          <p:cNvPr id="4" name="Footer Placeholder 4"/>
          <p:cNvSpPr>
            <a:spLocks noGrp="1"/>
          </p:cNvSpPr>
          <p:nvPr>
            <p:ph type="ftr" sz="quarter" idx="11"/>
          </p:nvPr>
        </p:nvSpPr>
        <p:spPr/>
        <p:txBody>
          <a:bodyPr/>
          <a:lstStyle>
            <a:lvl1pPr>
              <a:defRPr/>
            </a:lvl1pPr>
          </a:lstStyle>
          <a:p>
            <a:pPr>
              <a:defRPr/>
            </a:pPr>
            <a:endParaRPr lang="lt-LT"/>
          </a:p>
        </p:txBody>
      </p:sp>
      <p:sp>
        <p:nvSpPr>
          <p:cNvPr id="5" name="Slide Number Placeholder 5"/>
          <p:cNvSpPr>
            <a:spLocks noGrp="1"/>
          </p:cNvSpPr>
          <p:nvPr>
            <p:ph type="sldNum" sz="quarter" idx="12"/>
          </p:nvPr>
        </p:nvSpPr>
        <p:spPr/>
        <p:txBody>
          <a:bodyPr/>
          <a:lstStyle>
            <a:lvl1pPr>
              <a:defRPr/>
            </a:lvl1pPr>
          </a:lstStyle>
          <a:p>
            <a:pPr>
              <a:defRPr/>
            </a:pPr>
            <a:fld id="{19207F7B-9C49-48CC-9822-B0D0118B12E0}" type="slidenum">
              <a:rPr lang="lt-LT"/>
              <a:pPr>
                <a:defRPr/>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DD9878-2B00-4581-916C-6DA79DF9FB20}" type="datetimeFigureOut">
              <a:rPr lang="lt-LT"/>
              <a:pPr>
                <a:defRPr/>
              </a:pPr>
              <a:t>2017.07.02</a:t>
            </a:fld>
            <a:endParaRPr lang="lt-LT"/>
          </a:p>
        </p:txBody>
      </p:sp>
      <p:sp>
        <p:nvSpPr>
          <p:cNvPr id="3" name="Footer Placeholder 4"/>
          <p:cNvSpPr>
            <a:spLocks noGrp="1"/>
          </p:cNvSpPr>
          <p:nvPr>
            <p:ph type="ftr" sz="quarter" idx="11"/>
          </p:nvPr>
        </p:nvSpPr>
        <p:spPr/>
        <p:txBody>
          <a:bodyPr/>
          <a:lstStyle>
            <a:lvl1pPr>
              <a:defRPr/>
            </a:lvl1pPr>
          </a:lstStyle>
          <a:p>
            <a:pPr>
              <a:defRPr/>
            </a:pPr>
            <a:endParaRPr lang="lt-LT"/>
          </a:p>
        </p:txBody>
      </p:sp>
      <p:sp>
        <p:nvSpPr>
          <p:cNvPr id="4" name="Slide Number Placeholder 5"/>
          <p:cNvSpPr>
            <a:spLocks noGrp="1"/>
          </p:cNvSpPr>
          <p:nvPr>
            <p:ph type="sldNum" sz="quarter" idx="12"/>
          </p:nvPr>
        </p:nvSpPr>
        <p:spPr/>
        <p:txBody>
          <a:bodyPr/>
          <a:lstStyle>
            <a:lvl1pPr>
              <a:defRPr/>
            </a:lvl1pPr>
          </a:lstStyle>
          <a:p>
            <a:pPr>
              <a:defRPr/>
            </a:pPr>
            <a:fld id="{5F421834-8FB2-4CB8-897D-375220816C6C}" type="slidenum">
              <a:rPr lang="lt-LT"/>
              <a:pPr>
                <a:defRPr/>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399CBE-E8E5-4F9A-97CF-6F77D0532089}" type="datetimeFigureOut">
              <a:rPr lang="lt-LT"/>
              <a:pPr>
                <a:defRPr/>
              </a:pPr>
              <a:t>2017.07.02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E6F1C472-0DF9-421E-B956-E830098B993B}" type="slidenum">
              <a:rPr lang="lt-LT"/>
              <a:pPr>
                <a:defRPr/>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A95778-9B58-456D-B5A7-A637B5104AAA}" type="datetimeFigureOut">
              <a:rPr lang="lt-LT"/>
              <a:pPr>
                <a:defRPr/>
              </a:pPr>
              <a:t>2017.07.02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E57DA410-CEA4-4D6B-A214-52E151604F42}" type="slidenum">
              <a:rPr lang="lt-LT"/>
              <a:pPr>
                <a:defRPr/>
              </a:pPr>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lt-LT" smtClean="0"/>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E43B92C5-2386-4B31-9733-9547EA9AA6C4}" type="datetimeFigureOut">
              <a:rPr lang="lt-LT"/>
              <a:pPr>
                <a:defRPr/>
              </a:pPr>
              <a:t>2017.07.02</a:t>
            </a:fld>
            <a:endParaRPr lang="lt-L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lt-L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CAE9F98F-B571-4C1D-8978-632E40FA8959}" type="slidenum">
              <a:rPr lang="lt-LT"/>
              <a:pPr>
                <a:defRPr/>
              </a:pPr>
              <a:t>‹#›</a:t>
            </a:fld>
            <a:endParaRPr lang="lt-LT"/>
          </a:p>
        </p:txBody>
      </p:sp>
      <p:sp>
        <p:nvSpPr>
          <p:cNvPr id="7" name="Rectangle 34"/>
          <p:cNvSpPr>
            <a:spLocks noChangeArrowheads="1"/>
          </p:cNvSpPr>
          <p:nvPr userDrawn="1"/>
        </p:nvSpPr>
        <p:spPr bwMode="ltGray">
          <a:xfrm>
            <a:off x="417513" y="4889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8" name="Rectangle 35"/>
          <p:cNvSpPr>
            <a:spLocks noChangeArrowheads="1"/>
          </p:cNvSpPr>
          <p:nvPr userDrawn="1"/>
        </p:nvSpPr>
        <p:spPr bwMode="ltGray">
          <a:xfrm>
            <a:off x="800100" y="4889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9" name="Rectangle 36"/>
          <p:cNvSpPr>
            <a:spLocks noChangeArrowheads="1"/>
          </p:cNvSpPr>
          <p:nvPr userDrawn="1"/>
        </p:nvSpPr>
        <p:spPr bwMode="ltGray">
          <a:xfrm>
            <a:off x="539750" y="911225"/>
            <a:ext cx="425450"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10" name="Rectangle 37"/>
          <p:cNvSpPr>
            <a:spLocks noChangeArrowheads="1"/>
          </p:cNvSpPr>
          <p:nvPr userDrawn="1"/>
        </p:nvSpPr>
        <p:spPr bwMode="ltGray">
          <a:xfrm>
            <a:off x="912813" y="911225"/>
            <a:ext cx="365125"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11" name="Rectangle 38"/>
          <p:cNvSpPr>
            <a:spLocks noChangeArrowheads="1"/>
          </p:cNvSpPr>
          <p:nvPr userDrawn="1"/>
        </p:nvSpPr>
        <p:spPr bwMode="ltGray">
          <a:xfrm>
            <a:off x="228600" y="1066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12" name="Rectangle 39"/>
          <p:cNvSpPr>
            <a:spLocks noChangeArrowheads="1"/>
          </p:cNvSpPr>
          <p:nvPr userDrawn="1"/>
        </p:nvSpPr>
        <p:spPr bwMode="gray">
          <a:xfrm>
            <a:off x="762000" y="3810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13" name="Rectangle 40"/>
          <p:cNvSpPr>
            <a:spLocks noChangeArrowheads="1"/>
          </p:cNvSpPr>
          <p:nvPr userDrawn="1"/>
        </p:nvSpPr>
        <p:spPr bwMode="gray">
          <a:xfrm>
            <a:off x="457200" y="1143000"/>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chemeClr val="tx1"/>
              </a:solidFill>
              <a:effectLst/>
              <a:latin typeface="Tahoma" pitchFamily="34" charset="0"/>
            </a:endParaRPr>
          </a:p>
        </p:txBody>
      </p:sp>
      <p:sp>
        <p:nvSpPr>
          <p:cNvPr id="14" name="Rectangle 42"/>
          <p:cNvSpPr>
            <a:spLocks noChangeArrowheads="1"/>
          </p:cNvSpPr>
          <p:nvPr userDrawn="1"/>
        </p:nvSpPr>
        <p:spPr bwMode="auto">
          <a:xfrm>
            <a:off x="0" y="0"/>
            <a:ext cx="9144000" cy="304800"/>
          </a:xfrm>
          <a:prstGeom prst="rect">
            <a:avLst/>
          </a:prstGeom>
          <a:gradFill rotWithShape="0">
            <a:gsLst>
              <a:gs pos="0">
                <a:srgbClr val="0000FF">
                  <a:gamma/>
                  <a:tint val="29804"/>
                  <a:invGamma/>
                </a:srgbClr>
              </a:gs>
              <a:gs pos="100000">
                <a:srgbClr val="0000FF"/>
              </a:gs>
            </a:gsLst>
            <a:lin ang="0" scaled="1"/>
          </a:gradFill>
          <a:ln w="9525">
            <a:noFill/>
            <a:miter lim="800000"/>
            <a:headEnd/>
            <a:tailEnd/>
          </a:ln>
          <a:effectLst/>
        </p:spPr>
        <p:txBody>
          <a:bodyPr wrap="none" anchor="ctr"/>
          <a:lstStyle/>
          <a:p>
            <a:pPr>
              <a:defRPr/>
            </a:pPr>
            <a:endParaRPr lang="lt-LT">
              <a:latin typeface="Arial" pitchFamily="34" charset="0"/>
            </a:endParaRPr>
          </a:p>
        </p:txBody>
      </p:sp>
    </p:spTree>
  </p:cSld>
  <p:clrMap bg1="lt1" tx1="dk1" bg2="lt2" tx2="dk2" accent1="accent1" accent2="accent2" accent3="accent3" accent4="accent4" accent5="accent5" accent6="accent6" hlink="hlink" folHlink="folHlink"/>
  <p:sldLayoutIdLst>
    <p:sldLayoutId id="2147484256"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dobilas@kirvelis.l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hyperlink" Target="http://www.amazon.com/Managing-Nano-Bio-Info-Cogno-Innovations-Technologies-ebook/dp/B000SW4FB0" TargetMode="External"/><Relationship Id="rId3" Type="http://schemas.openxmlformats.org/officeDocument/2006/relationships/image" Target="../media/image1.png"/><Relationship Id="rId7" Type="http://schemas.openxmlformats.org/officeDocument/2006/relationships/image" Target="../media/image107.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hyperlink" Target="http://www.nanopaprika.eu/profiles/blogs/new-nanobiotechnology-magazine" TargetMode="External"/><Relationship Id="rId5" Type="http://schemas.openxmlformats.org/officeDocument/2006/relationships/image" Target="../media/image106.jpeg"/><Relationship Id="rId4" Type="http://schemas.openxmlformats.org/officeDocument/2006/relationships/hyperlink" Target="http://www.amazon.com/Nanotechnology-Gentle-Introduction-Next-Idea/dp/0131014005" TargetMode="External"/><Relationship Id="rId9"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hyperlink" Target="http://www.amazon.com/Managing-Nano-Bio-Info-Cogno-Innovations-Technologies-ebook/dp/B000SW4FB0"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gi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Microsoft_Office_Word_97_-_2003_Document1.doc"/><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hyperlink" Target="https://www.pinterest.com/pin/14207456322221056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hyperlink" Target="https://it.pinterest.com/pin/462744930446300917/"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http://upload.wikimedia.org/wikipedia/commons/thumb/3/3a/Transhumanism_h+.svg/600px-Transhumanism_h+.svg.png"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hyperlink" Target="http://upload.wikimedia.org/wikipedia/commons/3/3a/Transhumanism_h+.svg" TargetMode="External"/><Relationship Id="rId4" Type="http://schemas.openxmlformats.org/officeDocument/2006/relationships/image" Target="../media/image11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1.jpeg"/><Relationship Id="rId4" Type="http://schemas.openxmlformats.org/officeDocument/2006/relationships/hyperlink" Target="http://en.wikipedia.org/wiki/Image:Raymond_Kurzweil_Fantastic_Voyage.jp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hyperlink" Target="http://www.google.lt/imgres?imgurl=http://mb.cision.com/Public/2608/logo/8cdfbe7718e97579_org.JPG&amp;imgrefurl=http://hplusmagazine.com/2014/05/06/transhumanists-should-attend-singularity-university/&amp;h=267&amp;w=770&amp;tbnid=AU_QWnc06VhOeM:&amp;zoom=1&amp;docid=p0CKLq5eL_GtwM&amp;ei=Xq9oVIbRBMffywOrn4HoCw&amp;tbm=isch&amp;ved=0CCEQMygCMAI" TargetMode="External"/><Relationship Id="rId4" Type="http://schemas.openxmlformats.org/officeDocument/2006/relationships/image" Target="../media/image122.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12.xml.rels><?xml version="1.0" encoding="UTF-8" standalone="yes"?>
<Relationships xmlns="http://schemas.openxmlformats.org/package/2006/relationships"><Relationship Id="rId8" Type="http://schemas.openxmlformats.org/officeDocument/2006/relationships/hyperlink" Target="https://lt.wikipedia.org/wiki/Mitologija" TargetMode="External"/><Relationship Id="rId13" Type="http://schemas.openxmlformats.org/officeDocument/2006/relationships/hyperlink" Target="https://lt.wikipedia.org/wiki/Mirtis" TargetMode="External"/><Relationship Id="rId3" Type="http://schemas.openxmlformats.org/officeDocument/2006/relationships/image" Target="../media/image1.png"/><Relationship Id="rId7" Type="http://schemas.openxmlformats.org/officeDocument/2006/relationships/hyperlink" Target="https://lt.wikipedia.org/wiki/Filosofija" TargetMode="External"/><Relationship Id="rId12" Type="http://schemas.openxmlformats.org/officeDocument/2006/relationships/hyperlink" Target="https://lt.wikipedia.org/wiki/Materija"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lt.wikipedia.org/wiki/Religija" TargetMode="External"/><Relationship Id="rId11" Type="http://schemas.openxmlformats.org/officeDocument/2006/relationships/hyperlink" Target="https://lt.wikipedia.org/wiki/%C5%BDmogus" TargetMode="External"/><Relationship Id="rId5" Type="http://schemas.openxmlformats.org/officeDocument/2006/relationships/hyperlink" Target="https://lt.wikipedia.org/wiki/Lotyn%C5%B3_kalba" TargetMode="External"/><Relationship Id="rId10" Type="http://schemas.openxmlformats.org/officeDocument/2006/relationships/hyperlink" Target="https://lt.wikipedia.org/wiki/Gyvyb%C4%97" TargetMode="External"/><Relationship Id="rId4" Type="http://schemas.openxmlformats.org/officeDocument/2006/relationships/hyperlink" Target="https://www.google.lt/imgres?imgurl=https://i.ytimg.com/vi/NwtNUn2q7So/maxresdefault.jpg&amp;imgrefurl=https://www.youtube.com/watch?v=NwtNUn2q7So&amp;docid=d0W6lZiUIex1qM&amp;tbnid=YEo-6p58MQ_w0M:&amp;vet=10ahUKEwj2mqm_yr3TAhVBWSwKHdr4ALMQMwgqKAkwCQ..i&amp;w=1280&amp;h=720&amp;bih=550&amp;biw=1022&amp;q=Zurich%20Robot&amp;ved=0ahUKEwj2mqm_yr3TAhVBWSwKHdr4ALMQMwgqKAkwCQ&amp;iact=mrc&amp;uact=8" TargetMode="External"/><Relationship Id="rId9" Type="http://schemas.openxmlformats.org/officeDocument/2006/relationships/hyperlink" Target="https://lt.wikipedia.org/wiki/Kv%C4%97pavimas" TargetMode="External"/><Relationship Id="rId14" Type="http://schemas.openxmlformats.org/officeDocument/2006/relationships/hyperlink" Target="https://lt.wikipedia.org/wiki/Substancija"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hyperlink" Target="https://sites.google.com/a/depauw.edu/transhumanism-and-science-fiction/transhumanist-goals"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2.jpe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hyperlink" Target="http://www.riseearth.com/2016/01/secret-files-hidden-from-public-for.html" TargetMode="External"/><Relationship Id="rId5" Type="http://schemas.openxmlformats.org/officeDocument/2006/relationships/image" Target="../media/image131.jpeg"/><Relationship Id="rId4" Type="http://schemas.openxmlformats.org/officeDocument/2006/relationships/hyperlink" Target="https://www.pinterest.com/pin/482448178801550140/"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6.jpeg"/></Relationships>
</file>

<file path=ppt/slides/_rels/slide12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3.jpeg"/><Relationship Id="rId18" Type="http://schemas.openxmlformats.org/officeDocument/2006/relationships/hyperlink" Target="https://lt.wikipedia.org/wiki/Vaizdas:Sirutavi%C4%8Dius.jpg" TargetMode="External"/><Relationship Id="rId3" Type="http://schemas.openxmlformats.org/officeDocument/2006/relationships/hyperlink" Target="https://lt.wikipedia.org/wiki/Vaizdas:Herb_Radziwi%C5%82%C5%82%C3%B3w.PNG" TargetMode="External"/><Relationship Id="rId7" Type="http://schemas.openxmlformats.org/officeDocument/2006/relationships/hyperlink" Target="https://su.org/" TargetMode="External"/><Relationship Id="rId12" Type="http://schemas.openxmlformats.org/officeDocument/2006/relationships/image" Target="../media/image142.jpeg"/><Relationship Id="rId17" Type="http://schemas.openxmlformats.org/officeDocument/2006/relationships/image" Target="../media/image147.jpeg"/><Relationship Id="rId2" Type="http://schemas.openxmlformats.org/officeDocument/2006/relationships/image" Target="../media/image137.jpeg"/><Relationship Id="rId16" Type="http://schemas.openxmlformats.org/officeDocument/2006/relationships/image" Target="../media/image146.png"/><Relationship Id="rId20"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hyperlink" Target="http://www.wsj.com/articles/SB10001424052702304782404577490533504354976" TargetMode="External"/><Relationship Id="rId5" Type="http://schemas.openxmlformats.org/officeDocument/2006/relationships/hyperlink" Target="http://www.ieet.org/" TargetMode="External"/><Relationship Id="rId15" Type="http://schemas.openxmlformats.org/officeDocument/2006/relationships/image" Target="../media/image145.jpeg"/><Relationship Id="rId10" Type="http://schemas.openxmlformats.org/officeDocument/2006/relationships/image" Target="../media/image141.jpeg"/><Relationship Id="rId19" Type="http://schemas.openxmlformats.org/officeDocument/2006/relationships/image" Target="../media/image148.jpeg"/><Relationship Id="rId4" Type="http://schemas.openxmlformats.org/officeDocument/2006/relationships/image" Target="../media/image138.png"/><Relationship Id="rId9" Type="http://schemas.openxmlformats.org/officeDocument/2006/relationships/hyperlink" Target="https://kfoto941.smugmug.com/Journalism/Singularity-University" TargetMode="External"/><Relationship Id="rId14" Type="http://schemas.openxmlformats.org/officeDocument/2006/relationships/image" Target="../media/image14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bibliofila.tumblr.com/post/26722356641/book-aesthete-cybernetics-or-control-and"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hyperlink" Target="https://www.amazon.com/Human-Use-Beings-Cybernetics-Society/dp/0306803208"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azquotes.com/author/25420-Claude_Shannon" TargetMode="External"/><Relationship Id="rId7" Type="http://schemas.openxmlformats.org/officeDocument/2006/relationships/hyperlink" Target="https://thatsmaths.com/2014/12/18/information-theory/"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hyperlink" Target="https://monoskop.org/Information_theory"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s://www.amazon.co.uk/Amper-cybernetics-i-kibernetika/dp/5382000719"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mokslolietuva.lt/2012/10/biofizika-praeitis-dabartis-perspektyvos-ir-lietuvos-mokslu-klasifikacija/"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www.keywordsuggests.com/evo-brain/"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alchetron.com/Stafford-Beer-818035-W" TargetMode="External"/><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www.esrad.org.uk/resources/vsmg_3/screen.php?page=0cybeyes" TargetMode="External"/><Relationship Id="rId5" Type="http://schemas.openxmlformats.org/officeDocument/2006/relationships/image" Target="../media/image24.png"/><Relationship Id="rId4" Type="http://schemas.openxmlformats.org/officeDocument/2006/relationships/hyperlink" Target="https://en.wikipedia.org/wiki/File:Cybernetic_factory.svg" TargetMode="External"/><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www.patogupirkti.lt/out/pictures/z1/9955-14-011-9(3)_z1.gif" TargetMode="External"/><Relationship Id="rId7" Type="http://schemas.openxmlformats.org/officeDocument/2006/relationships/hyperlink" Target="https://www.amazon.com/Managing-Performing-Living-Effective-Management/dp/359338278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hyperlink" Target="https://www.amazon.de/Management-Handwerks-Komplexit%C3%A4t-meistern-Malik/dp/3593382857"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lt.wikipedia.org/wiki/Vaizdas:%C5%A0ven%C4%8Diausioji_Trejyb%C4%97.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s://it.pinterest.com/pin/568790627928260988/"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ozon.ru/context/detail/id/402336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hyperlink" Target="https://en.wikipedia.org/wiki/File:Herbert_Spencer.jpg" TargetMode="Externa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upload.wikimedia.org/wikipedia/commons/9/94/Sanzio_01.j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png"/><Relationship Id="rId7" Type="http://schemas.openxmlformats.org/officeDocument/2006/relationships/hyperlink" Target="http://davincighost.buzznet.com/photos/default/?id=1376203&amp;p=1"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0.w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lt.wikipedia.org/wiki/Vaizdas:%C5%A0ven%C4%8Diausioji_Trejyb%C4%97.jpg" TargetMode="External"/><Relationship Id="rId5" Type="http://schemas.openxmlformats.org/officeDocument/2006/relationships/image" Target="../media/image7.jpeg"/><Relationship Id="rId4" Type="http://schemas.openxmlformats.org/officeDocument/2006/relationships/hyperlink" Target="http://www.wikiwand.com/it/Disputa_del_Sacramento"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hyperlink" Target="http://upload.wikimedia.org/wikipedia/commons/0/01/Leonardo_da_Vinci_Studies_of_Embryos.jpg" TargetMode="External"/><Relationship Id="rId3" Type="http://schemas.openxmlformats.org/officeDocument/2006/relationships/image" Target="../media/image1.png"/><Relationship Id="rId7" Type="http://schemas.openxmlformats.org/officeDocument/2006/relationships/hyperlink" Target="http://upload.wikimedia.org/wikipedia/en/e/e6/Sistine.chapel.entire.500pix.jpg" TargetMode="External"/><Relationship Id="rId12"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hyperlink" Target="http://upload.wikimedia.org/wikipedia/en/d/d2/The_Last_Supper_pre_EUR.jpg" TargetMode="External"/><Relationship Id="rId5" Type="http://schemas.openxmlformats.org/officeDocument/2006/relationships/image" Target="../media/image54.jpeg"/><Relationship Id="rId15" Type="http://schemas.openxmlformats.org/officeDocument/2006/relationships/image" Target="../media/image60.jpeg"/><Relationship Id="rId10" Type="http://schemas.openxmlformats.org/officeDocument/2006/relationships/image" Target="../media/image57.jpeg"/><Relationship Id="rId4" Type="http://schemas.openxmlformats.org/officeDocument/2006/relationships/hyperlink" Target="http://upload.wikimedia.org/wikipedia/commons/9/9e/Michelango_Portrait_by_Volterra.jpg" TargetMode="External"/><Relationship Id="rId9" Type="http://schemas.openxmlformats.org/officeDocument/2006/relationships/hyperlink" Target="http://upload.wikimedia.org/wikipedia/en/8/8c/Michaelangelo_David.jpg" TargetMode="External"/><Relationship Id="rId1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google.lt/imgres?imgurl=http://thumbnails.truveo.com/0011/D9/0B/D90BCD7E6390ADEFADD6ED.jpg&amp;imgrefurl=http://video.aol.ca/video-detail/zhgenjimi-i-eurodeputeteve-perballe-krizes-se-klases-politike-shqiptare/766802482/?icid=VIDURVNWS08&amp;usg=__Cm0Bb2l3vKg98LcfAo-i3Sm43-E=&amp;h=90&amp;w=120&amp;sz=5&amp;hl=lt&amp;start=26&amp;zoom=1&amp;um=1&amp;itbs=1&amp;tbnid=nvW75nNEXVsKDM:&amp;tbnh=66&amp;tbnw=88&amp;prev=/images?q=Dobilas+Kirvelis&amp;start=18&amp;um=1&amp;hl=lt&amp;sa=N&amp;ndsp=18&amp;tbs=isch:1&amp;prmd=vo"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google.lt/imgres?imgurl=http://thumbnails.truveo.com/0011/D9/0B/D90BCD7E6390ADEFADD6ED.jpg&amp;imgrefurl=http://video.aol.ca/video-detail/zhgenjimi-i-eurodeputeteve-perballe-krizes-se-klases-politike-shqiptare/766802482/?icid=VIDURVNWS08&amp;usg=__Cm0Bb2l3vKg98LcfAo-i3Sm43-E=&amp;h=90&amp;w=120&amp;sz=5&amp;hl=lt&amp;start=26&amp;zoom=1&amp;um=1&amp;itbs=1&amp;tbnid=nvW75nNEXVsKDM:&amp;tbnh=66&amp;tbnw=88&amp;prev=/images?q=Dobilas+Kirvelis&amp;start=18&amp;um=1&amp;hl=lt&amp;sa=N&amp;ndsp=18&amp;tbs=isch:1&amp;prmd=vo"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lt/imgres?imgurl=http://thumbnails.truveo.com/0011/D9/0B/D90BCD7E6390ADEFADD6ED.jpg&amp;imgrefurl=http://video.aol.ca/video-detail/zhgenjimi-i-eurodeputeteve-perballe-krizes-se-klases-politike-shqiptare/766802482/?icid=VIDURVNWS08&amp;usg=__Cm0Bb2l3vKg98LcfAo-i3Sm43-E=&amp;h=90&amp;w=120&amp;sz=5&amp;hl=lt&amp;start=26&amp;zoom=1&amp;um=1&amp;itbs=1&amp;tbnid=nvW75nNEXVsKDM:&amp;tbnh=66&amp;tbnw=88&amp;prev=/images?q=Dobilas+Kirvelis&amp;start=18&amp;um=1&amp;hl=lt&amp;sa=N&amp;ndsp=18&amp;tbs=isch:1&amp;prmd=vo"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google.lt/imgres?imgurl=http://thumbnails.truveo.com/0011/D9/0B/D90BCD7E6390ADEFADD6ED.jpg&amp;imgrefurl=http://video.aol.ca/video-detail/zhgenjimi-i-eurodeputeteve-perballe-krizes-se-klases-politike-shqiptare/766802482/?icid=VIDURVNWS08&amp;usg=__Cm0Bb2l3vKg98LcfAo-i3Sm43-E=&amp;h=90&amp;w=120&amp;sz=5&amp;hl=lt&amp;start=26&amp;zoom=1&amp;um=1&amp;itbs=1&amp;tbnid=nvW75nNEXVsKDM:&amp;tbnh=66&amp;tbnw=88&amp;prev=/images?q=Dobilas+Kirvelis&amp;start=18&amp;um=1&amp;hl=lt&amp;sa=N&amp;ndsp=18&amp;tbs=isch:1&amp;prmd=vo"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File:Karl_Popper.jp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upload.wikimedia.org/wikipedia/commons/9/94/Sanzio_01.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www.biologyistechnology.com/" TargetMode="External"/><Relationship Id="rId5" Type="http://schemas.openxmlformats.org/officeDocument/2006/relationships/image" Target="../media/image68.png"/><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hyperlink" Target="http://www.in.gov/oed/2344.ht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8.jpeg"/><Relationship Id="rId4" Type="http://schemas.openxmlformats.org/officeDocument/2006/relationships/image" Target="../media/image10.jpe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8" Type="http://schemas.openxmlformats.org/officeDocument/2006/relationships/hyperlink" Target="http://www.sciencemag.org/search?author1=George+M.+Church&amp;sortspec=date&amp;submit=Submit" TargetMode="External"/><Relationship Id="rId3" Type="http://schemas.openxmlformats.org/officeDocument/2006/relationships/image" Target="../media/image1.png"/><Relationship Id="rId7"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openwetware.org/images/d/d9/Sri_Kosuri.jpg" TargetMode="External"/><Relationship Id="rId11" Type="http://schemas.openxmlformats.org/officeDocument/2006/relationships/hyperlink" Target="http://www.sciencemag.org/content/early/recent" TargetMode="External"/><Relationship Id="rId5" Type="http://schemas.openxmlformats.org/officeDocument/2006/relationships/image" Target="../media/image81.jpeg"/><Relationship Id="rId10" Type="http://schemas.openxmlformats.org/officeDocument/2006/relationships/hyperlink" Target="http://www.sciencemag.org/search?author1=Sriram+Kosuri&amp;sortspec=date&amp;submit=Submit" TargetMode="External"/><Relationship Id="rId4" Type="http://schemas.openxmlformats.org/officeDocument/2006/relationships/image" Target="../media/image80.jpeg"/><Relationship Id="rId9" Type="http://schemas.openxmlformats.org/officeDocument/2006/relationships/hyperlink" Target="http://www.sciencemag.org/search?author1=Yuan+Gao&amp;sortspec=date&amp;submit=Submi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hyperlink" Target="http://www.kurzweilai.net/images/regenesis-how-synthetic-biology-will-reinvent-nature-and-ourselves.jp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www.allaboutlean.com/industry-4-0/" TargetMode="External"/><Relationship Id="rId2" Type="http://schemas.openxmlformats.org/officeDocument/2006/relationships/image" Target="../media/image87.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www.techinsider.io/swiss-basic-income-activists-protested-in-robot-costumes-2016-5"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hyperlink" Target="https://www.youtube.com/watch?v=NwtNUn2q7S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hyperlink" Target="https://www.google.lt/url?sa=i&amp;rct=j&amp;q=&amp;esrc=s&amp;source=images&amp;cd=&amp;ved=0ahUKEwijs_jd6uTUAhXIE5oKHcknAUkQjRwIBw&amp;url=https://www.pinterest.com/pin/503981014528894643/&amp;psig=AFQjCNFJLDVlcx-ICI7CzErMPyIgCerNjQ&amp;ust=1498886838075382"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hyperlink" Target="https://ch.linkedin.com/in/gleonhard" TargetMode="External"/><Relationship Id="rId5" Type="http://schemas.openxmlformats.org/officeDocument/2006/relationships/image" Target="../media/image96.png"/><Relationship Id="rId4" Type="http://schemas.openxmlformats.org/officeDocument/2006/relationships/hyperlink" Target="https://www.google.lt/imgres?imgurl=http://www.futuristgerd.com/share/2015/09/STEM-versus-HECI-technology-humanity-gerd-leonhard-futurist-1-1024x572.png&amp;imgrefurl=http://www.futuristgerd.com/2015/09/16/we-dont-just-need-advances-in-stem-science-tech-engineering-maths-but-also-in-heci-humanity-ethics-creativity-imagination/&amp;docid=kHUE7XFdns16CM&amp;tbnid=PJpj0VZ-PMM09M:&amp;vet=10ahUKEwiOrYO-5-TUAhXFKJoKHai1A6IQMwgkKAAwAA..i&amp;w=1024&amp;h=572&amp;bih=566&amp;biw=1035&amp;q=STEM%20vs.HECI&amp;ved=0ahUKEwiOrYO-5-TUAhXFKJoKHai1A6IQMwgkKAAwAA&amp;iact=mrc&amp;uact=8"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hyperlink" Target="http://www.futuristgerd.com/2015/09/08/watch-these-ibm-watson-videos-and-think-about-the-future-of-your-job-and-no-its-not-all-bad-news/" TargetMode="External"/><Relationship Id="rId4" Type="http://schemas.openxmlformats.org/officeDocument/2006/relationships/hyperlink" Target="https://www.google.lt/imgres?imgurl=http://www.futuristgerd.com/share/2015/09/algorithm-humarithm-gerd-draft-1-1024x755.png&amp;imgrefurl=http://www.futuristgerd.com/2015/09/08/watch-these-ibm-watson-videos-and-think-about-the-future-of-your-job-and-no-its-not-all-bad-news/&amp;docid=9e6yscfIaG3p-M&amp;tbnid=wpnZ7wqrneqNNM:&amp;vet=10ahUKEwjHrsiD6uTUAhUoM5oKHevQAIoQMwgrKAcwBw..i&amp;w=1024&amp;h=755&amp;bih=566&amp;biw=1035&amp;q=humarithm&amp;ved=0ahUKEwjHrsiD6uTUAhUoM5oKHevQAIoQMwgrKAcwBw&amp;iact=mrc&amp;uact=8"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hyperlink" Target="https://www.google.lt/url?sa=i&amp;rct=j&amp;q=&amp;esrc=s&amp;source=images&amp;cd=&amp;ved=0ahUKEwiPzPuR7OTUAhUDQJoKHaNwAqYQjRwIBw&amp;url=http://twitter.com/hashtag/humarithm&amp;psig=AFQjCNFJLDVlcx-ICI7CzErMPyIgCerNjQ&amp;ust=149888683807538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4" name="Text Box 4"/>
          <p:cNvSpPr txBox="1">
            <a:spLocks noChangeArrowheads="1"/>
          </p:cNvSpPr>
          <p:nvPr/>
        </p:nvSpPr>
        <p:spPr bwMode="auto">
          <a:xfrm>
            <a:off x="0" y="1556792"/>
            <a:ext cx="9144000" cy="3477875"/>
          </a:xfrm>
          <a:prstGeom prst="rect">
            <a:avLst/>
          </a:prstGeom>
          <a:noFill/>
          <a:ln w="9525">
            <a:noFill/>
            <a:miter lim="800000"/>
            <a:headEnd/>
            <a:tailEnd/>
          </a:ln>
          <a:effectLst/>
        </p:spPr>
        <p:txBody>
          <a:bodyPr wrap="square">
            <a:spAutoFit/>
          </a:bodyPr>
          <a:lstStyle/>
          <a:p>
            <a:pPr algn="ctr">
              <a:defRPr/>
            </a:pPr>
            <a:r>
              <a:rPr lang="lt-LT" sz="4000" b="1" dirty="0" smtClean="0">
                <a:solidFill>
                  <a:srgbClr val="C00000"/>
                </a:solidFill>
                <a:effectLst/>
                <a:latin typeface="Comic Sans MS" pitchFamily="66" charset="0"/>
              </a:rPr>
              <a:t>KIBERNETINĖ </a:t>
            </a:r>
            <a:r>
              <a:rPr lang="lt-LT" sz="4000" b="1" dirty="0">
                <a:solidFill>
                  <a:srgbClr val="C00000"/>
                </a:solidFill>
                <a:effectLst/>
                <a:latin typeface="Comic Sans MS" pitchFamily="66" charset="0"/>
              </a:rPr>
              <a:t>BIOPSICHOLOGIJOS SAMPRATA</a:t>
            </a:r>
            <a:endParaRPr lang="en-US" sz="4000" b="1" dirty="0">
              <a:solidFill>
                <a:srgbClr val="C00000"/>
              </a:solidFill>
              <a:effectLst/>
              <a:latin typeface="Comic Sans MS" pitchFamily="66" charset="0"/>
            </a:endParaRPr>
          </a:p>
          <a:p>
            <a:pPr algn="ctr">
              <a:defRPr/>
            </a:pPr>
            <a:r>
              <a:rPr lang="lt-LT" sz="4000" b="1" dirty="0" smtClean="0">
                <a:solidFill>
                  <a:srgbClr val="3219CB"/>
                </a:solidFill>
                <a:effectLst>
                  <a:outerShdw blurRad="38100" dist="38100" dir="2700000" algn="tl">
                    <a:srgbClr val="C0C0C0"/>
                  </a:outerShdw>
                </a:effectLst>
                <a:latin typeface="Comic Sans MS" pitchFamily="66" charset="0"/>
              </a:rPr>
              <a:t>arba</a:t>
            </a:r>
          </a:p>
          <a:p>
            <a:pPr algn="ctr">
              <a:defRPr/>
            </a:pPr>
            <a:r>
              <a:rPr lang="lt-LT" sz="6000" b="1" dirty="0" smtClean="0">
                <a:solidFill>
                  <a:srgbClr val="FF0000"/>
                </a:solidFill>
                <a:effectLst>
                  <a:outerShdw blurRad="38100" dist="38100" dir="2700000" algn="tl">
                    <a:srgbClr val="C0C0C0"/>
                  </a:outerShdw>
                </a:effectLst>
                <a:latin typeface="Comic Sans MS" pitchFamily="66" charset="0"/>
              </a:rPr>
              <a:t>S</a:t>
            </a:r>
            <a:r>
              <a:rPr lang="en-US" sz="6000" b="1" dirty="0">
                <a:solidFill>
                  <a:srgbClr val="FF0000"/>
                </a:solidFill>
                <a:effectLst>
                  <a:outerShdw blurRad="38100" dist="38100" dir="2700000" algn="tl">
                    <a:srgbClr val="C0C0C0"/>
                  </a:outerShdw>
                </a:effectLst>
                <a:latin typeface="Comic Sans MS" pitchFamily="66" charset="0"/>
              </a:rPr>
              <a:t>I</a:t>
            </a:r>
            <a:r>
              <a:rPr lang="lt-LT" sz="6000" b="1" dirty="0">
                <a:solidFill>
                  <a:srgbClr val="FF0000"/>
                </a:solidFill>
                <a:effectLst>
                  <a:outerShdw blurRad="38100" dist="38100" dir="2700000" algn="tl">
                    <a:srgbClr val="C0C0C0"/>
                  </a:outerShdw>
                </a:effectLst>
                <a:latin typeface="Comic Sans MS" pitchFamily="66" charset="0"/>
              </a:rPr>
              <a:t>ELA</a:t>
            </a:r>
          </a:p>
          <a:p>
            <a:pPr algn="ctr">
              <a:defRPr/>
            </a:pPr>
            <a:r>
              <a:rPr lang="lt-LT" sz="4000" b="1" dirty="0">
                <a:solidFill>
                  <a:srgbClr val="C00000"/>
                </a:solidFill>
                <a:effectLst>
                  <a:outerShdw blurRad="38100" dist="38100" dir="2700000" algn="tl">
                    <a:srgbClr val="C0C0C0"/>
                  </a:outerShdw>
                </a:effectLst>
                <a:latin typeface="Comic Sans MS" pitchFamily="66" charset="0"/>
              </a:rPr>
              <a:t>SISTEMŲ BOFIZIKOS POŽIŪRIU</a:t>
            </a:r>
            <a:endParaRPr lang="en-US" sz="4000" b="1" dirty="0">
              <a:solidFill>
                <a:srgbClr val="C00000"/>
              </a:solidFill>
              <a:effectLst>
                <a:outerShdw blurRad="38100" dist="38100" dir="2700000" algn="tl">
                  <a:srgbClr val="C0C0C0"/>
                </a:outerShdw>
              </a:effectLst>
              <a:latin typeface="Comic Sans MS" pitchFamily="66" charset="0"/>
            </a:endParaRPr>
          </a:p>
        </p:txBody>
      </p:sp>
      <p:sp>
        <p:nvSpPr>
          <p:cNvPr id="599046" name="Text Box 6"/>
          <p:cNvSpPr txBox="1">
            <a:spLocks noChangeArrowheads="1"/>
          </p:cNvSpPr>
          <p:nvPr/>
        </p:nvSpPr>
        <p:spPr bwMode="auto">
          <a:xfrm>
            <a:off x="0" y="4979988"/>
            <a:ext cx="9144000" cy="1877437"/>
          </a:xfrm>
          <a:prstGeom prst="rect">
            <a:avLst/>
          </a:prstGeom>
          <a:noFill/>
          <a:ln w="9525">
            <a:noFill/>
            <a:miter lim="800000"/>
            <a:headEnd/>
            <a:tailEnd/>
          </a:ln>
          <a:effectLst/>
        </p:spPr>
        <p:txBody>
          <a:bodyPr wrap="square">
            <a:spAutoFit/>
          </a:bodyPr>
          <a:lstStyle/>
          <a:p>
            <a:pPr algn="ctr">
              <a:defRPr/>
            </a:pPr>
            <a:r>
              <a:rPr lang="lt-LT" sz="3600" b="1" dirty="0">
                <a:solidFill>
                  <a:srgbClr val="3219CB"/>
                </a:solidFill>
                <a:effectLst/>
                <a:latin typeface="Comic Sans MS" pitchFamily="66" charset="0"/>
              </a:rPr>
              <a:t>Dobilas KIRVELIS</a:t>
            </a:r>
          </a:p>
          <a:p>
            <a:pPr algn="ctr">
              <a:defRPr/>
            </a:pPr>
            <a:r>
              <a:rPr lang="lt-LT" b="1" dirty="0" smtClean="0">
                <a:solidFill>
                  <a:srgbClr val="3219CB"/>
                </a:solidFill>
                <a:effectLst/>
                <a:latin typeface="Comic Sans MS" pitchFamily="66" charset="0"/>
                <a:hlinkClick r:id="rId4"/>
              </a:rPr>
              <a:t>dobilas</a:t>
            </a:r>
            <a:r>
              <a:rPr lang="en-US" b="1" dirty="0">
                <a:solidFill>
                  <a:srgbClr val="3219CB"/>
                </a:solidFill>
                <a:effectLst/>
                <a:latin typeface="Comic Sans MS" pitchFamily="66" charset="0"/>
                <a:hlinkClick r:id="rId4"/>
              </a:rPr>
              <a:t>@</a:t>
            </a:r>
            <a:r>
              <a:rPr lang="lt-LT" b="1" dirty="0" smtClean="0">
                <a:solidFill>
                  <a:srgbClr val="3219CB"/>
                </a:solidFill>
                <a:effectLst/>
                <a:latin typeface="Comic Sans MS" pitchFamily="66" charset="0"/>
                <a:hlinkClick r:id="rId4"/>
              </a:rPr>
              <a:t>kirvelis</a:t>
            </a:r>
            <a:r>
              <a:rPr lang="en-US" b="1" dirty="0" smtClean="0">
                <a:solidFill>
                  <a:srgbClr val="3219CB"/>
                </a:solidFill>
                <a:effectLst/>
                <a:latin typeface="Comic Sans MS" pitchFamily="66" charset="0"/>
                <a:hlinkClick r:id="rId4"/>
              </a:rPr>
              <a:t>.</a:t>
            </a:r>
            <a:r>
              <a:rPr lang="en-US" b="1" dirty="0" err="1" smtClean="0">
                <a:solidFill>
                  <a:srgbClr val="3219CB"/>
                </a:solidFill>
                <a:effectLst/>
                <a:latin typeface="Comic Sans MS" pitchFamily="66" charset="0"/>
                <a:hlinkClick r:id="rId4"/>
              </a:rPr>
              <a:t>lt</a:t>
            </a:r>
            <a:endParaRPr lang="lt-LT" b="1" dirty="0" smtClean="0">
              <a:solidFill>
                <a:srgbClr val="3219CB"/>
              </a:solidFill>
              <a:effectLst/>
              <a:latin typeface="Comic Sans MS" pitchFamily="66" charset="0"/>
            </a:endParaRPr>
          </a:p>
          <a:p>
            <a:pPr algn="ctr">
              <a:defRPr/>
            </a:pPr>
            <a:endParaRPr lang="lt-LT" sz="2400" b="1" dirty="0" smtClean="0">
              <a:solidFill>
                <a:srgbClr val="3219CB"/>
              </a:solidFill>
              <a:effectLst/>
              <a:latin typeface="Comic Sans MS" pitchFamily="66" charset="0"/>
            </a:endParaRPr>
          </a:p>
          <a:p>
            <a:pPr algn="ctr">
              <a:defRPr/>
            </a:pPr>
            <a:r>
              <a:rPr lang="lt-LT" sz="2400" b="1" dirty="0" smtClean="0">
                <a:solidFill>
                  <a:srgbClr val="3219CB"/>
                </a:solidFill>
                <a:effectLst/>
                <a:latin typeface="Comic Sans MS" pitchFamily="66" charset="0"/>
              </a:rPr>
              <a:t>VU,...................2017 balandžio 27d</a:t>
            </a:r>
            <a:r>
              <a:rPr lang="lt-LT" b="1" dirty="0" smtClean="0">
                <a:solidFill>
                  <a:srgbClr val="3219CB"/>
                </a:solidFill>
                <a:effectLst/>
                <a:latin typeface="Comic Sans MS" pitchFamily="66" charset="0"/>
              </a:rPr>
              <a:t>.- </a:t>
            </a:r>
            <a:r>
              <a:rPr lang="lt-LT" sz="2400" b="1" dirty="0" smtClean="0">
                <a:solidFill>
                  <a:srgbClr val="3219CB"/>
                </a:solidFill>
                <a:effectLst/>
                <a:latin typeface="Comic Sans MS" pitchFamily="66" charset="0"/>
              </a:rPr>
              <a:t>gegužės 24 d.</a:t>
            </a:r>
            <a:endParaRPr lang="en-US" sz="2400" b="1" i="1" dirty="0">
              <a:effectLst/>
              <a:latin typeface="Comic Sans MS" pitchFamily="66" charset="0"/>
            </a:endParaRPr>
          </a:p>
        </p:txBody>
      </p:sp>
      <p:sp>
        <p:nvSpPr>
          <p:cNvPr id="599047" name="Line 7"/>
          <p:cNvSpPr>
            <a:spLocks noChangeShapeType="1"/>
          </p:cNvSpPr>
          <p:nvPr/>
        </p:nvSpPr>
        <p:spPr bwMode="auto">
          <a:xfrm>
            <a:off x="304800" y="6381328"/>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9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9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4" grpId="0"/>
      <p:bldP spid="5990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1126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1268"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Neuroinformatika</a:t>
            </a:r>
            <a:endParaRPr lang="en-US" sz="1800" b="1">
              <a:solidFill>
                <a:schemeClr val="bg2"/>
              </a:solidFill>
              <a:effectLst/>
              <a:latin typeface="Comic Sans MS" pitchFamily="66" charset="0"/>
            </a:endParaRPr>
          </a:p>
        </p:txBody>
      </p:sp>
      <p:sp>
        <p:nvSpPr>
          <p:cNvPr id="780293" name="Text Box 5"/>
          <p:cNvSpPr txBox="1">
            <a:spLocks noChangeArrowheads="1"/>
          </p:cNvSpPr>
          <p:nvPr/>
        </p:nvSpPr>
        <p:spPr bwMode="auto">
          <a:xfrm>
            <a:off x="1296988" y="487363"/>
            <a:ext cx="7704137" cy="579437"/>
          </a:xfrm>
          <a:prstGeom prst="rect">
            <a:avLst/>
          </a:prstGeom>
          <a:noFill/>
          <a:ln w="9525">
            <a:noFill/>
            <a:miter lim="800000"/>
            <a:headEnd/>
            <a:tailEnd/>
          </a:ln>
          <a:effectLst/>
        </p:spPr>
        <p:txBody>
          <a:bodyPr>
            <a:spAutoFit/>
          </a:bodyPr>
          <a:lstStyle/>
          <a:p>
            <a:pPr algn="ctr">
              <a:defRPr/>
            </a:pPr>
            <a:r>
              <a:rPr lang="lt-LT" sz="3200" b="1" dirty="0" smtClean="0">
                <a:solidFill>
                  <a:srgbClr val="3219CB"/>
                </a:solidFill>
                <a:effectLst>
                  <a:outerShdw blurRad="38100" dist="38100" dir="2700000" algn="tl">
                    <a:srgbClr val="C0C0C0"/>
                  </a:outerShdw>
                </a:effectLst>
                <a:latin typeface="Comic Sans MS" pitchFamily="66" charset="0"/>
              </a:rPr>
              <a:t>PASKAITA </a:t>
            </a:r>
            <a:r>
              <a:rPr lang="lt-LT" sz="3200" b="1" dirty="0">
                <a:solidFill>
                  <a:srgbClr val="3219CB"/>
                </a:solidFill>
                <a:effectLst>
                  <a:outerShdw blurRad="38100" dist="38100" dir="2700000" algn="tl">
                    <a:srgbClr val="C0C0C0"/>
                  </a:outerShdw>
                </a:effectLst>
                <a:latin typeface="Comic Sans MS" pitchFamily="66" charset="0"/>
              </a:rPr>
              <a:t>BI</a:t>
            </a:r>
            <a:r>
              <a:rPr lang="en-US" sz="3200" b="1" dirty="0">
                <a:solidFill>
                  <a:srgbClr val="3219CB"/>
                </a:solidFill>
                <a:effectLst>
                  <a:outerShdw blurRad="38100" dist="38100" dir="2700000" algn="tl">
                    <a:srgbClr val="C0C0C0"/>
                  </a:outerShdw>
                </a:effectLst>
                <a:latin typeface="Comic Sans MS" pitchFamily="66" charset="0"/>
              </a:rPr>
              <a:t>O</a:t>
            </a:r>
            <a:r>
              <a:rPr lang="lt-LT" sz="3200" b="1" dirty="0">
                <a:solidFill>
                  <a:srgbClr val="3219CB"/>
                </a:solidFill>
                <a:effectLst>
                  <a:outerShdw blurRad="38100" dist="38100" dir="2700000" algn="tl">
                    <a:srgbClr val="C0C0C0"/>
                  </a:outerShdw>
                </a:effectLst>
                <a:latin typeface="Comic Sans MS" pitchFamily="66" charset="0"/>
              </a:rPr>
              <a:t>INFORMATIKAMS</a:t>
            </a:r>
            <a:endParaRPr lang="en-US" sz="3200" b="1" dirty="0">
              <a:solidFill>
                <a:srgbClr val="3219CB"/>
              </a:solidFill>
              <a:effectLst>
                <a:outerShdw blurRad="38100" dist="38100" dir="2700000" algn="tl">
                  <a:srgbClr val="C0C0C0"/>
                </a:outerShdw>
              </a:effectLst>
              <a:latin typeface="Comic Sans MS" pitchFamily="66" charset="0"/>
            </a:endParaRPr>
          </a:p>
        </p:txBody>
      </p:sp>
      <p:pic>
        <p:nvPicPr>
          <p:cNvPr id="11270" name="Picture 6" descr="3130662147_56dd6d9c78"/>
          <p:cNvPicPr>
            <a:picLocks noChangeAspect="1" noChangeArrowheads="1"/>
          </p:cNvPicPr>
          <p:nvPr/>
        </p:nvPicPr>
        <p:blipFill>
          <a:blip r:embed="rId4" cstate="print"/>
          <a:srcRect/>
          <a:stretch>
            <a:fillRect/>
          </a:stretch>
        </p:blipFill>
        <p:spPr bwMode="auto">
          <a:xfrm>
            <a:off x="2519363" y="1160463"/>
            <a:ext cx="6624637" cy="5295900"/>
          </a:xfrm>
          <a:prstGeom prst="rect">
            <a:avLst/>
          </a:prstGeom>
          <a:noFill/>
          <a:ln w="9525">
            <a:noFill/>
            <a:miter lim="800000"/>
            <a:headEnd/>
            <a:tailEnd/>
          </a:ln>
        </p:spPr>
      </p:pic>
      <p:grpSp>
        <p:nvGrpSpPr>
          <p:cNvPr id="2" name="Group 7"/>
          <p:cNvGrpSpPr>
            <a:grpSpLocks/>
          </p:cNvGrpSpPr>
          <p:nvPr/>
        </p:nvGrpSpPr>
        <p:grpSpPr bwMode="auto">
          <a:xfrm>
            <a:off x="4176713" y="2420938"/>
            <a:ext cx="1684337" cy="990600"/>
            <a:chOff x="2107" y="1654"/>
            <a:chExt cx="1061" cy="624"/>
          </a:xfrm>
        </p:grpSpPr>
        <p:pic>
          <p:nvPicPr>
            <p:cNvPr id="11276" name="Picture 8" descr="neuron"/>
            <p:cNvPicPr>
              <a:picLocks noChangeAspect="1" noChangeArrowheads="1"/>
            </p:cNvPicPr>
            <p:nvPr/>
          </p:nvPicPr>
          <p:blipFill>
            <a:blip r:embed="rId5" cstate="print"/>
            <a:srcRect/>
            <a:stretch>
              <a:fillRect/>
            </a:stretch>
          </p:blipFill>
          <p:spPr bwMode="auto">
            <a:xfrm>
              <a:off x="2257" y="1803"/>
              <a:ext cx="801" cy="475"/>
            </a:xfrm>
            <a:prstGeom prst="rect">
              <a:avLst/>
            </a:prstGeom>
            <a:noFill/>
            <a:ln w="9525">
              <a:noFill/>
              <a:miter lim="800000"/>
              <a:headEnd/>
              <a:tailEnd/>
            </a:ln>
          </p:spPr>
        </p:pic>
        <p:sp>
          <p:nvSpPr>
            <p:cNvPr id="780297" name="Text Box 9"/>
            <p:cNvSpPr txBox="1">
              <a:spLocks noChangeArrowheads="1"/>
            </p:cNvSpPr>
            <p:nvPr/>
          </p:nvSpPr>
          <p:spPr bwMode="auto">
            <a:xfrm>
              <a:off x="2107" y="1654"/>
              <a:ext cx="1061" cy="288"/>
            </a:xfrm>
            <a:prstGeom prst="rect">
              <a:avLst/>
            </a:prstGeom>
            <a:solidFill>
              <a:srgbClr val="FFFFFF"/>
            </a:solidFill>
            <a:ln w="9525">
              <a:noFill/>
              <a:miter lim="800000"/>
              <a:headEnd/>
              <a:tailEnd/>
            </a:ln>
            <a:effectLst/>
          </p:spPr>
          <p:txBody>
            <a:bodyPr>
              <a:spAutoFit/>
            </a:bodyPr>
            <a:lstStyle/>
            <a:p>
              <a:pPr algn="ctr">
                <a:defRPr/>
              </a:pPr>
              <a:r>
                <a:rPr lang="lt-LT" sz="1200" b="1">
                  <a:solidFill>
                    <a:srgbClr val="CC3300"/>
                  </a:solidFill>
                  <a:effectLst>
                    <a:outerShdw blurRad="38100" dist="38100" dir="2700000" algn="tl">
                      <a:srgbClr val="C0C0C0"/>
                    </a:outerShdw>
                  </a:effectLst>
                  <a:latin typeface="Arial" pitchFamily="34" charset="0"/>
                </a:rPr>
                <a:t>NEURO-</a:t>
              </a:r>
            </a:p>
            <a:p>
              <a:pPr algn="ctr">
                <a:defRPr/>
              </a:pPr>
              <a:r>
                <a:rPr lang="lt-LT" sz="1200" b="1">
                  <a:solidFill>
                    <a:srgbClr val="CC3300"/>
                  </a:solidFill>
                  <a:effectLst>
                    <a:outerShdw blurRad="38100" dist="38100" dir="2700000" algn="tl">
                      <a:srgbClr val="C0C0C0"/>
                    </a:outerShdw>
                  </a:effectLst>
                  <a:latin typeface="Arial" pitchFamily="34" charset="0"/>
                </a:rPr>
                <a:t>INFORMACIJA</a:t>
              </a:r>
              <a:endParaRPr lang="en-US">
                <a:effectLst>
                  <a:outerShdw blurRad="38100" dist="38100" dir="2700000" algn="tl">
                    <a:srgbClr val="C0C0C0"/>
                  </a:outerShdw>
                </a:effectLst>
                <a:latin typeface="Arial" pitchFamily="34" charset="0"/>
              </a:endParaRPr>
            </a:p>
          </p:txBody>
        </p:sp>
      </p:grpSp>
      <p:grpSp>
        <p:nvGrpSpPr>
          <p:cNvPr id="3" name="Group 10"/>
          <p:cNvGrpSpPr>
            <a:grpSpLocks/>
          </p:cNvGrpSpPr>
          <p:nvPr/>
        </p:nvGrpSpPr>
        <p:grpSpPr bwMode="auto">
          <a:xfrm>
            <a:off x="4356100" y="3573463"/>
            <a:ext cx="1792288" cy="782637"/>
            <a:chOff x="2277" y="2366"/>
            <a:chExt cx="1129" cy="493"/>
          </a:xfrm>
        </p:grpSpPr>
        <p:pic>
          <p:nvPicPr>
            <p:cNvPr id="11274" name="Picture 11" descr="DNA-DoubleHelix-ImgLibPDB-1bna_prepi_4"/>
            <p:cNvPicPr>
              <a:picLocks noChangeAspect="1" noChangeArrowheads="1"/>
            </p:cNvPicPr>
            <p:nvPr/>
          </p:nvPicPr>
          <p:blipFill>
            <a:blip r:embed="rId6" cstate="print"/>
            <a:srcRect/>
            <a:stretch>
              <a:fillRect/>
            </a:stretch>
          </p:blipFill>
          <p:spPr bwMode="auto">
            <a:xfrm>
              <a:off x="2551" y="2366"/>
              <a:ext cx="284" cy="372"/>
            </a:xfrm>
            <a:prstGeom prst="rect">
              <a:avLst/>
            </a:prstGeom>
            <a:noFill/>
            <a:ln w="9525">
              <a:noFill/>
              <a:miter lim="800000"/>
              <a:headEnd/>
              <a:tailEnd/>
            </a:ln>
          </p:spPr>
        </p:pic>
        <p:sp>
          <p:nvSpPr>
            <p:cNvPr id="780300" name="Text Box 12"/>
            <p:cNvSpPr txBox="1">
              <a:spLocks noChangeArrowheads="1"/>
            </p:cNvSpPr>
            <p:nvPr/>
          </p:nvSpPr>
          <p:spPr bwMode="auto">
            <a:xfrm>
              <a:off x="2277" y="2705"/>
              <a:ext cx="1129" cy="154"/>
            </a:xfrm>
            <a:prstGeom prst="rect">
              <a:avLst/>
            </a:prstGeom>
            <a:solidFill>
              <a:srgbClr val="FFFFFF"/>
            </a:solidFill>
            <a:ln w="9525">
              <a:noFill/>
              <a:miter lim="800000"/>
              <a:headEnd/>
              <a:tailEnd/>
            </a:ln>
          </p:spPr>
          <p:txBody>
            <a:bodyPr/>
            <a:lstStyle/>
            <a:p>
              <a:pPr>
                <a:defRPr/>
              </a:pPr>
              <a:r>
                <a:rPr lang="lt-LT" sz="900">
                  <a:solidFill>
                    <a:srgbClr val="008000"/>
                  </a:solidFill>
                  <a:effectLst/>
                  <a:latin typeface="Arial Black" pitchFamily="34" charset="0"/>
                </a:rPr>
                <a:t>GENO--INFORMACIJA</a:t>
              </a:r>
              <a:endParaRPr lang="en-US">
                <a:effectLst>
                  <a:outerShdw blurRad="38100" dist="38100" dir="2700000" algn="tl">
                    <a:srgbClr val="C0C0C0"/>
                  </a:outerShdw>
                </a:effectLst>
                <a:latin typeface="Arial" pitchFamily="34" charset="0"/>
              </a:endParaRPr>
            </a:p>
          </p:txBody>
        </p:sp>
      </p:grpSp>
      <p:sp>
        <p:nvSpPr>
          <p:cNvPr id="780301" name="Text Box 13"/>
          <p:cNvSpPr txBox="1">
            <a:spLocks noChangeArrowheads="1"/>
          </p:cNvSpPr>
          <p:nvPr/>
        </p:nvSpPr>
        <p:spPr bwMode="auto">
          <a:xfrm>
            <a:off x="0" y="2060575"/>
            <a:ext cx="2519363" cy="4087813"/>
          </a:xfrm>
          <a:prstGeom prst="rect">
            <a:avLst/>
          </a:prstGeom>
          <a:noFill/>
          <a:ln w="9525">
            <a:noFill/>
            <a:miter lim="800000"/>
            <a:headEnd/>
            <a:tailEnd/>
          </a:ln>
          <a:effectLst/>
        </p:spPr>
        <p:txBody>
          <a:bodyPr>
            <a:spAutoFit/>
          </a:bodyPr>
          <a:lstStyle/>
          <a:p>
            <a:pPr algn="ctr">
              <a:spcBef>
                <a:spcPct val="50000"/>
              </a:spcBef>
              <a:defRPr/>
            </a:pPr>
            <a:r>
              <a:rPr lang="lt-LT" sz="1600" b="1" dirty="0">
                <a:effectLst>
                  <a:outerShdw blurRad="38100" dist="38100" dir="2700000" algn="tl">
                    <a:srgbClr val="C0C0C0"/>
                  </a:outerShdw>
                </a:effectLst>
                <a:latin typeface="Comic Sans MS" pitchFamily="66" charset="0"/>
              </a:rPr>
              <a:t>ADOMO SUTVĖRIMAS</a:t>
            </a:r>
            <a:r>
              <a:rPr lang="lt-LT" sz="1600" dirty="0">
                <a:effectLst>
                  <a:outerShdw blurRad="38100" dist="38100" dir="2700000" algn="tl">
                    <a:srgbClr val="C0C0C0"/>
                  </a:outerShdw>
                </a:effectLst>
                <a:latin typeface="Arial" pitchFamily="34" charset="0"/>
              </a:rPr>
              <a:t> –</a:t>
            </a:r>
          </a:p>
          <a:p>
            <a:pPr algn="ctr">
              <a:spcBef>
                <a:spcPct val="50000"/>
              </a:spcBef>
              <a:defRPr/>
            </a:pPr>
            <a:r>
              <a:rPr lang="lt-LT" sz="3200" b="1" dirty="0">
                <a:solidFill>
                  <a:srgbClr val="FF0000"/>
                </a:solidFill>
                <a:effectLst>
                  <a:outerShdw blurRad="38100" dist="38100" dir="2700000" algn="tl">
                    <a:srgbClr val="C0C0C0"/>
                  </a:outerShdw>
                </a:effectLst>
                <a:latin typeface="Comic Sans MS" pitchFamily="66" charset="0"/>
              </a:rPr>
              <a:t>SIELA ADOMUI</a:t>
            </a:r>
          </a:p>
          <a:p>
            <a:pPr algn="ctr">
              <a:spcBef>
                <a:spcPct val="50000"/>
              </a:spcBef>
              <a:defRPr/>
            </a:pPr>
            <a:r>
              <a:rPr lang="lt-LT" b="1" dirty="0">
                <a:solidFill>
                  <a:srgbClr val="3219CB"/>
                </a:solidFill>
                <a:effectLst/>
                <a:latin typeface="Comic Sans MS" pitchFamily="66" charset="0"/>
              </a:rPr>
              <a:t>Mikelangelo Buoneroti</a:t>
            </a:r>
            <a:r>
              <a:rPr lang="lt-LT" sz="2000" b="1" dirty="0">
                <a:solidFill>
                  <a:srgbClr val="3219CB"/>
                </a:solidFill>
                <a:effectLst/>
                <a:latin typeface="Comic Sans MS" pitchFamily="66" charset="0"/>
              </a:rPr>
              <a:t>,</a:t>
            </a:r>
          </a:p>
          <a:p>
            <a:pPr algn="ctr">
              <a:spcBef>
                <a:spcPct val="50000"/>
              </a:spcBef>
              <a:defRPr/>
            </a:pPr>
            <a:r>
              <a:rPr lang="lt-LT" sz="2000" b="1" dirty="0" smtClean="0">
                <a:solidFill>
                  <a:srgbClr val="3219CB"/>
                </a:solidFill>
                <a:effectLst/>
                <a:latin typeface="Comic Sans MS" pitchFamily="66" charset="0"/>
              </a:rPr>
              <a:t>1508-1512</a:t>
            </a:r>
            <a:endParaRPr lang="lt-LT" sz="2000" b="1" dirty="0">
              <a:solidFill>
                <a:srgbClr val="3219CB"/>
              </a:solidFill>
              <a:effectLst/>
              <a:latin typeface="Comic Sans MS" pitchFamily="66" charset="0"/>
            </a:endParaRPr>
          </a:p>
          <a:p>
            <a:pPr algn="ctr">
              <a:spcBef>
                <a:spcPct val="50000"/>
              </a:spcBef>
              <a:defRPr/>
            </a:pPr>
            <a:r>
              <a:rPr lang="lt-LT" sz="2000" b="1" dirty="0">
                <a:solidFill>
                  <a:srgbClr val="3219CB"/>
                </a:solidFill>
                <a:effectLst/>
                <a:latin typeface="Comic Sans MS" pitchFamily="66" charset="0"/>
              </a:rPr>
              <a:t>Sicsto koplyčia, Vatikanas</a:t>
            </a:r>
            <a:endParaRPr lang="en-US" sz="2000"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0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30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115888"/>
            <a:ext cx="9072562" cy="1368424"/>
            <a:chOff x="45" y="73"/>
            <a:chExt cx="5715" cy="862"/>
          </a:xfrm>
        </p:grpSpPr>
        <p:sp>
          <p:nvSpPr>
            <p:cNvPr id="61446"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61447" name="Picture 4"/>
            <p:cNvPicPr>
              <a:picLocks noChangeAspect="1" noChangeArrowheads="1"/>
            </p:cNvPicPr>
            <p:nvPr/>
          </p:nvPicPr>
          <p:blipFill>
            <a:blip r:embed="rId2" cstate="print"/>
            <a:srcRect/>
            <a:stretch>
              <a:fillRect/>
            </a:stretch>
          </p:blipFill>
          <p:spPr bwMode="auto">
            <a:xfrm>
              <a:off x="45" y="73"/>
              <a:ext cx="972" cy="862"/>
            </a:xfrm>
            <a:prstGeom prst="rect">
              <a:avLst/>
            </a:prstGeom>
            <a:noFill/>
            <a:ln w="9525">
              <a:noFill/>
              <a:miter lim="800000"/>
              <a:headEnd/>
              <a:tailEnd/>
            </a:ln>
          </p:spPr>
        </p:pic>
      </p:grpSp>
      <p:sp>
        <p:nvSpPr>
          <p:cNvPr id="61443" name="TextBox 5"/>
          <p:cNvSpPr txBox="1">
            <a:spLocks noChangeArrowheads="1"/>
          </p:cNvSpPr>
          <p:nvPr/>
        </p:nvSpPr>
        <p:spPr bwMode="auto">
          <a:xfrm>
            <a:off x="1692275" y="333375"/>
            <a:ext cx="7112000" cy="1508125"/>
          </a:xfrm>
          <a:prstGeom prst="rect">
            <a:avLst/>
          </a:prstGeom>
          <a:noFill/>
          <a:ln w="9525">
            <a:noFill/>
            <a:miter lim="800000"/>
            <a:headEnd/>
            <a:tailEnd/>
          </a:ln>
        </p:spPr>
        <p:txBody>
          <a:bodyPr>
            <a:spAutoFit/>
          </a:bodyPr>
          <a:lstStyle/>
          <a:p>
            <a:pPr algn="ctr"/>
            <a:r>
              <a:rPr lang="lt-LT" sz="3600" b="1" dirty="0">
                <a:solidFill>
                  <a:srgbClr val="0000FF"/>
                </a:solidFill>
                <a:effectLst/>
                <a:latin typeface="Comic Sans MS" pitchFamily="66" charset="0"/>
              </a:rPr>
              <a:t>TECHNOLOGINĖ PARADIGMA</a:t>
            </a:r>
          </a:p>
          <a:p>
            <a:pPr algn="ctr"/>
            <a:r>
              <a:rPr lang="lt-LT" b="1" dirty="0">
                <a:solidFill>
                  <a:srgbClr val="0000FF"/>
                </a:solidFill>
                <a:effectLst/>
                <a:latin typeface="Comic Sans MS" pitchFamily="66" charset="0"/>
              </a:rPr>
              <a:t>Reikalauja dviejų skirtingų, bet neatskiriamų dvejybių:</a:t>
            </a:r>
          </a:p>
        </p:txBody>
      </p:sp>
      <p:sp>
        <p:nvSpPr>
          <p:cNvPr id="61444" name="Text Box 4"/>
          <p:cNvSpPr txBox="1">
            <a:spLocks noChangeArrowheads="1"/>
          </p:cNvSpPr>
          <p:nvPr/>
        </p:nvSpPr>
        <p:spPr bwMode="auto">
          <a:xfrm>
            <a:off x="1376363" y="6489700"/>
            <a:ext cx="4321175" cy="366713"/>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rPr>
              <a:t>D. Kirvelis. BIOFIZIKA</a:t>
            </a:r>
            <a:endParaRPr lang="en-US" sz="1800" b="1">
              <a:solidFill>
                <a:schemeClr val="bg2"/>
              </a:solidFill>
            </a:endParaRPr>
          </a:p>
        </p:txBody>
      </p:sp>
      <p:sp>
        <p:nvSpPr>
          <p:cNvPr id="61445" name="TextBox 6"/>
          <p:cNvSpPr txBox="1">
            <a:spLocks noChangeArrowheads="1"/>
          </p:cNvSpPr>
          <p:nvPr/>
        </p:nvSpPr>
        <p:spPr bwMode="auto">
          <a:xfrm>
            <a:off x="0" y="2443163"/>
            <a:ext cx="9144000" cy="1077218"/>
          </a:xfrm>
          <a:prstGeom prst="rect">
            <a:avLst/>
          </a:prstGeom>
          <a:noFill/>
          <a:ln w="9525">
            <a:noFill/>
            <a:miter lim="800000"/>
            <a:headEnd/>
            <a:tailEnd/>
          </a:ln>
        </p:spPr>
        <p:txBody>
          <a:bodyPr>
            <a:spAutoFit/>
          </a:bodyPr>
          <a:lstStyle/>
          <a:p>
            <a:pPr marL="457200" indent="-457200">
              <a:buFontTx/>
              <a:buAutoNum type="arabicPeriod"/>
            </a:pPr>
            <a:r>
              <a:rPr lang="lt-LT" sz="3200" b="1" dirty="0">
                <a:solidFill>
                  <a:srgbClr val="C00000"/>
                </a:solidFill>
                <a:effectLst/>
                <a:latin typeface="Comic Sans MS" pitchFamily="66" charset="0"/>
              </a:rPr>
              <a:t>Funkciškai tikslingos veiklos programos. </a:t>
            </a:r>
          </a:p>
          <a:p>
            <a:pPr marL="457200" indent="-457200" algn="r"/>
            <a:r>
              <a:rPr lang="lt-LT" sz="3200" b="1" dirty="0">
                <a:solidFill>
                  <a:srgbClr val="0000FF"/>
                </a:solidFill>
                <a:effectLst/>
                <a:latin typeface="Comic Sans MS" pitchFamily="66" charset="0"/>
              </a:rPr>
              <a:t>(</a:t>
            </a:r>
            <a:r>
              <a:rPr lang="lt-LT" sz="3200" b="1" i="1" dirty="0">
                <a:solidFill>
                  <a:srgbClr val="0000FF"/>
                </a:solidFill>
                <a:effectLst/>
                <a:latin typeface="Comic Sans MS" pitchFamily="66" charset="0"/>
              </a:rPr>
              <a:t>Soft</a:t>
            </a:r>
            <a:r>
              <a:rPr lang="lt-LT" sz="3200" b="1" dirty="0">
                <a:solidFill>
                  <a:srgbClr val="0000FF"/>
                </a:solidFill>
                <a:effectLst/>
                <a:latin typeface="Comic Sans MS" pitchFamily="66" charset="0"/>
              </a:rPr>
              <a:t> - idėjinė struktūra</a:t>
            </a:r>
            <a:r>
              <a:rPr lang="lt-LT" sz="3200" b="1" dirty="0" smtClean="0">
                <a:solidFill>
                  <a:srgbClr val="0000FF"/>
                </a:solidFill>
                <a:effectLst/>
                <a:latin typeface="Comic Sans MS" pitchFamily="66" charset="0"/>
              </a:rPr>
              <a:t>)</a:t>
            </a:r>
            <a:endParaRPr lang="lt-LT" sz="3200" b="1" dirty="0">
              <a:solidFill>
                <a:srgbClr val="0000FF"/>
              </a:solidFill>
              <a:effectLst/>
              <a:latin typeface="Comic Sans MS" pitchFamily="66" charset="0"/>
            </a:endParaRPr>
          </a:p>
        </p:txBody>
      </p:sp>
      <p:sp>
        <p:nvSpPr>
          <p:cNvPr id="8" name="TextBox 7"/>
          <p:cNvSpPr txBox="1"/>
          <p:nvPr/>
        </p:nvSpPr>
        <p:spPr>
          <a:xfrm>
            <a:off x="107504" y="4221088"/>
            <a:ext cx="8856984" cy="2246769"/>
          </a:xfrm>
          <a:prstGeom prst="rect">
            <a:avLst/>
          </a:prstGeom>
          <a:noFill/>
        </p:spPr>
        <p:txBody>
          <a:bodyPr wrap="square" rtlCol="0">
            <a:spAutoFit/>
          </a:bodyPr>
          <a:lstStyle/>
          <a:p>
            <a:pPr marL="457200" indent="-457200"/>
            <a:endParaRPr lang="lt-LT" b="1" dirty="0" smtClean="0">
              <a:solidFill>
                <a:srgbClr val="C00000"/>
              </a:solidFill>
              <a:effectLst/>
              <a:latin typeface="Comic Sans MS" pitchFamily="66" charset="0"/>
            </a:endParaRPr>
          </a:p>
          <a:p>
            <a:pPr marL="457200" indent="-457200"/>
            <a:r>
              <a:rPr lang="lt-LT" b="1" dirty="0" smtClean="0">
                <a:solidFill>
                  <a:srgbClr val="C00000"/>
                </a:solidFill>
                <a:effectLst/>
                <a:latin typeface="Comic Sans MS" pitchFamily="66" charset="0"/>
              </a:rPr>
              <a:t>2. Technologinių priemonių, reikalingų </a:t>
            </a:r>
          </a:p>
          <a:p>
            <a:pPr marL="457200" indent="-457200"/>
            <a:r>
              <a:rPr lang="lt-LT" b="1" dirty="0" smtClean="0">
                <a:solidFill>
                  <a:srgbClr val="C00000"/>
                </a:solidFill>
                <a:effectLst/>
                <a:latin typeface="Comic Sans MS" pitchFamily="66" charset="0"/>
              </a:rPr>
              <a:t>tikslinių programų,  įgyvendinimui. </a:t>
            </a:r>
          </a:p>
          <a:p>
            <a:pPr marL="457200" indent="-457200" algn="r"/>
            <a:r>
              <a:rPr lang="lt-LT" b="1" dirty="0" smtClean="0">
                <a:solidFill>
                  <a:srgbClr val="C00000"/>
                </a:solidFill>
                <a:effectLst/>
                <a:latin typeface="Comic Sans MS" pitchFamily="66" charset="0"/>
              </a:rPr>
              <a:t>	</a:t>
            </a:r>
            <a:r>
              <a:rPr lang="lt-LT" b="1" dirty="0" smtClean="0">
                <a:solidFill>
                  <a:srgbClr val="0000FF"/>
                </a:solidFill>
                <a:effectLst/>
                <a:latin typeface="Comic Sans MS" pitchFamily="66" charset="0"/>
              </a:rPr>
              <a:t>(</a:t>
            </a:r>
            <a:r>
              <a:rPr lang="lt-LT" b="1" i="1" dirty="0" smtClean="0">
                <a:solidFill>
                  <a:srgbClr val="0000FF"/>
                </a:solidFill>
                <a:effectLst/>
                <a:latin typeface="Comic Sans MS" pitchFamily="66" charset="0"/>
              </a:rPr>
              <a:t>Hard</a:t>
            </a:r>
            <a:r>
              <a:rPr lang="lt-LT" b="1" dirty="0" smtClean="0">
                <a:solidFill>
                  <a:srgbClr val="0000FF"/>
                </a:solidFill>
                <a:effectLst/>
                <a:latin typeface="Comic Sans MS" pitchFamily="66" charset="0"/>
              </a:rPr>
              <a:t> – fizinė struktūra)</a:t>
            </a:r>
          </a:p>
          <a:p>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Text Box 2"/>
          <p:cNvSpPr txBox="1">
            <a:spLocks noChangeArrowheads="1"/>
          </p:cNvSpPr>
          <p:nvPr/>
        </p:nvSpPr>
        <p:spPr bwMode="auto">
          <a:xfrm>
            <a:off x="0" y="1598613"/>
            <a:ext cx="3429000" cy="4800600"/>
          </a:xfrm>
          <a:prstGeom prst="rect">
            <a:avLst/>
          </a:prstGeom>
          <a:noFill/>
          <a:ln w="9525">
            <a:noFill/>
            <a:miter lim="800000"/>
            <a:headEnd/>
            <a:tailEnd/>
          </a:ln>
          <a:effectLst/>
        </p:spPr>
        <p:txBody>
          <a:bodyPr>
            <a:spAutoFit/>
          </a:bodyPr>
          <a:lstStyle/>
          <a:p>
            <a:pPr algn="ctr">
              <a:spcBef>
                <a:spcPct val="50000"/>
              </a:spcBef>
              <a:defRPr/>
            </a:pPr>
            <a:r>
              <a:rPr lang="en-US" sz="1800" b="1" dirty="0">
                <a:solidFill>
                  <a:srgbClr val="3219CB"/>
                </a:solidFill>
                <a:effectLst>
                  <a:outerShdw blurRad="38100" dist="38100" dir="2700000" algn="tl">
                    <a:srgbClr val="C0C0C0"/>
                  </a:outerShdw>
                </a:effectLst>
                <a:cs typeface="Arial" charset="0"/>
              </a:rPr>
              <a:t>INFORMACIN</a:t>
            </a:r>
            <a:r>
              <a:rPr lang="lt-LT" sz="1800" b="1" dirty="0">
                <a:solidFill>
                  <a:srgbClr val="3219CB"/>
                </a:solidFill>
                <a:effectLst>
                  <a:outerShdw blurRad="38100" dist="38100" dir="2700000" algn="tl">
                    <a:srgbClr val="C0C0C0"/>
                  </a:outerShdw>
                </a:effectLst>
                <a:cs typeface="Arial" charset="0"/>
              </a:rPr>
              <a:t>ĖS PARADIGMOS SAMPRATOS SCHEMA</a:t>
            </a:r>
            <a:endParaRPr lang="lt-LT" b="1" dirty="0">
              <a:solidFill>
                <a:schemeClr val="hlink"/>
              </a:solidFill>
              <a:effectLst>
                <a:outerShdw blurRad="38100" dist="38100" dir="2700000" algn="tl">
                  <a:srgbClr val="C0C0C0"/>
                </a:outerShdw>
              </a:effectLst>
              <a:cs typeface="Arial" charset="0"/>
            </a:endParaRPr>
          </a:p>
          <a:p>
            <a:pPr algn="ctr">
              <a:spcBef>
                <a:spcPct val="50000"/>
              </a:spcBef>
              <a:defRPr/>
            </a:pPr>
            <a:r>
              <a:rPr lang="lt-LT" sz="1800" b="1" dirty="0">
                <a:solidFill>
                  <a:srgbClr val="FF0000"/>
                </a:solidFill>
                <a:cs typeface="Arial" charset="0"/>
              </a:rPr>
              <a:t>ORGANIZACIŠKAI UŽDARA, MEDŽIAGŲ, ENERGIJOS IR INFORMACIJOS VYKSMŲ POŽIŪRIU - </a:t>
            </a:r>
          </a:p>
          <a:p>
            <a:pPr algn="ctr">
              <a:spcBef>
                <a:spcPct val="50000"/>
              </a:spcBef>
              <a:defRPr/>
            </a:pPr>
            <a:r>
              <a:rPr lang="lt-LT" sz="1800" b="1" dirty="0">
                <a:solidFill>
                  <a:srgbClr val="FF0000"/>
                </a:solidFill>
                <a:cs typeface="Arial" charset="0"/>
              </a:rPr>
              <a:t>ATVIRA </a:t>
            </a:r>
          </a:p>
          <a:p>
            <a:pPr algn="ctr">
              <a:spcBef>
                <a:spcPct val="50000"/>
              </a:spcBef>
              <a:defRPr/>
            </a:pPr>
            <a:r>
              <a:rPr lang="lt-LT" sz="1800" b="1" dirty="0">
                <a:solidFill>
                  <a:srgbClr val="FF0000"/>
                </a:solidFill>
                <a:cs typeface="Arial" charset="0"/>
              </a:rPr>
              <a:t>ORGANIZUOTOS SISTEMOS FUNKCINĖ STRUKTŪRA</a:t>
            </a:r>
          </a:p>
          <a:p>
            <a:pPr algn="ctr">
              <a:spcBef>
                <a:spcPct val="50000"/>
              </a:spcBef>
              <a:defRPr/>
            </a:pPr>
            <a:r>
              <a:rPr lang="lt-LT" sz="1800" b="1" dirty="0">
                <a:solidFill>
                  <a:srgbClr val="3219CB"/>
                </a:solidFill>
                <a:effectLst>
                  <a:outerShdw blurRad="38100" dist="38100" dir="2700000" algn="tl">
                    <a:srgbClr val="C0C0C0"/>
                  </a:outerShdw>
                </a:effectLst>
                <a:cs typeface="Arial" charset="0"/>
              </a:rPr>
              <a:t>DUALISTINĖ ORGANIZUOTŲ SISTEMŲ STRUKTŪRA</a:t>
            </a:r>
            <a:endParaRPr lang="en-US" b="1" dirty="0">
              <a:solidFill>
                <a:schemeClr val="hlink"/>
              </a:solidFill>
              <a:effectLst>
                <a:outerShdw blurRad="38100" dist="38100" dir="2700000" algn="tl">
                  <a:srgbClr val="C0C0C0"/>
                </a:outerShdw>
              </a:effectLst>
              <a:cs typeface="Arial" charset="0"/>
            </a:endParaRPr>
          </a:p>
        </p:txBody>
      </p:sp>
      <p:grpSp>
        <p:nvGrpSpPr>
          <p:cNvPr id="2" name="Group 31"/>
          <p:cNvGrpSpPr>
            <a:grpSpLocks/>
          </p:cNvGrpSpPr>
          <p:nvPr/>
        </p:nvGrpSpPr>
        <p:grpSpPr bwMode="auto">
          <a:xfrm>
            <a:off x="3419475" y="260350"/>
            <a:ext cx="5724525" cy="6840538"/>
            <a:chOff x="2154" y="164"/>
            <a:chExt cx="3606" cy="4309"/>
          </a:xfrm>
        </p:grpSpPr>
        <p:sp>
          <p:nvSpPr>
            <p:cNvPr id="62470" name="AutoShape 3"/>
            <p:cNvSpPr>
              <a:spLocks noChangeAspect="1" noChangeArrowheads="1"/>
            </p:cNvSpPr>
            <p:nvPr/>
          </p:nvSpPr>
          <p:spPr bwMode="auto">
            <a:xfrm>
              <a:off x="2154" y="278"/>
              <a:ext cx="3416" cy="4195"/>
            </a:xfrm>
            <a:prstGeom prst="rect">
              <a:avLst/>
            </a:prstGeom>
            <a:noFill/>
            <a:ln w="9525">
              <a:noFill/>
              <a:miter lim="800000"/>
              <a:headEnd/>
              <a:tailEnd/>
            </a:ln>
          </p:spPr>
          <p:txBody>
            <a:bodyPr/>
            <a:lstStyle/>
            <a:p>
              <a:endParaRPr lang="lt-LT"/>
            </a:p>
          </p:txBody>
        </p:sp>
        <p:grpSp>
          <p:nvGrpSpPr>
            <p:cNvPr id="3" name="Group 4"/>
            <p:cNvGrpSpPr>
              <a:grpSpLocks/>
            </p:cNvGrpSpPr>
            <p:nvPr/>
          </p:nvGrpSpPr>
          <p:grpSpPr bwMode="auto">
            <a:xfrm>
              <a:off x="2154" y="164"/>
              <a:ext cx="3606" cy="4156"/>
              <a:chOff x="2154" y="164"/>
              <a:chExt cx="3606" cy="4156"/>
            </a:xfrm>
          </p:grpSpPr>
          <p:sp>
            <p:nvSpPr>
              <p:cNvPr id="562181" name="Text Box 5"/>
              <p:cNvSpPr txBox="1">
                <a:spLocks noChangeArrowheads="1"/>
              </p:cNvSpPr>
              <p:nvPr/>
            </p:nvSpPr>
            <p:spPr bwMode="auto">
              <a:xfrm>
                <a:off x="2154" y="324"/>
                <a:ext cx="1353" cy="527"/>
              </a:xfrm>
              <a:prstGeom prst="rect">
                <a:avLst/>
              </a:prstGeom>
              <a:noFill/>
              <a:ln w="9525">
                <a:noFill/>
                <a:miter lim="800000"/>
                <a:headEnd/>
                <a:tailEnd/>
              </a:ln>
            </p:spPr>
            <p:txBody>
              <a:bodyPr/>
              <a:lstStyle/>
              <a:p>
                <a:pPr algn="ctr">
                  <a:defRPr/>
                </a:pPr>
                <a:r>
                  <a:rPr lang="en-US" sz="1200" b="1">
                    <a:solidFill>
                      <a:srgbClr val="3219CB"/>
                    </a:solidFill>
                    <a:latin typeface="Arial Black" pitchFamily="34" charset="0"/>
                    <a:cs typeface="Arial" charset="0"/>
                  </a:rPr>
                  <a:t>REALUS </a:t>
                </a:r>
              </a:p>
              <a:p>
                <a:pPr algn="ctr">
                  <a:defRPr/>
                </a:pPr>
                <a:r>
                  <a:rPr lang="en-US" sz="1200" b="1">
                    <a:solidFill>
                      <a:srgbClr val="3219CB"/>
                    </a:solidFill>
                    <a:latin typeface="Arial Black" pitchFamily="34" charset="0"/>
                    <a:cs typeface="Arial" charset="0"/>
                  </a:rPr>
                  <a:t>MEDŽIAGŲ ir ENERGIJOS PASAULIS</a:t>
                </a:r>
                <a:endParaRPr lang="en-US" b="1">
                  <a:solidFill>
                    <a:srgbClr val="3219CB"/>
                  </a:solidFill>
                  <a:effectLst>
                    <a:outerShdw blurRad="38100" dist="38100" dir="2700000" algn="tl">
                      <a:srgbClr val="C0C0C0"/>
                    </a:outerShdw>
                  </a:effectLst>
                  <a:latin typeface="Arial Black" pitchFamily="34" charset="0"/>
                  <a:cs typeface="Arial" charset="0"/>
                </a:endParaRPr>
              </a:p>
            </p:txBody>
          </p:sp>
          <p:sp>
            <p:nvSpPr>
              <p:cNvPr id="562182" name="Text Box 6"/>
              <p:cNvSpPr txBox="1">
                <a:spLocks noChangeArrowheads="1"/>
              </p:cNvSpPr>
              <p:nvPr/>
            </p:nvSpPr>
            <p:spPr bwMode="auto">
              <a:xfrm>
                <a:off x="4149" y="164"/>
                <a:ext cx="1421" cy="710"/>
              </a:xfrm>
              <a:prstGeom prst="rect">
                <a:avLst/>
              </a:prstGeom>
              <a:noFill/>
              <a:ln w="9525">
                <a:noFill/>
                <a:miter lim="800000"/>
                <a:headEnd/>
                <a:tailEnd/>
              </a:ln>
            </p:spPr>
            <p:txBody>
              <a:bodyPr/>
              <a:lstStyle/>
              <a:p>
                <a:pPr algn="ctr">
                  <a:defRPr/>
                </a:pPr>
                <a:r>
                  <a:rPr lang="en-US" sz="1200" b="1">
                    <a:solidFill>
                      <a:srgbClr val="800000"/>
                    </a:solidFill>
                    <a:latin typeface="Arial Black" pitchFamily="34" charset="0"/>
                    <a:cs typeface="Arial" charset="0"/>
                  </a:rPr>
                  <a:t>ABSTRAKTUS</a:t>
                </a:r>
              </a:p>
              <a:p>
                <a:pPr algn="ctr">
                  <a:defRPr/>
                </a:pPr>
                <a:r>
                  <a:rPr lang="en-US" sz="1200" b="1">
                    <a:solidFill>
                      <a:srgbClr val="800000"/>
                    </a:solidFill>
                    <a:latin typeface="Arial Black" pitchFamily="34" charset="0"/>
                    <a:cs typeface="Arial" charset="0"/>
                  </a:rPr>
                  <a:t>MATEMATINIS VIRTUALUS</a:t>
                </a:r>
              </a:p>
              <a:p>
                <a:pPr algn="ctr">
                  <a:defRPr/>
                </a:pPr>
                <a:r>
                  <a:rPr lang="en-US" sz="1200" b="1">
                    <a:solidFill>
                      <a:srgbClr val="800000"/>
                    </a:solidFill>
                    <a:latin typeface="Arial Black" pitchFamily="34" charset="0"/>
                    <a:cs typeface="Arial" charset="0"/>
                  </a:rPr>
                  <a:t>SIMBOLIŲ</a:t>
                </a:r>
              </a:p>
              <a:p>
                <a:pPr algn="ctr">
                  <a:defRPr/>
                </a:pPr>
                <a:r>
                  <a:rPr lang="en-US" sz="1200" b="1">
                    <a:solidFill>
                      <a:srgbClr val="FF0000"/>
                    </a:solidFill>
                    <a:latin typeface="Arial Black" pitchFamily="34" charset="0"/>
                    <a:cs typeface="Arial" charset="0"/>
                  </a:rPr>
                  <a:t>INFORMACINIS </a:t>
                </a:r>
              </a:p>
              <a:p>
                <a:pPr algn="ctr">
                  <a:defRPr/>
                </a:pPr>
                <a:r>
                  <a:rPr lang="en-US" sz="1200" b="1">
                    <a:solidFill>
                      <a:srgbClr val="800000"/>
                    </a:solidFill>
                    <a:latin typeface="Arial Black" pitchFamily="34" charset="0"/>
                    <a:cs typeface="Arial" charset="0"/>
                  </a:rPr>
                  <a:t>PASAULIS</a:t>
                </a:r>
                <a:endParaRPr lang="en-US" b="1">
                  <a:effectLst>
                    <a:outerShdw blurRad="38100" dist="38100" dir="2700000" algn="tl">
                      <a:srgbClr val="C0C0C0"/>
                    </a:outerShdw>
                  </a:effectLst>
                  <a:latin typeface="Arial Black" pitchFamily="34" charset="0"/>
                  <a:cs typeface="Arial" charset="0"/>
                </a:endParaRPr>
              </a:p>
            </p:txBody>
          </p:sp>
          <p:sp>
            <p:nvSpPr>
              <p:cNvPr id="62479" name="Oval 7"/>
              <p:cNvSpPr>
                <a:spLocks noChangeArrowheads="1"/>
              </p:cNvSpPr>
              <p:nvPr/>
            </p:nvSpPr>
            <p:spPr bwMode="auto">
              <a:xfrm>
                <a:off x="4796" y="1057"/>
                <a:ext cx="579" cy="991"/>
              </a:xfrm>
              <a:prstGeom prst="ellipse">
                <a:avLst/>
              </a:prstGeom>
              <a:solidFill>
                <a:srgbClr val="FFFFFF"/>
              </a:solidFill>
              <a:ln w="25400">
                <a:solidFill>
                  <a:srgbClr val="FF0000"/>
                </a:solidFill>
                <a:round/>
                <a:headEnd/>
                <a:tailEnd/>
              </a:ln>
            </p:spPr>
            <p:txBody>
              <a:bodyPr/>
              <a:lstStyle/>
              <a:p>
                <a:endParaRPr lang="lt-LT"/>
              </a:p>
            </p:txBody>
          </p:sp>
          <p:sp>
            <p:nvSpPr>
              <p:cNvPr id="62480" name="Oval 8"/>
              <p:cNvSpPr>
                <a:spLocks noChangeArrowheads="1"/>
              </p:cNvSpPr>
              <p:nvPr/>
            </p:nvSpPr>
            <p:spPr bwMode="auto">
              <a:xfrm>
                <a:off x="3066" y="759"/>
                <a:ext cx="1559" cy="1444"/>
              </a:xfrm>
              <a:prstGeom prst="ellipse">
                <a:avLst/>
              </a:prstGeom>
              <a:solidFill>
                <a:srgbClr val="FFFFFF"/>
              </a:solidFill>
              <a:ln w="38100">
                <a:solidFill>
                  <a:srgbClr val="FF0000"/>
                </a:solidFill>
                <a:round/>
                <a:headEnd/>
                <a:tailEnd/>
              </a:ln>
            </p:spPr>
            <p:txBody>
              <a:bodyPr/>
              <a:lstStyle/>
              <a:p>
                <a:endParaRPr lang="lt-LT"/>
              </a:p>
            </p:txBody>
          </p:sp>
          <p:sp>
            <p:nvSpPr>
              <p:cNvPr id="562185" name="AutoShape 9"/>
              <p:cNvSpPr>
                <a:spLocks noChangeArrowheads="1"/>
              </p:cNvSpPr>
              <p:nvPr/>
            </p:nvSpPr>
            <p:spPr bwMode="auto">
              <a:xfrm>
                <a:off x="4327" y="1162"/>
                <a:ext cx="821" cy="771"/>
              </a:xfrm>
              <a:prstGeom prst="roundRect">
                <a:avLst>
                  <a:gd name="adj" fmla="val 16667"/>
                </a:avLst>
              </a:prstGeom>
              <a:solidFill>
                <a:srgbClr val="FFCC99"/>
              </a:solidFill>
              <a:ln w="38100">
                <a:solidFill>
                  <a:srgbClr val="FF0000"/>
                </a:solidFill>
                <a:round/>
                <a:headEnd/>
                <a:tailEnd/>
              </a:ln>
            </p:spPr>
            <p:txBody>
              <a:bodyPr/>
              <a:lstStyle/>
              <a:p>
                <a:pPr algn="ctr">
                  <a:defRPr/>
                </a:pPr>
                <a:r>
                  <a:rPr lang="en-US" sz="1200" b="1">
                    <a:solidFill>
                      <a:srgbClr val="800000"/>
                    </a:solidFill>
                    <a:cs typeface="Arial" charset="0"/>
                  </a:rPr>
                  <a:t>Formali</a:t>
                </a:r>
              </a:p>
              <a:p>
                <a:pPr algn="ctr">
                  <a:defRPr/>
                </a:pPr>
                <a:r>
                  <a:rPr lang="en-US" sz="1600" b="1">
                    <a:solidFill>
                      <a:srgbClr val="800000"/>
                    </a:solidFill>
                    <a:cs typeface="Arial" charset="0"/>
                  </a:rPr>
                  <a:t>F</a:t>
                </a:r>
              </a:p>
              <a:p>
                <a:pPr algn="ctr">
                  <a:defRPr/>
                </a:pPr>
                <a:r>
                  <a:rPr lang="en-US" sz="1200" b="1">
                    <a:solidFill>
                      <a:srgbClr val="800000"/>
                    </a:solidFill>
                    <a:cs typeface="Arial" charset="0"/>
                  </a:rPr>
                  <a:t>SISTEMA</a:t>
                </a:r>
              </a:p>
              <a:p>
                <a:pPr algn="ctr">
                  <a:defRPr/>
                </a:pPr>
                <a:r>
                  <a:rPr lang="en-US" sz="1200" b="1">
                    <a:solidFill>
                      <a:srgbClr val="800000"/>
                    </a:solidFill>
                    <a:cs typeface="Arial" charset="0"/>
                  </a:rPr>
                  <a:t>MODELIS</a:t>
                </a:r>
              </a:p>
              <a:p>
                <a:pPr algn="ctr">
                  <a:defRPr/>
                </a:pPr>
                <a:r>
                  <a:rPr lang="en-US" sz="1200" b="1">
                    <a:solidFill>
                      <a:srgbClr val="800000"/>
                    </a:solidFill>
                    <a:cs typeface="Arial" charset="0"/>
                  </a:rPr>
                  <a:t>PROGRAMA</a:t>
                </a:r>
                <a:endParaRPr lang="en-US" b="1">
                  <a:effectLst>
                    <a:outerShdw blurRad="38100" dist="38100" dir="2700000" algn="tl">
                      <a:srgbClr val="000000"/>
                    </a:outerShdw>
                  </a:effectLst>
                  <a:cs typeface="Arial" charset="0"/>
                </a:endParaRPr>
              </a:p>
            </p:txBody>
          </p:sp>
          <p:sp>
            <p:nvSpPr>
              <p:cNvPr id="62482" name="Line 10"/>
              <p:cNvSpPr>
                <a:spLocks noChangeShapeType="1"/>
              </p:cNvSpPr>
              <p:nvPr/>
            </p:nvSpPr>
            <p:spPr bwMode="auto">
              <a:xfrm flipH="1">
                <a:off x="4921" y="1116"/>
                <a:ext cx="22" cy="46"/>
              </a:xfrm>
              <a:prstGeom prst="line">
                <a:avLst/>
              </a:prstGeom>
              <a:noFill/>
              <a:ln w="25400">
                <a:solidFill>
                  <a:srgbClr val="FF0000"/>
                </a:solidFill>
                <a:round/>
                <a:headEnd/>
                <a:tailEnd type="stealth" w="lg" len="lg"/>
              </a:ln>
            </p:spPr>
            <p:txBody>
              <a:bodyPr/>
              <a:lstStyle/>
              <a:p>
                <a:endParaRPr lang="lt-LT"/>
              </a:p>
            </p:txBody>
          </p:sp>
          <p:sp>
            <p:nvSpPr>
              <p:cNvPr id="562187" name="Text Box 11"/>
              <p:cNvSpPr txBox="1">
                <a:spLocks noChangeArrowheads="1"/>
              </p:cNvSpPr>
              <p:nvPr/>
            </p:nvSpPr>
            <p:spPr bwMode="auto">
              <a:xfrm>
                <a:off x="5193" y="1479"/>
                <a:ext cx="567" cy="227"/>
              </a:xfrm>
              <a:prstGeom prst="rect">
                <a:avLst/>
              </a:prstGeom>
              <a:solidFill>
                <a:srgbClr val="FFFFFF"/>
              </a:solidFill>
              <a:ln w="9525">
                <a:noFill/>
                <a:miter lim="800000"/>
                <a:headEnd/>
                <a:tailEnd/>
              </a:ln>
            </p:spPr>
            <p:txBody>
              <a:bodyPr/>
              <a:lstStyle/>
              <a:p>
                <a:pPr algn="ctr">
                  <a:defRPr/>
                </a:pPr>
                <a:r>
                  <a:rPr lang="en-US" sz="1200">
                    <a:solidFill>
                      <a:srgbClr val="800000"/>
                    </a:solidFill>
                    <a:cs typeface="Arial" charset="0"/>
                  </a:rPr>
                  <a:t>Taisyklės</a:t>
                </a:r>
                <a:endParaRPr lang="en-US" b="1">
                  <a:effectLst>
                    <a:outerShdw blurRad="38100" dist="38100" dir="2700000" algn="tl">
                      <a:srgbClr val="C0C0C0"/>
                    </a:outerShdw>
                  </a:effectLst>
                  <a:cs typeface="Arial" charset="0"/>
                </a:endParaRPr>
              </a:p>
            </p:txBody>
          </p:sp>
          <p:sp>
            <p:nvSpPr>
              <p:cNvPr id="562188" name="Text Box 12"/>
              <p:cNvSpPr txBox="1">
                <a:spLocks noChangeArrowheads="1"/>
              </p:cNvSpPr>
              <p:nvPr/>
            </p:nvSpPr>
            <p:spPr bwMode="auto">
              <a:xfrm>
                <a:off x="3478" y="552"/>
                <a:ext cx="872" cy="161"/>
              </a:xfrm>
              <a:prstGeom prst="rect">
                <a:avLst/>
              </a:prstGeom>
              <a:noFill/>
              <a:ln w="9525">
                <a:noFill/>
                <a:miter lim="800000"/>
                <a:headEnd/>
                <a:tailEnd/>
              </a:ln>
            </p:spPr>
            <p:txBody>
              <a:bodyPr/>
              <a:lstStyle/>
              <a:p>
                <a:pPr algn="ctr">
                  <a:defRPr/>
                </a:pPr>
                <a:r>
                  <a:rPr lang="en-US" sz="1200" b="1">
                    <a:cs typeface="Arial" charset="0"/>
                  </a:rPr>
                  <a:t>DEKODAVIMAS</a:t>
                </a:r>
                <a:endParaRPr lang="en-US" b="1">
                  <a:effectLst>
                    <a:outerShdw blurRad="38100" dist="38100" dir="2700000" algn="tl">
                      <a:srgbClr val="C0C0C0"/>
                    </a:outerShdw>
                  </a:effectLst>
                  <a:cs typeface="Arial" charset="0"/>
                </a:endParaRPr>
              </a:p>
            </p:txBody>
          </p:sp>
          <p:sp>
            <p:nvSpPr>
              <p:cNvPr id="562189" name="Text Box 13"/>
              <p:cNvSpPr txBox="1">
                <a:spLocks noChangeArrowheads="1"/>
              </p:cNvSpPr>
              <p:nvPr/>
            </p:nvSpPr>
            <p:spPr bwMode="auto">
              <a:xfrm>
                <a:off x="3272" y="2409"/>
                <a:ext cx="1330" cy="183"/>
              </a:xfrm>
              <a:prstGeom prst="rect">
                <a:avLst/>
              </a:prstGeom>
              <a:noFill/>
              <a:ln w="9525">
                <a:noFill/>
                <a:miter lim="800000"/>
                <a:headEnd/>
                <a:tailEnd/>
              </a:ln>
            </p:spPr>
            <p:txBody>
              <a:bodyPr/>
              <a:lstStyle/>
              <a:p>
                <a:pPr algn="ctr">
                  <a:defRPr/>
                </a:pPr>
                <a:r>
                  <a:rPr lang="en-US" sz="1200" b="1">
                    <a:cs typeface="Arial" charset="0"/>
                  </a:rPr>
                  <a:t>KODAVIMAS</a:t>
                </a:r>
                <a:endParaRPr lang="en-US" b="1">
                  <a:effectLst>
                    <a:outerShdw blurRad="38100" dist="38100" dir="2700000" algn="tl">
                      <a:srgbClr val="C0C0C0"/>
                    </a:outerShdw>
                  </a:effectLst>
                  <a:cs typeface="Arial" charset="0"/>
                </a:endParaRPr>
              </a:p>
            </p:txBody>
          </p:sp>
          <p:sp>
            <p:nvSpPr>
              <p:cNvPr id="562190" name="Text Box 14"/>
              <p:cNvSpPr txBox="1">
                <a:spLocks noChangeArrowheads="1"/>
              </p:cNvSpPr>
              <p:nvPr/>
            </p:nvSpPr>
            <p:spPr bwMode="auto">
              <a:xfrm>
                <a:off x="3295" y="1790"/>
                <a:ext cx="1124" cy="206"/>
              </a:xfrm>
              <a:prstGeom prst="rect">
                <a:avLst/>
              </a:prstGeom>
              <a:noFill/>
              <a:ln w="9525">
                <a:noFill/>
                <a:miter lim="800000"/>
                <a:headEnd/>
                <a:tailEnd/>
              </a:ln>
            </p:spPr>
            <p:txBody>
              <a:bodyPr/>
              <a:lstStyle/>
              <a:p>
                <a:pPr algn="ctr">
                  <a:defRPr/>
                </a:pPr>
                <a:r>
                  <a:rPr lang="en-US" sz="1200" b="1">
                    <a:cs typeface="Arial" charset="0"/>
                  </a:rPr>
                  <a:t>MATAVIMAI</a:t>
                </a:r>
                <a:endParaRPr lang="en-US" b="1">
                  <a:effectLst>
                    <a:outerShdw blurRad="38100" dist="38100" dir="2700000" algn="tl">
                      <a:srgbClr val="C0C0C0"/>
                    </a:outerShdw>
                  </a:effectLst>
                  <a:cs typeface="Arial" charset="0"/>
                </a:endParaRPr>
              </a:p>
            </p:txBody>
          </p:sp>
          <p:sp>
            <p:nvSpPr>
              <p:cNvPr id="62487" name="AutoShape 15"/>
              <p:cNvSpPr>
                <a:spLocks noChangeArrowheads="1"/>
              </p:cNvSpPr>
              <p:nvPr/>
            </p:nvSpPr>
            <p:spPr bwMode="auto">
              <a:xfrm flipH="1">
                <a:off x="3066" y="690"/>
                <a:ext cx="1605" cy="13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9 h 21600"/>
                  <a:gd name="T20" fmla="*/ 18437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33" y="6475"/>
                    </a:moveTo>
                    <a:cubicBezTo>
                      <a:pt x="16876" y="3725"/>
                      <a:pt x="13960" y="2026"/>
                      <a:pt x="10800" y="2026"/>
                    </a:cubicBezTo>
                    <a:cubicBezTo>
                      <a:pt x="10579" y="2025"/>
                      <a:pt x="10360" y="2034"/>
                      <a:pt x="10140" y="2050"/>
                    </a:cubicBezTo>
                    <a:lnTo>
                      <a:pt x="9988" y="30"/>
                    </a:lnTo>
                    <a:cubicBezTo>
                      <a:pt x="10258" y="10"/>
                      <a:pt x="10529" y="-1"/>
                      <a:pt x="10800" y="0"/>
                    </a:cubicBezTo>
                    <a:cubicBezTo>
                      <a:pt x="14689" y="0"/>
                      <a:pt x="18279" y="2091"/>
                      <a:pt x="20196" y="5476"/>
                    </a:cubicBezTo>
                    <a:lnTo>
                      <a:pt x="22545" y="4145"/>
                    </a:lnTo>
                    <a:lnTo>
                      <a:pt x="21145" y="9206"/>
                    </a:lnTo>
                    <a:lnTo>
                      <a:pt x="16084" y="7805"/>
                    </a:lnTo>
                    <a:lnTo>
                      <a:pt x="18433" y="6475"/>
                    </a:lnTo>
                    <a:close/>
                  </a:path>
                </a:pathLst>
              </a:custGeom>
              <a:solidFill>
                <a:srgbClr val="CCFFCC"/>
              </a:solidFill>
              <a:ln w="9525">
                <a:solidFill>
                  <a:srgbClr val="003300"/>
                </a:solidFill>
                <a:miter lim="800000"/>
                <a:headEnd/>
                <a:tailEnd/>
              </a:ln>
            </p:spPr>
            <p:txBody>
              <a:bodyPr/>
              <a:lstStyle/>
              <a:p>
                <a:endParaRPr lang="lt-LT"/>
              </a:p>
            </p:txBody>
          </p:sp>
          <p:sp>
            <p:nvSpPr>
              <p:cNvPr id="62488" name="Line 16"/>
              <p:cNvSpPr>
                <a:spLocks noChangeShapeType="1"/>
              </p:cNvSpPr>
              <p:nvPr/>
            </p:nvSpPr>
            <p:spPr bwMode="auto">
              <a:xfrm flipH="1" flipV="1">
                <a:off x="3891" y="759"/>
                <a:ext cx="115" cy="23"/>
              </a:xfrm>
              <a:prstGeom prst="line">
                <a:avLst/>
              </a:prstGeom>
              <a:noFill/>
              <a:ln w="31750">
                <a:solidFill>
                  <a:srgbClr val="FF0000"/>
                </a:solidFill>
                <a:round/>
                <a:headEnd/>
                <a:tailEnd type="stealth" w="lg" len="lg"/>
              </a:ln>
            </p:spPr>
            <p:txBody>
              <a:bodyPr/>
              <a:lstStyle/>
              <a:p>
                <a:endParaRPr lang="lt-LT"/>
              </a:p>
            </p:txBody>
          </p:sp>
          <p:sp>
            <p:nvSpPr>
              <p:cNvPr id="62489" name="AutoShape 17"/>
              <p:cNvSpPr>
                <a:spLocks noChangeArrowheads="1"/>
              </p:cNvSpPr>
              <p:nvPr/>
            </p:nvSpPr>
            <p:spPr bwMode="auto">
              <a:xfrm rot="3959275" flipV="1">
                <a:off x="2907" y="643"/>
                <a:ext cx="1627" cy="15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8 h 21600"/>
                  <a:gd name="T20" fmla="*/ 18440 w 21600"/>
                  <a:gd name="T21" fmla="*/ 1843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679" y="6242"/>
                    </a:moveTo>
                    <a:cubicBezTo>
                      <a:pt x="17052" y="3429"/>
                      <a:pt x="14049" y="1697"/>
                      <a:pt x="10800" y="1697"/>
                    </a:cubicBezTo>
                    <a:cubicBezTo>
                      <a:pt x="10571" y="1696"/>
                      <a:pt x="10343" y="1705"/>
                      <a:pt x="10115" y="1722"/>
                    </a:cubicBezTo>
                    <a:lnTo>
                      <a:pt x="9988" y="30"/>
                    </a:lnTo>
                    <a:cubicBezTo>
                      <a:pt x="10258" y="10"/>
                      <a:pt x="10529" y="-1"/>
                      <a:pt x="10800" y="0"/>
                    </a:cubicBezTo>
                    <a:cubicBezTo>
                      <a:pt x="14655" y="0"/>
                      <a:pt x="18218" y="2055"/>
                      <a:pt x="20148" y="5392"/>
                    </a:cubicBezTo>
                    <a:lnTo>
                      <a:pt x="22485" y="4040"/>
                    </a:lnTo>
                    <a:lnTo>
                      <a:pt x="21191" y="8889"/>
                    </a:lnTo>
                    <a:lnTo>
                      <a:pt x="16342" y="7594"/>
                    </a:lnTo>
                    <a:lnTo>
                      <a:pt x="18679" y="6242"/>
                    </a:lnTo>
                    <a:close/>
                  </a:path>
                </a:pathLst>
              </a:custGeom>
              <a:solidFill>
                <a:srgbClr val="CCFFCC"/>
              </a:solidFill>
              <a:ln w="9525">
                <a:solidFill>
                  <a:srgbClr val="003300"/>
                </a:solidFill>
                <a:miter lim="800000"/>
                <a:headEnd/>
                <a:tailEnd/>
              </a:ln>
            </p:spPr>
            <p:txBody>
              <a:bodyPr/>
              <a:lstStyle/>
              <a:p>
                <a:endParaRPr lang="lt-LT"/>
              </a:p>
            </p:txBody>
          </p:sp>
          <p:sp>
            <p:nvSpPr>
              <p:cNvPr id="562194" name="AutoShape 18"/>
              <p:cNvSpPr>
                <a:spLocks noChangeArrowheads="1"/>
              </p:cNvSpPr>
              <p:nvPr/>
            </p:nvSpPr>
            <p:spPr bwMode="auto">
              <a:xfrm>
                <a:off x="2768" y="1263"/>
                <a:ext cx="579" cy="579"/>
              </a:xfrm>
              <a:prstGeom prst="roundRect">
                <a:avLst>
                  <a:gd name="adj" fmla="val 16667"/>
                </a:avLst>
              </a:prstGeom>
              <a:solidFill>
                <a:srgbClr val="CCFFCC"/>
              </a:solidFill>
              <a:ln w="38100">
                <a:solidFill>
                  <a:srgbClr val="003300"/>
                </a:solidFill>
                <a:round/>
                <a:headEnd/>
                <a:tailEnd/>
              </a:ln>
            </p:spPr>
            <p:txBody>
              <a:bodyPr/>
              <a:lstStyle/>
              <a:p>
                <a:pPr>
                  <a:defRPr/>
                </a:pPr>
                <a:r>
                  <a:rPr lang="en-US" sz="1200" b="1">
                    <a:cs typeface="Arial" charset="0"/>
                  </a:rPr>
                  <a:t>Naturali</a:t>
                </a:r>
              </a:p>
              <a:p>
                <a:pPr algn="ctr">
                  <a:defRPr/>
                </a:pPr>
                <a:r>
                  <a:rPr lang="en-US" sz="1600" b="1">
                    <a:cs typeface="Arial" charset="0"/>
                  </a:rPr>
                  <a:t>N</a:t>
                </a:r>
              </a:p>
              <a:p>
                <a:pPr algn="ctr">
                  <a:defRPr/>
                </a:pPr>
                <a:r>
                  <a:rPr lang="en-US" sz="1200" b="1">
                    <a:cs typeface="Arial" charset="0"/>
                  </a:rPr>
                  <a:t>Sistema</a:t>
                </a:r>
                <a:endParaRPr lang="en-US" b="1">
                  <a:effectLst>
                    <a:outerShdw blurRad="38100" dist="38100" dir="2700000" algn="tl">
                      <a:srgbClr val="000000"/>
                    </a:outerShdw>
                  </a:effectLst>
                  <a:cs typeface="Arial" charset="0"/>
                </a:endParaRPr>
              </a:p>
            </p:txBody>
          </p:sp>
          <p:sp>
            <p:nvSpPr>
              <p:cNvPr id="562195" name="Text Box 19"/>
              <p:cNvSpPr txBox="1">
                <a:spLocks noChangeArrowheads="1"/>
              </p:cNvSpPr>
              <p:nvPr/>
            </p:nvSpPr>
            <p:spPr bwMode="auto">
              <a:xfrm>
                <a:off x="3547" y="873"/>
                <a:ext cx="757" cy="161"/>
              </a:xfrm>
              <a:prstGeom prst="rect">
                <a:avLst/>
              </a:prstGeom>
              <a:noFill/>
              <a:ln w="9525">
                <a:noFill/>
                <a:miter lim="800000"/>
                <a:headEnd/>
                <a:tailEnd/>
              </a:ln>
            </p:spPr>
            <p:txBody>
              <a:bodyPr/>
              <a:lstStyle/>
              <a:p>
                <a:pPr algn="ctr">
                  <a:defRPr/>
                </a:pPr>
                <a:r>
                  <a:rPr lang="en-US" sz="1200" b="1">
                    <a:cs typeface="Arial" charset="0"/>
                  </a:rPr>
                  <a:t>VALDYMAS</a:t>
                </a:r>
                <a:endParaRPr lang="en-US" b="1">
                  <a:effectLst>
                    <a:outerShdw blurRad="38100" dist="38100" dir="2700000" algn="tl">
                      <a:srgbClr val="C0C0C0"/>
                    </a:outerShdw>
                  </a:effectLst>
                  <a:cs typeface="Arial" charset="0"/>
                </a:endParaRPr>
              </a:p>
            </p:txBody>
          </p:sp>
          <p:sp>
            <p:nvSpPr>
              <p:cNvPr id="562196" name="AutoShape 20"/>
              <p:cNvSpPr>
                <a:spLocks noChangeArrowheads="1"/>
              </p:cNvSpPr>
              <p:nvPr/>
            </p:nvSpPr>
            <p:spPr bwMode="auto">
              <a:xfrm>
                <a:off x="3364" y="1446"/>
                <a:ext cx="940" cy="252"/>
              </a:xfrm>
              <a:prstGeom prst="leftRightArrow">
                <a:avLst>
                  <a:gd name="adj1" fmla="val 50000"/>
                  <a:gd name="adj2" fmla="val 74603"/>
                </a:avLst>
              </a:prstGeom>
              <a:solidFill>
                <a:srgbClr val="CCFFFF"/>
              </a:solidFill>
              <a:ln w="9525">
                <a:solidFill>
                  <a:srgbClr val="000080"/>
                </a:solidFill>
                <a:prstDash val="dash"/>
                <a:miter lim="800000"/>
                <a:headEnd/>
                <a:tailEnd/>
              </a:ln>
            </p:spPr>
            <p:txBody>
              <a:bodyPr/>
              <a:lstStyle/>
              <a:p>
                <a:pPr algn="ctr">
                  <a:defRPr/>
                </a:pPr>
                <a:r>
                  <a:rPr lang="en-US" sz="1000" b="1">
                    <a:cs typeface="Arial" charset="0"/>
                  </a:rPr>
                  <a:t>ATSPINDĖJIMAI</a:t>
                </a:r>
                <a:endParaRPr lang="en-US" b="1">
                  <a:effectLst>
                    <a:outerShdw blurRad="38100" dist="38100" dir="2700000" algn="tl">
                      <a:srgbClr val="000000"/>
                    </a:outerShdw>
                  </a:effectLst>
                  <a:cs typeface="Arial" charset="0"/>
                </a:endParaRPr>
              </a:p>
            </p:txBody>
          </p:sp>
          <p:sp>
            <p:nvSpPr>
              <p:cNvPr id="62493" name="Line 21"/>
              <p:cNvSpPr>
                <a:spLocks noChangeShapeType="1"/>
              </p:cNvSpPr>
              <p:nvPr/>
            </p:nvSpPr>
            <p:spPr bwMode="auto">
              <a:xfrm flipV="1">
                <a:off x="4395" y="1920"/>
                <a:ext cx="69" cy="91"/>
              </a:xfrm>
              <a:prstGeom prst="line">
                <a:avLst/>
              </a:prstGeom>
              <a:noFill/>
              <a:ln w="31750">
                <a:solidFill>
                  <a:srgbClr val="FF0000"/>
                </a:solidFill>
                <a:round/>
                <a:headEnd/>
                <a:tailEnd type="stealth" w="lg" len="lg"/>
              </a:ln>
            </p:spPr>
            <p:txBody>
              <a:bodyPr/>
              <a:lstStyle/>
              <a:p>
                <a:endParaRPr lang="lt-LT"/>
              </a:p>
            </p:txBody>
          </p:sp>
          <p:sp>
            <p:nvSpPr>
              <p:cNvPr id="562198" name="Text Box 22"/>
              <p:cNvSpPr txBox="1">
                <a:spLocks noChangeArrowheads="1"/>
              </p:cNvSpPr>
              <p:nvPr/>
            </p:nvSpPr>
            <p:spPr bwMode="auto">
              <a:xfrm>
                <a:off x="2336" y="2730"/>
                <a:ext cx="3266" cy="1513"/>
              </a:xfrm>
              <a:prstGeom prst="rect">
                <a:avLst/>
              </a:prstGeom>
              <a:noFill/>
              <a:ln w="9525">
                <a:solidFill>
                  <a:srgbClr val="000000"/>
                </a:solidFill>
                <a:miter lim="800000"/>
                <a:headEnd/>
                <a:tailEnd/>
              </a:ln>
            </p:spPr>
            <p:txBody>
              <a:bodyPr/>
              <a:lstStyle/>
              <a:p>
                <a:pPr>
                  <a:defRPr/>
                </a:pPr>
                <a:r>
                  <a:rPr lang="en-US" sz="1200" b="1">
                    <a:solidFill>
                      <a:srgbClr val="003300"/>
                    </a:solidFill>
                    <a:cs typeface="Arial" charset="0"/>
                  </a:rPr>
                  <a:t>MEDŽIAGŲ VIRSMAI</a:t>
                </a:r>
              </a:p>
              <a:p>
                <a:pPr>
                  <a:defRPr/>
                </a:pPr>
                <a:r>
                  <a:rPr lang="en-US" sz="1200" b="1">
                    <a:solidFill>
                      <a:srgbClr val="003300"/>
                    </a:solidFill>
                    <a:cs typeface="Arial" charset="0"/>
                  </a:rPr>
                  <a:t>          (CHEMIJA)</a:t>
                </a:r>
              </a:p>
              <a:p>
                <a:pPr>
                  <a:defRPr/>
                </a:pPr>
                <a:r>
                  <a:rPr lang="en-US" sz="1200" b="1">
                    <a:solidFill>
                      <a:srgbClr val="0000FF"/>
                    </a:solidFill>
                    <a:cs typeface="Arial" charset="0"/>
                  </a:rPr>
                  <a:t>ENERGIJOS VIRSMAI</a:t>
                </a:r>
              </a:p>
              <a:p>
                <a:pPr>
                  <a:defRPr/>
                </a:pPr>
                <a:r>
                  <a:rPr lang="en-US" sz="1200" b="1">
                    <a:solidFill>
                      <a:srgbClr val="0000FF"/>
                    </a:solidFill>
                    <a:cs typeface="Arial" charset="0"/>
                  </a:rPr>
                  <a:t>            (FIZIKA)</a:t>
                </a:r>
              </a:p>
              <a:p>
                <a:pPr>
                  <a:defRPr/>
                </a:pPr>
                <a:endParaRPr lang="en-US" sz="1200" b="1">
                  <a:cs typeface="Arial" charset="0"/>
                </a:endParaRPr>
              </a:p>
              <a:p>
                <a:pPr>
                  <a:defRPr/>
                </a:pPr>
                <a:endParaRPr lang="en-US" sz="1200" b="1">
                  <a:cs typeface="Arial" charset="0"/>
                </a:endParaRPr>
              </a:p>
              <a:p>
                <a:pPr>
                  <a:defRPr/>
                </a:pPr>
                <a:r>
                  <a:rPr lang="en-US" sz="1200" b="1">
                    <a:cs typeface="Arial" charset="0"/>
                  </a:rPr>
                  <a:t>          </a:t>
                </a:r>
                <a:r>
                  <a:rPr lang="lt-LT" sz="1200" b="1">
                    <a:cs typeface="Arial" charset="0"/>
                  </a:rPr>
                  <a:t>           </a:t>
                </a:r>
                <a:endParaRPr lang="en-US" sz="1200" b="1">
                  <a:cs typeface="Arial" charset="0"/>
                </a:endParaRPr>
              </a:p>
              <a:p>
                <a:pPr>
                  <a:defRPr/>
                </a:pPr>
                <a:r>
                  <a:rPr lang="en-US" sz="1200" b="1">
                    <a:cs typeface="Arial" charset="0"/>
                  </a:rPr>
                  <a:t>                    </a:t>
                </a:r>
                <a:r>
                  <a:rPr lang="en-US" sz="1200" b="1">
                    <a:solidFill>
                      <a:srgbClr val="003300"/>
                    </a:solidFill>
                    <a:cs typeface="Arial" charset="0"/>
                  </a:rPr>
                  <a:t>FENOTIPAS </a:t>
                </a:r>
                <a:r>
                  <a:rPr lang="en-US" sz="1200" b="1">
                    <a:solidFill>
                      <a:srgbClr val="000080"/>
                    </a:solidFill>
                    <a:cs typeface="Arial" charset="0"/>
                    <a:sym typeface="Wingdings" pitchFamily="2" charset="2"/>
                  </a:rPr>
                  <a:t></a:t>
                </a:r>
                <a:r>
                  <a:rPr lang="en-US" sz="1200" b="1">
                    <a:solidFill>
                      <a:srgbClr val="000080"/>
                    </a:solidFill>
                    <a:cs typeface="Arial" charset="0"/>
                  </a:rPr>
                  <a:t>==========</a:t>
                </a:r>
                <a:r>
                  <a:rPr lang="en-US" sz="1200" b="1">
                    <a:solidFill>
                      <a:srgbClr val="000080"/>
                    </a:solidFill>
                    <a:cs typeface="Arial" charset="0"/>
                    <a:sym typeface="Wingdings" pitchFamily="2" charset="2"/>
                  </a:rPr>
                  <a:t></a:t>
                </a:r>
                <a:r>
                  <a:rPr lang="en-US" sz="1200" b="1">
                    <a:cs typeface="Arial" charset="0"/>
                  </a:rPr>
                  <a:t> </a:t>
                </a:r>
                <a:r>
                  <a:rPr lang="en-US" sz="1200" b="1">
                    <a:solidFill>
                      <a:srgbClr val="FF0000"/>
                    </a:solidFill>
                    <a:cs typeface="Arial" charset="0"/>
                  </a:rPr>
                  <a:t>GENOTIPAS</a:t>
                </a:r>
              </a:p>
              <a:p>
                <a:pPr>
                  <a:defRPr/>
                </a:pPr>
                <a:r>
                  <a:rPr lang="en-US" sz="1200" b="1">
                    <a:cs typeface="Arial" charset="0"/>
                  </a:rPr>
                  <a:t>         </a:t>
                </a:r>
                <a:r>
                  <a:rPr lang="lt-LT" sz="1200" b="1">
                    <a:cs typeface="Arial" charset="0"/>
                  </a:rPr>
                  <a:t>            </a:t>
                </a:r>
                <a:r>
                  <a:rPr lang="en-US" sz="1200" b="1">
                    <a:solidFill>
                      <a:srgbClr val="003300"/>
                    </a:solidFill>
                    <a:cs typeface="Arial" charset="0"/>
                  </a:rPr>
                  <a:t>SMEGENYS</a:t>
                </a:r>
                <a:r>
                  <a:rPr lang="en-US" sz="1200" b="1">
                    <a:cs typeface="Arial" charset="0"/>
                  </a:rPr>
                  <a:t> </a:t>
                </a:r>
                <a:r>
                  <a:rPr lang="en-US" sz="1200" b="1">
                    <a:solidFill>
                      <a:srgbClr val="000080"/>
                    </a:solidFill>
                    <a:cs typeface="Arial" charset="0"/>
                    <a:sym typeface="Wingdings" pitchFamily="2" charset="2"/>
                  </a:rPr>
                  <a:t></a:t>
                </a:r>
                <a:r>
                  <a:rPr lang="en-US" sz="1200" b="1">
                    <a:solidFill>
                      <a:srgbClr val="000080"/>
                    </a:solidFill>
                    <a:cs typeface="Arial" charset="0"/>
                  </a:rPr>
                  <a:t>==========</a:t>
                </a:r>
                <a:r>
                  <a:rPr lang="en-US" sz="1200" b="1">
                    <a:solidFill>
                      <a:srgbClr val="000080"/>
                    </a:solidFill>
                    <a:cs typeface="Arial" charset="0"/>
                    <a:sym typeface="Wingdings" pitchFamily="2" charset="2"/>
                  </a:rPr>
                  <a:t></a:t>
                </a:r>
                <a:r>
                  <a:rPr lang="en-US" sz="1200" b="1">
                    <a:cs typeface="Arial" charset="0"/>
                  </a:rPr>
                  <a:t> </a:t>
                </a:r>
                <a:r>
                  <a:rPr lang="en-US" sz="1200" b="1">
                    <a:solidFill>
                      <a:srgbClr val="FF0000"/>
                    </a:solidFill>
                    <a:cs typeface="Arial" charset="0"/>
                  </a:rPr>
                  <a:t>S</a:t>
                </a:r>
                <a:r>
                  <a:rPr lang="lt-LT" sz="1200" b="1">
                    <a:solidFill>
                      <a:srgbClr val="FF0000"/>
                    </a:solidFill>
                    <a:cs typeface="Arial" charset="0"/>
                  </a:rPr>
                  <a:t>A</a:t>
                </a:r>
                <a:r>
                  <a:rPr lang="en-US" sz="1200" b="1">
                    <a:solidFill>
                      <a:srgbClr val="FF0000"/>
                    </a:solidFill>
                    <a:cs typeface="Arial" charset="0"/>
                  </a:rPr>
                  <a:t>MONĖ</a:t>
                </a:r>
                <a:endParaRPr lang="en-US" sz="1200" b="1">
                  <a:cs typeface="Arial" charset="0"/>
                </a:endParaRPr>
              </a:p>
              <a:p>
                <a:pPr>
                  <a:defRPr/>
                </a:pPr>
                <a:r>
                  <a:rPr lang="en-US" sz="1200" b="1">
                    <a:cs typeface="Arial" charset="0"/>
                  </a:rPr>
                  <a:t>                </a:t>
                </a:r>
                <a:r>
                  <a:rPr lang="lt-LT" sz="1200" b="1">
                    <a:cs typeface="Arial" charset="0"/>
                  </a:rPr>
                  <a:t>            </a:t>
                </a:r>
                <a:r>
                  <a:rPr lang="en-US" sz="1200" b="1">
                    <a:solidFill>
                      <a:srgbClr val="003300"/>
                    </a:solidFill>
                    <a:cs typeface="Arial" charset="0"/>
                  </a:rPr>
                  <a:t>KŪNAS</a:t>
                </a:r>
                <a:r>
                  <a:rPr lang="en-US" sz="1200" b="1">
                    <a:cs typeface="Arial" charset="0"/>
                  </a:rPr>
                  <a:t> </a:t>
                </a:r>
                <a:r>
                  <a:rPr lang="en-US" sz="1200" b="1">
                    <a:solidFill>
                      <a:srgbClr val="000080"/>
                    </a:solidFill>
                    <a:cs typeface="Arial" charset="0"/>
                    <a:sym typeface="Wingdings" pitchFamily="2" charset="2"/>
                  </a:rPr>
                  <a:t></a:t>
                </a:r>
                <a:r>
                  <a:rPr lang="en-US" sz="1200" b="1">
                    <a:solidFill>
                      <a:srgbClr val="000080"/>
                    </a:solidFill>
                    <a:cs typeface="Arial" charset="0"/>
                  </a:rPr>
                  <a:t>==========</a:t>
                </a:r>
                <a:r>
                  <a:rPr lang="en-US" sz="1200" b="1">
                    <a:solidFill>
                      <a:srgbClr val="000080"/>
                    </a:solidFill>
                    <a:cs typeface="Arial" charset="0"/>
                    <a:sym typeface="Wingdings" pitchFamily="2" charset="2"/>
                  </a:rPr>
                  <a:t></a:t>
                </a:r>
                <a:r>
                  <a:rPr lang="en-US" sz="1200" b="1">
                    <a:cs typeface="Arial" charset="0"/>
                  </a:rPr>
                  <a:t> </a:t>
                </a:r>
                <a:r>
                  <a:rPr lang="en-US" sz="1200" b="1">
                    <a:solidFill>
                      <a:srgbClr val="FF0000"/>
                    </a:solidFill>
                    <a:cs typeface="Arial" charset="0"/>
                  </a:rPr>
                  <a:t>SIELA</a:t>
                </a:r>
              </a:p>
              <a:p>
                <a:pPr>
                  <a:defRPr/>
                </a:pPr>
                <a:r>
                  <a:rPr lang="en-US" sz="1200" b="1">
                    <a:cs typeface="Arial" charset="0"/>
                  </a:rPr>
                  <a:t>         </a:t>
                </a:r>
                <a:r>
                  <a:rPr lang="lt-LT" sz="1200" b="1">
                    <a:cs typeface="Arial" charset="0"/>
                  </a:rPr>
                  <a:t>           </a:t>
                </a:r>
                <a:r>
                  <a:rPr lang="en-US" sz="1200" b="1">
                    <a:cs typeface="Arial" charset="0"/>
                  </a:rPr>
                  <a:t> </a:t>
                </a:r>
                <a:r>
                  <a:rPr lang="en-US" sz="1200" b="1">
                    <a:solidFill>
                      <a:srgbClr val="003300"/>
                    </a:solidFill>
                    <a:cs typeface="Arial" charset="0"/>
                  </a:rPr>
                  <a:t>HARDWARE</a:t>
                </a:r>
                <a:r>
                  <a:rPr lang="en-US" sz="1200" b="1">
                    <a:cs typeface="Arial" charset="0"/>
                  </a:rPr>
                  <a:t> </a:t>
                </a:r>
                <a:r>
                  <a:rPr lang="en-US" sz="1200" b="1">
                    <a:solidFill>
                      <a:srgbClr val="000080"/>
                    </a:solidFill>
                    <a:cs typeface="Arial" charset="0"/>
                    <a:sym typeface="Wingdings" pitchFamily="2" charset="2"/>
                  </a:rPr>
                  <a:t></a:t>
                </a:r>
                <a:r>
                  <a:rPr lang="en-US" sz="1200" b="1">
                    <a:solidFill>
                      <a:srgbClr val="000080"/>
                    </a:solidFill>
                    <a:cs typeface="Arial" charset="0"/>
                  </a:rPr>
                  <a:t>=========</a:t>
                </a:r>
                <a:r>
                  <a:rPr lang="en-US" sz="1200" b="1">
                    <a:solidFill>
                      <a:srgbClr val="000080"/>
                    </a:solidFill>
                    <a:cs typeface="Arial" charset="0"/>
                    <a:sym typeface="Wingdings" pitchFamily="2" charset="2"/>
                  </a:rPr>
                  <a:t></a:t>
                </a:r>
                <a:r>
                  <a:rPr lang="en-US" sz="1200" b="1">
                    <a:cs typeface="Arial" charset="0"/>
                  </a:rPr>
                  <a:t> </a:t>
                </a:r>
                <a:r>
                  <a:rPr lang="en-US" sz="1200" b="1">
                    <a:solidFill>
                      <a:srgbClr val="FF0000"/>
                    </a:solidFill>
                    <a:cs typeface="Arial" charset="0"/>
                  </a:rPr>
                  <a:t>SOFTWARE</a:t>
                </a:r>
                <a:endParaRPr lang="lt-LT" sz="1200" b="1">
                  <a:solidFill>
                    <a:srgbClr val="FF0000"/>
                  </a:solidFill>
                  <a:cs typeface="Arial" charset="0"/>
                </a:endParaRPr>
              </a:p>
              <a:p>
                <a:pPr>
                  <a:defRPr/>
                </a:pPr>
                <a:r>
                  <a:rPr lang="en-US" sz="1200" b="1">
                    <a:solidFill>
                      <a:srgbClr val="FF0000"/>
                    </a:solidFill>
                    <a:cs typeface="Arial" charset="0"/>
                  </a:rPr>
                  <a:t>                       </a:t>
                </a:r>
                <a:r>
                  <a:rPr lang="lt-LT" sz="1200" b="1">
                    <a:solidFill>
                      <a:srgbClr val="007053"/>
                    </a:solidFill>
                    <a:cs typeface="Arial" charset="0"/>
                  </a:rPr>
                  <a:t>BIOSFERA</a:t>
                </a:r>
                <a:r>
                  <a:rPr lang="lt-LT" sz="1200" b="1">
                    <a:solidFill>
                      <a:srgbClr val="FF0000"/>
                    </a:solidFill>
                    <a:cs typeface="Arial" charset="0"/>
                  </a:rPr>
                  <a:t> </a:t>
                </a:r>
                <a:r>
                  <a:rPr lang="lt-LT" sz="1200" b="1">
                    <a:cs typeface="Arial" charset="0"/>
                    <a:sym typeface="Wingdings" pitchFamily="2" charset="2"/>
                  </a:rPr>
                  <a:t></a:t>
                </a:r>
                <a:r>
                  <a:rPr lang="en-US" sz="1200" b="1">
                    <a:cs typeface="Arial" charset="0"/>
                    <a:sym typeface="Wingdings" pitchFamily="2" charset="2"/>
                  </a:rPr>
                  <a:t>=========</a:t>
                </a:r>
                <a:r>
                  <a:rPr lang="en-US" sz="1200" b="1">
                    <a:solidFill>
                      <a:srgbClr val="FF0000"/>
                    </a:solidFill>
                    <a:cs typeface="Arial" charset="0"/>
                    <a:sym typeface="Wingdings" pitchFamily="2" charset="2"/>
                  </a:rPr>
                  <a:t> NOOSFERA</a:t>
                </a:r>
                <a:endParaRPr lang="en-US" b="1">
                  <a:effectLst>
                    <a:outerShdw blurRad="38100" dist="38100" dir="2700000" algn="tl">
                      <a:srgbClr val="C0C0C0"/>
                    </a:outerShdw>
                  </a:effectLst>
                  <a:cs typeface="Arial" charset="0"/>
                </a:endParaRPr>
              </a:p>
            </p:txBody>
          </p:sp>
          <p:sp>
            <p:nvSpPr>
              <p:cNvPr id="62495" name="Line 23"/>
              <p:cNvSpPr>
                <a:spLocks noChangeShapeType="1"/>
              </p:cNvSpPr>
              <p:nvPr/>
            </p:nvSpPr>
            <p:spPr bwMode="auto">
              <a:xfrm>
                <a:off x="2154" y="210"/>
                <a:ext cx="0" cy="4110"/>
              </a:xfrm>
              <a:prstGeom prst="line">
                <a:avLst/>
              </a:prstGeom>
              <a:noFill/>
              <a:ln w="38100">
                <a:solidFill>
                  <a:schemeClr val="tx2"/>
                </a:solidFill>
                <a:miter lim="800000"/>
                <a:headEnd/>
                <a:tailEnd/>
              </a:ln>
            </p:spPr>
            <p:txBody>
              <a:bodyPr wrap="none"/>
              <a:lstStyle/>
              <a:p>
                <a:endParaRPr lang="lt-LT"/>
              </a:p>
            </p:txBody>
          </p:sp>
          <p:sp>
            <p:nvSpPr>
              <p:cNvPr id="562200" name="Text Box 24"/>
              <p:cNvSpPr txBox="1">
                <a:spLocks noChangeArrowheads="1"/>
              </p:cNvSpPr>
              <p:nvPr/>
            </p:nvSpPr>
            <p:spPr bwMode="auto">
              <a:xfrm>
                <a:off x="2341" y="3263"/>
                <a:ext cx="3261" cy="229"/>
              </a:xfrm>
              <a:prstGeom prst="rect">
                <a:avLst/>
              </a:prstGeom>
              <a:solidFill>
                <a:srgbClr val="CCFFFF"/>
              </a:solidFill>
              <a:ln w="9525">
                <a:solidFill>
                  <a:srgbClr val="000080"/>
                </a:solidFill>
                <a:miter lim="800000"/>
                <a:headEnd/>
                <a:tailEnd/>
              </a:ln>
            </p:spPr>
            <p:txBody>
              <a:bodyPr/>
              <a:lstStyle/>
              <a:p>
                <a:pPr algn="ctr">
                  <a:defRPr/>
                </a:pPr>
                <a:r>
                  <a:rPr lang="en-US" sz="1600" b="1">
                    <a:solidFill>
                      <a:srgbClr val="008000"/>
                    </a:solidFill>
                    <a:cs typeface="Arial" charset="0"/>
                  </a:rPr>
                  <a:t>SIGNALAI</a:t>
                </a:r>
                <a:r>
                  <a:rPr lang="en-US" sz="1600" b="1">
                    <a:cs typeface="Arial" charset="0"/>
                  </a:rPr>
                  <a:t> </a:t>
                </a:r>
                <a:r>
                  <a:rPr lang="en-US" sz="1600" b="1">
                    <a:solidFill>
                      <a:srgbClr val="000080"/>
                    </a:solidFill>
                    <a:cs typeface="Arial" charset="0"/>
                    <a:sym typeface="Wingdings" pitchFamily="2" charset="2"/>
                  </a:rPr>
                  <a:t></a:t>
                </a:r>
                <a:r>
                  <a:rPr lang="en-US" sz="1600" b="1">
                    <a:solidFill>
                      <a:srgbClr val="000080"/>
                    </a:solidFill>
                    <a:cs typeface="Arial" charset="0"/>
                  </a:rPr>
                  <a:t>=========</a:t>
                </a:r>
                <a:r>
                  <a:rPr lang="en-US" sz="1600" b="1">
                    <a:solidFill>
                      <a:srgbClr val="000080"/>
                    </a:solidFill>
                    <a:cs typeface="Arial" charset="0"/>
                    <a:sym typeface="Wingdings" pitchFamily="2" charset="2"/>
                  </a:rPr>
                  <a:t></a:t>
                </a:r>
                <a:r>
                  <a:rPr lang="en-US" sz="1600" b="1">
                    <a:cs typeface="Arial" charset="0"/>
                  </a:rPr>
                  <a:t> </a:t>
                </a:r>
                <a:r>
                  <a:rPr lang="en-US" sz="1600" b="1">
                    <a:solidFill>
                      <a:srgbClr val="FF0000"/>
                    </a:solidFill>
                    <a:cs typeface="Arial" charset="0"/>
                  </a:rPr>
                  <a:t>INFORMACIJA</a:t>
                </a:r>
                <a:endParaRPr lang="en-US" b="1">
                  <a:effectLst>
                    <a:outerShdw blurRad="38100" dist="38100" dir="2700000" algn="tl">
                      <a:srgbClr val="000000"/>
                    </a:outerShdw>
                  </a:effectLst>
                  <a:cs typeface="Arial" charset="0"/>
                </a:endParaRPr>
              </a:p>
            </p:txBody>
          </p:sp>
          <p:sp>
            <p:nvSpPr>
              <p:cNvPr id="562201" name="Text Box 25"/>
              <p:cNvSpPr txBox="1">
                <a:spLocks noChangeArrowheads="1"/>
              </p:cNvSpPr>
              <p:nvPr/>
            </p:nvSpPr>
            <p:spPr bwMode="auto">
              <a:xfrm>
                <a:off x="4014" y="2795"/>
                <a:ext cx="1542" cy="461"/>
              </a:xfrm>
              <a:prstGeom prst="rect">
                <a:avLst/>
              </a:prstGeom>
              <a:noFill/>
              <a:ln w="9525">
                <a:noFill/>
                <a:miter lim="800000"/>
                <a:headEnd/>
                <a:tailEnd/>
              </a:ln>
              <a:effectLst/>
            </p:spPr>
            <p:txBody>
              <a:bodyPr>
                <a:spAutoFit/>
              </a:bodyPr>
              <a:lstStyle/>
              <a:p>
                <a:pPr algn="ctr">
                  <a:spcBef>
                    <a:spcPct val="50000"/>
                  </a:spcBef>
                  <a:defRPr/>
                </a:pPr>
                <a:r>
                  <a:rPr lang="en-US" sz="1800" baseline="-25000">
                    <a:solidFill>
                      <a:srgbClr val="CC3300"/>
                    </a:solidFill>
                    <a:effectLst>
                      <a:outerShdw blurRad="38100" dist="38100" dir="2700000" algn="tl">
                        <a:srgbClr val="C0C0C0"/>
                      </a:outerShdw>
                    </a:effectLst>
                    <a:latin typeface="Arial Black" pitchFamily="34" charset="0"/>
                    <a:cs typeface="Arial" charset="0"/>
                  </a:rPr>
                  <a:t>VALDYMAS INFORMACIJA</a:t>
                </a:r>
              </a:p>
              <a:p>
                <a:pPr algn="ctr">
                  <a:spcBef>
                    <a:spcPct val="50000"/>
                  </a:spcBef>
                  <a:defRPr/>
                </a:pPr>
                <a:r>
                  <a:rPr lang="en-US" sz="1800" baseline="-25000">
                    <a:solidFill>
                      <a:srgbClr val="CC3300"/>
                    </a:solidFill>
                    <a:effectLst>
                      <a:outerShdw blurRad="38100" dist="38100" dir="2700000" algn="tl">
                        <a:srgbClr val="C0C0C0"/>
                      </a:outerShdw>
                    </a:effectLst>
                    <a:latin typeface="Arial Black" pitchFamily="34" charset="0"/>
                    <a:cs typeface="Arial" charset="0"/>
                  </a:rPr>
                  <a:t>(KIBERNETIKA, INFORMATIKA)</a:t>
                </a:r>
              </a:p>
            </p:txBody>
          </p:sp>
        </p:grpSp>
        <p:sp>
          <p:nvSpPr>
            <p:cNvPr id="62472" name="Line 26"/>
            <p:cNvSpPr>
              <a:spLocks noChangeShapeType="1"/>
            </p:cNvSpPr>
            <p:nvPr/>
          </p:nvSpPr>
          <p:spPr bwMode="auto">
            <a:xfrm>
              <a:off x="3914" y="192"/>
              <a:ext cx="1" cy="4080"/>
            </a:xfrm>
            <a:prstGeom prst="line">
              <a:avLst/>
            </a:prstGeom>
            <a:noFill/>
            <a:ln w="38100">
              <a:solidFill>
                <a:srgbClr val="333399"/>
              </a:solidFill>
              <a:prstDash val="dash"/>
              <a:round/>
              <a:headEnd/>
              <a:tailEnd/>
            </a:ln>
          </p:spPr>
          <p:txBody>
            <a:bodyPr/>
            <a:lstStyle/>
            <a:p>
              <a:endParaRPr lang="lt-LT"/>
            </a:p>
          </p:txBody>
        </p:sp>
        <p:sp>
          <p:nvSpPr>
            <p:cNvPr id="62473" name="AutoShape 27"/>
            <p:cNvSpPr>
              <a:spLocks noChangeArrowheads="1"/>
            </p:cNvSpPr>
            <p:nvPr/>
          </p:nvSpPr>
          <p:spPr bwMode="auto">
            <a:xfrm>
              <a:off x="2928" y="1833"/>
              <a:ext cx="306" cy="615"/>
            </a:xfrm>
            <a:prstGeom prst="downArrow">
              <a:avLst>
                <a:gd name="adj1" fmla="val 50000"/>
                <a:gd name="adj2" fmla="val 50245"/>
              </a:avLst>
            </a:prstGeom>
            <a:solidFill>
              <a:srgbClr val="CCFFFF"/>
            </a:solidFill>
            <a:ln w="9525">
              <a:solidFill>
                <a:schemeClr val="tx1"/>
              </a:solidFill>
              <a:miter lim="800000"/>
              <a:headEnd/>
              <a:tailEnd/>
            </a:ln>
          </p:spPr>
          <p:txBody>
            <a:bodyPr wrap="none" anchor="ctr"/>
            <a:lstStyle/>
            <a:p>
              <a:endParaRPr lang="lt-LT"/>
            </a:p>
          </p:txBody>
        </p:sp>
        <p:sp>
          <p:nvSpPr>
            <p:cNvPr id="62474" name="AutoShape 28"/>
            <p:cNvSpPr>
              <a:spLocks noChangeArrowheads="1"/>
            </p:cNvSpPr>
            <p:nvPr/>
          </p:nvSpPr>
          <p:spPr bwMode="auto">
            <a:xfrm rot="5400000">
              <a:off x="2757" y="883"/>
              <a:ext cx="615" cy="306"/>
            </a:xfrm>
            <a:prstGeom prst="notchedRightArrow">
              <a:avLst>
                <a:gd name="adj1" fmla="val 50000"/>
                <a:gd name="adj2" fmla="val 50245"/>
              </a:avLst>
            </a:prstGeom>
            <a:solidFill>
              <a:srgbClr val="CCFFFF"/>
            </a:solidFill>
            <a:ln w="9525">
              <a:solidFill>
                <a:schemeClr val="tx1"/>
              </a:solidFill>
              <a:miter lim="800000"/>
              <a:headEnd/>
              <a:tailEnd/>
            </a:ln>
          </p:spPr>
          <p:txBody>
            <a:bodyPr wrap="none" anchor="ctr"/>
            <a:lstStyle/>
            <a:p>
              <a:endParaRPr lang="lt-LT"/>
            </a:p>
          </p:txBody>
        </p:sp>
        <p:sp>
          <p:nvSpPr>
            <p:cNvPr id="62475" name="Line 29"/>
            <p:cNvSpPr>
              <a:spLocks noChangeShapeType="1"/>
            </p:cNvSpPr>
            <p:nvPr/>
          </p:nvSpPr>
          <p:spPr bwMode="auto">
            <a:xfrm flipV="1">
              <a:off x="4704" y="1920"/>
              <a:ext cx="0" cy="528"/>
            </a:xfrm>
            <a:prstGeom prst="line">
              <a:avLst/>
            </a:prstGeom>
            <a:noFill/>
            <a:ln w="34925">
              <a:solidFill>
                <a:schemeClr val="hlink"/>
              </a:solidFill>
              <a:miter lim="800000"/>
              <a:headEnd/>
              <a:tailEnd type="stealth" w="lg" len="lg"/>
            </a:ln>
          </p:spPr>
          <p:txBody>
            <a:bodyPr wrap="none" anchor="ctr"/>
            <a:lstStyle/>
            <a:p>
              <a:endParaRPr lang="lt-LT"/>
            </a:p>
          </p:txBody>
        </p:sp>
        <p:sp>
          <p:nvSpPr>
            <p:cNvPr id="62476" name="Line 30"/>
            <p:cNvSpPr>
              <a:spLocks noChangeShapeType="1"/>
            </p:cNvSpPr>
            <p:nvPr/>
          </p:nvSpPr>
          <p:spPr bwMode="auto">
            <a:xfrm flipV="1">
              <a:off x="4704" y="912"/>
              <a:ext cx="0" cy="240"/>
            </a:xfrm>
            <a:prstGeom prst="line">
              <a:avLst/>
            </a:prstGeom>
            <a:noFill/>
            <a:ln w="34925">
              <a:solidFill>
                <a:schemeClr val="hlink"/>
              </a:solidFill>
              <a:miter lim="800000"/>
              <a:headEnd/>
              <a:tailEnd type="stealth" w="lg" len="lg"/>
            </a:ln>
          </p:spPr>
          <p:txBody>
            <a:bodyPr wrap="none" anchor="ctr"/>
            <a:lstStyle/>
            <a:p>
              <a:endParaRPr lang="lt-LT"/>
            </a:p>
          </p:txBody>
        </p:sp>
      </p:grpSp>
      <p:pic>
        <p:nvPicPr>
          <p:cNvPr id="62468" name="Picture 4"/>
          <p:cNvPicPr>
            <a:picLocks noChangeAspect="1" noChangeArrowheads="1"/>
          </p:cNvPicPr>
          <p:nvPr/>
        </p:nvPicPr>
        <p:blipFill>
          <a:blip r:embed="rId2" cstate="print"/>
          <a:srcRect/>
          <a:stretch>
            <a:fillRect/>
          </a:stretch>
        </p:blipFill>
        <p:spPr bwMode="auto">
          <a:xfrm>
            <a:off x="4763" y="115888"/>
            <a:ext cx="1543050" cy="1368425"/>
          </a:xfrm>
          <a:prstGeom prst="rect">
            <a:avLst/>
          </a:prstGeom>
          <a:noFill/>
          <a:ln w="9525">
            <a:noFill/>
            <a:miter lim="800000"/>
            <a:headEnd/>
            <a:tailEnd/>
          </a:ln>
        </p:spPr>
      </p:pic>
      <p:sp>
        <p:nvSpPr>
          <p:cNvPr id="62469" name="Line 3"/>
          <p:cNvSpPr>
            <a:spLocks noChangeShapeType="1"/>
          </p:cNvSpPr>
          <p:nvPr/>
        </p:nvSpPr>
        <p:spPr bwMode="auto">
          <a:xfrm flipV="1">
            <a:off x="1547813" y="1125538"/>
            <a:ext cx="1944687" cy="0"/>
          </a:xfrm>
          <a:prstGeom prst="line">
            <a:avLst/>
          </a:prstGeom>
          <a:noFill/>
          <a:ln w="38100" cmpd="dbl">
            <a:solidFill>
              <a:srgbClr val="0000FF"/>
            </a:solidFill>
            <a:round/>
            <a:headEnd/>
            <a:tailEnd/>
          </a:ln>
        </p:spPr>
        <p:txBody>
          <a:bodyPr/>
          <a:lstStyle/>
          <a:p>
            <a:endParaRPr lang="lt-LT"/>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5124" name="TextBox 28"/>
          <p:cNvSpPr txBox="1">
            <a:spLocks noChangeArrowheads="1"/>
          </p:cNvSpPr>
          <p:nvPr/>
        </p:nvSpPr>
        <p:spPr bwMode="auto">
          <a:xfrm>
            <a:off x="1646238" y="242888"/>
            <a:ext cx="7291387" cy="954087"/>
          </a:xfrm>
          <a:prstGeom prst="rect">
            <a:avLst/>
          </a:prstGeom>
          <a:noFill/>
          <a:ln w="9525">
            <a:noFill/>
            <a:miter lim="800000"/>
            <a:headEnd/>
            <a:tailEnd/>
          </a:ln>
        </p:spPr>
        <p:txBody>
          <a:bodyPr>
            <a:spAutoFit/>
          </a:bodyPr>
          <a:lstStyle/>
          <a:p>
            <a:pPr algn="ctr"/>
            <a:r>
              <a:rPr lang="lt-LT" b="1">
                <a:solidFill>
                  <a:srgbClr val="0000FF"/>
                </a:solidFill>
              </a:rPr>
              <a:t>APIBENDRINTOS ORGANIZUOTOS SISTEMOS  MODELIS</a:t>
            </a:r>
          </a:p>
        </p:txBody>
      </p:sp>
      <p:graphicFrame>
        <p:nvGraphicFramePr>
          <p:cNvPr id="5122" name="Object 22"/>
          <p:cNvGraphicFramePr>
            <a:graphicFrameLocks noChangeAspect="1"/>
          </p:cNvGraphicFramePr>
          <p:nvPr/>
        </p:nvGraphicFramePr>
        <p:xfrm>
          <a:off x="0" y="1179513"/>
          <a:ext cx="9144000" cy="1439862"/>
        </p:xfrm>
        <a:graphic>
          <a:graphicData uri="http://schemas.openxmlformats.org/presentationml/2006/ole">
            <p:oleObj spid="_x0000_s480258" name="Equation" r:id="rId4" imgW="4012920" imgH="685800" progId="Equation.3">
              <p:embed/>
            </p:oleObj>
          </a:graphicData>
        </a:graphic>
      </p:graphicFrame>
      <p:grpSp>
        <p:nvGrpSpPr>
          <p:cNvPr id="2" name="Group 21"/>
          <p:cNvGrpSpPr>
            <a:grpSpLocks/>
          </p:cNvGrpSpPr>
          <p:nvPr/>
        </p:nvGrpSpPr>
        <p:grpSpPr bwMode="auto">
          <a:xfrm>
            <a:off x="115888" y="2009775"/>
            <a:ext cx="4995862" cy="4705350"/>
            <a:chOff x="2051720" y="1358770"/>
            <a:chExt cx="4995862" cy="4705350"/>
          </a:xfrm>
        </p:grpSpPr>
        <p:sp>
          <p:nvSpPr>
            <p:cNvPr id="5130" name="Rectangle 7"/>
            <p:cNvSpPr>
              <a:spLocks noChangeArrowheads="1"/>
            </p:cNvSpPr>
            <p:nvPr/>
          </p:nvSpPr>
          <p:spPr bwMode="auto">
            <a:xfrm>
              <a:off x="2051720" y="1358770"/>
              <a:ext cx="4995862" cy="4705350"/>
            </a:xfrm>
            <a:prstGeom prst="rect">
              <a:avLst/>
            </a:prstGeom>
            <a:noFill/>
            <a:ln w="9525">
              <a:noFill/>
              <a:miter lim="800000"/>
              <a:headEnd/>
              <a:tailEnd/>
            </a:ln>
          </p:spPr>
          <p:txBody>
            <a:bodyPr/>
            <a:lstStyle/>
            <a:p>
              <a:endParaRPr lang="lt-LT"/>
            </a:p>
          </p:txBody>
        </p:sp>
        <p:grpSp>
          <p:nvGrpSpPr>
            <p:cNvPr id="3" name="Group 8"/>
            <p:cNvGrpSpPr>
              <a:grpSpLocks/>
            </p:cNvGrpSpPr>
            <p:nvPr/>
          </p:nvGrpSpPr>
          <p:grpSpPr bwMode="auto">
            <a:xfrm>
              <a:off x="2594748" y="1974085"/>
              <a:ext cx="4054613" cy="3474720"/>
              <a:chOff x="4023" y="1212"/>
              <a:chExt cx="6384" cy="5472"/>
            </a:xfrm>
          </p:grpSpPr>
          <p:sp>
            <p:nvSpPr>
              <p:cNvPr id="5132" name="AutoShape 9"/>
              <p:cNvSpPr>
                <a:spLocks noChangeArrowheads="1"/>
              </p:cNvSpPr>
              <p:nvPr/>
            </p:nvSpPr>
            <p:spPr bwMode="auto">
              <a:xfrm>
                <a:off x="5163" y="1213"/>
                <a:ext cx="4219" cy="5470"/>
              </a:xfrm>
              <a:prstGeom prst="roundRect">
                <a:avLst>
                  <a:gd name="adj" fmla="val 16667"/>
                </a:avLst>
              </a:prstGeom>
              <a:solidFill>
                <a:srgbClr val="C0C0C0"/>
              </a:solidFill>
              <a:ln w="38100" cmpd="dbl">
                <a:solidFill>
                  <a:srgbClr val="000000"/>
                </a:solidFill>
                <a:round/>
                <a:headEnd/>
                <a:tailEnd/>
              </a:ln>
            </p:spPr>
            <p:txBody>
              <a:bodyPr/>
              <a:lstStyle/>
              <a:p>
                <a:endParaRPr lang="lt-LT"/>
              </a:p>
            </p:txBody>
          </p:sp>
          <p:sp>
            <p:nvSpPr>
              <p:cNvPr id="5133" name="AutoShape 10"/>
              <p:cNvSpPr>
                <a:spLocks noChangeArrowheads="1"/>
              </p:cNvSpPr>
              <p:nvPr/>
            </p:nvSpPr>
            <p:spPr bwMode="auto">
              <a:xfrm>
                <a:off x="5830" y="1976"/>
                <a:ext cx="3039" cy="29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7 h 21600"/>
                  <a:gd name="T26" fmla="*/ 18437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0" y="10800"/>
                    </a:moveTo>
                    <a:cubicBezTo>
                      <a:pt x="440" y="16522"/>
                      <a:pt x="5078" y="21160"/>
                      <a:pt x="10800" y="21160"/>
                    </a:cubicBezTo>
                    <a:cubicBezTo>
                      <a:pt x="16522" y="21160"/>
                      <a:pt x="21160" y="16522"/>
                      <a:pt x="21160" y="10800"/>
                    </a:cubicBezTo>
                    <a:cubicBezTo>
                      <a:pt x="21160" y="5078"/>
                      <a:pt x="16522" y="440"/>
                      <a:pt x="10800" y="440"/>
                    </a:cubicBezTo>
                    <a:cubicBezTo>
                      <a:pt x="5078" y="440"/>
                      <a:pt x="440" y="5078"/>
                      <a:pt x="440" y="10800"/>
                    </a:cubicBezTo>
                    <a:close/>
                  </a:path>
                </a:pathLst>
              </a:custGeom>
              <a:solidFill>
                <a:srgbClr val="FFFFFF"/>
              </a:solidFill>
              <a:ln w="15875">
                <a:solidFill>
                  <a:srgbClr val="FF0000"/>
                </a:solidFill>
                <a:round/>
                <a:headEnd/>
                <a:tailEnd/>
              </a:ln>
            </p:spPr>
            <p:txBody>
              <a:bodyPr/>
              <a:lstStyle/>
              <a:p>
                <a:endParaRPr lang="lt-LT"/>
              </a:p>
            </p:txBody>
          </p:sp>
          <p:sp>
            <p:nvSpPr>
              <p:cNvPr id="5134" name="AutoShape 11"/>
              <p:cNvSpPr>
                <a:spLocks noChangeArrowheads="1"/>
              </p:cNvSpPr>
              <p:nvPr/>
            </p:nvSpPr>
            <p:spPr bwMode="auto">
              <a:xfrm>
                <a:off x="8377" y="4581"/>
                <a:ext cx="2030" cy="1222"/>
              </a:xfrm>
              <a:prstGeom prst="rightArrow">
                <a:avLst>
                  <a:gd name="adj1" fmla="val 50000"/>
                  <a:gd name="adj2" fmla="val 41461"/>
                </a:avLst>
              </a:prstGeom>
              <a:solidFill>
                <a:srgbClr val="FFFFFF"/>
              </a:solidFill>
              <a:ln w="15875">
                <a:solidFill>
                  <a:srgbClr val="0000FF"/>
                </a:solidFill>
                <a:miter lim="800000"/>
                <a:headEnd/>
                <a:tailEnd/>
              </a:ln>
            </p:spPr>
            <p:txBody>
              <a:bodyPr/>
              <a:lstStyle/>
              <a:p>
                <a:endParaRPr lang="lt-LT"/>
              </a:p>
            </p:txBody>
          </p:sp>
          <p:sp>
            <p:nvSpPr>
              <p:cNvPr id="5135" name="AutoShape 12"/>
              <p:cNvSpPr>
                <a:spLocks noChangeArrowheads="1"/>
              </p:cNvSpPr>
              <p:nvPr/>
            </p:nvSpPr>
            <p:spPr bwMode="auto">
              <a:xfrm>
                <a:off x="5912" y="4253"/>
                <a:ext cx="2872" cy="2030"/>
              </a:xfrm>
              <a:prstGeom prst="roundRect">
                <a:avLst>
                  <a:gd name="adj" fmla="val 16667"/>
                </a:avLst>
              </a:prstGeom>
              <a:solidFill>
                <a:srgbClr val="FFFFFF"/>
              </a:solidFill>
              <a:ln w="28575">
                <a:solidFill>
                  <a:srgbClr val="0000FF"/>
                </a:solidFill>
                <a:round/>
                <a:headEnd/>
                <a:tailEnd/>
              </a:ln>
            </p:spPr>
            <p:txBody>
              <a:bodyPr/>
              <a:lstStyle/>
              <a:p>
                <a:endParaRPr lang="lt-LT"/>
              </a:p>
            </p:txBody>
          </p:sp>
          <p:sp>
            <p:nvSpPr>
              <p:cNvPr id="5136" name="AutoShape 13"/>
              <p:cNvSpPr>
                <a:spLocks noChangeArrowheads="1"/>
              </p:cNvSpPr>
              <p:nvPr/>
            </p:nvSpPr>
            <p:spPr bwMode="auto">
              <a:xfrm>
                <a:off x="4023" y="4618"/>
                <a:ext cx="2217" cy="1223"/>
              </a:xfrm>
              <a:prstGeom prst="notchedRightArrow">
                <a:avLst>
                  <a:gd name="adj1" fmla="val 50000"/>
                  <a:gd name="adj2" fmla="val 45302"/>
                </a:avLst>
              </a:prstGeom>
              <a:solidFill>
                <a:srgbClr val="FFFFFF"/>
              </a:solidFill>
              <a:ln w="15875">
                <a:solidFill>
                  <a:srgbClr val="0000FF"/>
                </a:solidFill>
                <a:miter lim="800000"/>
                <a:headEnd/>
                <a:tailEnd/>
              </a:ln>
            </p:spPr>
            <p:txBody>
              <a:bodyPr/>
              <a:lstStyle/>
              <a:p>
                <a:endParaRPr lang="lt-LT"/>
              </a:p>
            </p:txBody>
          </p:sp>
          <p:sp>
            <p:nvSpPr>
              <p:cNvPr id="5137" name="Oval 14"/>
              <p:cNvSpPr>
                <a:spLocks noChangeArrowheads="1"/>
              </p:cNvSpPr>
              <p:nvPr/>
            </p:nvSpPr>
            <p:spPr bwMode="auto">
              <a:xfrm>
                <a:off x="6160" y="1613"/>
                <a:ext cx="2402" cy="1458"/>
              </a:xfrm>
              <a:prstGeom prst="ellipse">
                <a:avLst/>
              </a:prstGeom>
              <a:solidFill>
                <a:srgbClr val="FFFFFF"/>
              </a:solidFill>
              <a:ln w="28575">
                <a:solidFill>
                  <a:srgbClr val="FF0000"/>
                </a:solidFill>
                <a:round/>
                <a:headEnd/>
                <a:tailEnd/>
              </a:ln>
            </p:spPr>
            <p:txBody>
              <a:bodyPr/>
              <a:lstStyle/>
              <a:p>
                <a:endParaRPr lang="lt-LT"/>
              </a:p>
            </p:txBody>
          </p:sp>
          <p:sp>
            <p:nvSpPr>
              <p:cNvPr id="5138" name="Line 15"/>
              <p:cNvSpPr>
                <a:spLocks noChangeShapeType="1"/>
              </p:cNvSpPr>
              <p:nvPr/>
            </p:nvSpPr>
            <p:spPr bwMode="auto">
              <a:xfrm>
                <a:off x="4023" y="2343"/>
                <a:ext cx="2137" cy="0"/>
              </a:xfrm>
              <a:prstGeom prst="line">
                <a:avLst/>
              </a:prstGeom>
              <a:noFill/>
              <a:ln w="38100" cmpd="dbl">
                <a:solidFill>
                  <a:srgbClr val="FF0000"/>
                </a:solidFill>
                <a:round/>
                <a:headEnd type="stealth" w="lg" len="lg"/>
                <a:tailEnd/>
              </a:ln>
            </p:spPr>
            <p:txBody>
              <a:bodyPr/>
              <a:lstStyle/>
              <a:p>
                <a:endParaRPr lang="lt-LT"/>
              </a:p>
            </p:txBody>
          </p:sp>
          <p:sp>
            <p:nvSpPr>
              <p:cNvPr id="5139" name="Line 16"/>
              <p:cNvSpPr>
                <a:spLocks noChangeShapeType="1"/>
              </p:cNvSpPr>
              <p:nvPr/>
            </p:nvSpPr>
            <p:spPr bwMode="auto">
              <a:xfrm>
                <a:off x="8539" y="2341"/>
                <a:ext cx="1867" cy="2"/>
              </a:xfrm>
              <a:prstGeom prst="line">
                <a:avLst/>
              </a:prstGeom>
              <a:noFill/>
              <a:ln w="38100" cmpd="dbl">
                <a:solidFill>
                  <a:srgbClr val="FF0000"/>
                </a:solidFill>
                <a:round/>
                <a:headEnd type="stealth" w="lg" len="lg"/>
                <a:tailEnd/>
              </a:ln>
            </p:spPr>
            <p:txBody>
              <a:bodyPr/>
              <a:lstStyle/>
              <a:p>
                <a:endParaRPr lang="lt-LT"/>
              </a:p>
            </p:txBody>
          </p:sp>
          <p:sp>
            <p:nvSpPr>
              <p:cNvPr id="5140" name="Line 17"/>
              <p:cNvSpPr>
                <a:spLocks noChangeShapeType="1"/>
              </p:cNvSpPr>
              <p:nvPr/>
            </p:nvSpPr>
            <p:spPr bwMode="auto">
              <a:xfrm>
                <a:off x="5995" y="3981"/>
                <a:ext cx="165" cy="365"/>
              </a:xfrm>
              <a:prstGeom prst="line">
                <a:avLst/>
              </a:prstGeom>
              <a:noFill/>
              <a:ln w="38100" cmpd="dbl">
                <a:solidFill>
                  <a:srgbClr val="FF0000"/>
                </a:solidFill>
                <a:round/>
                <a:headEnd/>
                <a:tailEnd type="stealth" w="lg" len="lg"/>
              </a:ln>
            </p:spPr>
            <p:txBody>
              <a:bodyPr/>
              <a:lstStyle/>
              <a:p>
                <a:endParaRPr lang="lt-LT"/>
              </a:p>
            </p:txBody>
          </p:sp>
          <p:sp>
            <p:nvSpPr>
              <p:cNvPr id="5141" name="Line 18"/>
              <p:cNvSpPr>
                <a:spLocks noChangeShapeType="1"/>
              </p:cNvSpPr>
              <p:nvPr/>
            </p:nvSpPr>
            <p:spPr bwMode="auto">
              <a:xfrm>
                <a:off x="8539" y="2523"/>
                <a:ext cx="165" cy="365"/>
              </a:xfrm>
              <a:prstGeom prst="line">
                <a:avLst/>
              </a:prstGeom>
              <a:noFill/>
              <a:ln w="38100" cmpd="dbl">
                <a:solidFill>
                  <a:srgbClr val="FF0000"/>
                </a:solidFill>
                <a:round/>
                <a:headEnd type="stealth" w="lg" len="lg"/>
                <a:tailEnd/>
              </a:ln>
            </p:spPr>
            <p:txBody>
              <a:bodyPr/>
              <a:lstStyle/>
              <a:p>
                <a:endParaRPr lang="lt-LT"/>
              </a:p>
            </p:txBody>
          </p:sp>
          <p:sp>
            <p:nvSpPr>
              <p:cNvPr id="5142" name="Text Box 19"/>
              <p:cNvSpPr txBox="1">
                <a:spLocks noChangeArrowheads="1"/>
              </p:cNvSpPr>
              <p:nvPr/>
            </p:nvSpPr>
            <p:spPr bwMode="auto">
              <a:xfrm>
                <a:off x="6427" y="4303"/>
                <a:ext cx="1807" cy="1893"/>
              </a:xfrm>
              <a:prstGeom prst="rect">
                <a:avLst/>
              </a:prstGeom>
              <a:noFill/>
              <a:ln w="9525">
                <a:noFill/>
                <a:miter lim="800000"/>
                <a:headEnd/>
                <a:tailEnd/>
              </a:ln>
            </p:spPr>
            <p:txBody>
              <a:bodyPr/>
              <a:lstStyle/>
              <a:p>
                <a:pPr>
                  <a:spcAft>
                    <a:spcPts val="1000"/>
                  </a:spcAft>
                </a:pPr>
                <a:r>
                  <a:rPr lang="lt-LT" sz="7200" b="1">
                    <a:solidFill>
                      <a:srgbClr val="000080"/>
                    </a:solidFill>
                    <a:latin typeface="Arial Black" pitchFamily="34" charset="0"/>
                  </a:rPr>
                  <a:t>M</a:t>
                </a:r>
                <a:endParaRPr lang="lt-LT"/>
              </a:p>
            </p:txBody>
          </p:sp>
          <p:sp>
            <p:nvSpPr>
              <p:cNvPr id="5143" name="Text Box 20"/>
              <p:cNvSpPr txBox="1">
                <a:spLocks noChangeArrowheads="1"/>
              </p:cNvSpPr>
              <p:nvPr/>
            </p:nvSpPr>
            <p:spPr bwMode="auto">
              <a:xfrm>
                <a:off x="6437" y="1931"/>
                <a:ext cx="2032" cy="935"/>
              </a:xfrm>
              <a:prstGeom prst="rect">
                <a:avLst/>
              </a:prstGeom>
              <a:noFill/>
              <a:ln w="9525">
                <a:noFill/>
                <a:miter lim="800000"/>
                <a:headEnd/>
                <a:tailEnd/>
              </a:ln>
            </p:spPr>
            <p:txBody>
              <a:bodyPr/>
              <a:lstStyle/>
              <a:p>
                <a:pPr>
                  <a:spcAft>
                    <a:spcPts val="1000"/>
                  </a:spcAft>
                </a:pPr>
                <a:r>
                  <a:rPr lang="lt-LT" b="1">
                    <a:solidFill>
                      <a:srgbClr val="FF0000"/>
                    </a:solidFill>
                  </a:rPr>
                  <a:t>INFO</a:t>
                </a:r>
                <a:endParaRPr lang="lt-LT"/>
              </a:p>
            </p:txBody>
          </p:sp>
          <p:sp>
            <p:nvSpPr>
              <p:cNvPr id="5144" name="Text Box 21"/>
              <p:cNvSpPr txBox="1">
                <a:spLocks noChangeArrowheads="1"/>
              </p:cNvSpPr>
              <p:nvPr/>
            </p:nvSpPr>
            <p:spPr bwMode="auto">
              <a:xfrm>
                <a:off x="5830" y="3036"/>
                <a:ext cx="3174" cy="1037"/>
              </a:xfrm>
              <a:prstGeom prst="rect">
                <a:avLst/>
              </a:prstGeom>
              <a:noFill/>
              <a:ln w="9525">
                <a:noFill/>
                <a:miter lim="800000"/>
                <a:headEnd/>
                <a:tailEnd/>
              </a:ln>
            </p:spPr>
            <p:txBody>
              <a:bodyPr/>
              <a:lstStyle/>
              <a:p>
                <a:pPr>
                  <a:spcAft>
                    <a:spcPts val="1000"/>
                  </a:spcAft>
                </a:pPr>
                <a:r>
                  <a:rPr lang="lt-LT" sz="3600">
                    <a:solidFill>
                      <a:srgbClr val="333333"/>
                    </a:solidFill>
                    <a:latin typeface="Arial Black" pitchFamily="34" charset="0"/>
                  </a:rPr>
                  <a:t>CL-CD</a:t>
                </a:r>
                <a:endParaRPr lang="lt-LT"/>
              </a:p>
            </p:txBody>
          </p:sp>
        </p:grpSp>
      </p:grpSp>
      <p:sp>
        <p:nvSpPr>
          <p:cNvPr id="5126" name="TextBox 26"/>
          <p:cNvSpPr txBox="1">
            <a:spLocks noChangeArrowheads="1"/>
          </p:cNvSpPr>
          <p:nvPr/>
        </p:nvSpPr>
        <p:spPr bwMode="auto">
          <a:xfrm>
            <a:off x="4527550" y="2990850"/>
            <a:ext cx="4481513" cy="708025"/>
          </a:xfrm>
          <a:prstGeom prst="rect">
            <a:avLst/>
          </a:prstGeom>
          <a:noFill/>
          <a:ln w="9525">
            <a:noFill/>
            <a:miter lim="800000"/>
            <a:headEnd/>
            <a:tailEnd/>
          </a:ln>
        </p:spPr>
        <p:txBody>
          <a:bodyPr>
            <a:spAutoFit/>
          </a:bodyPr>
          <a:lstStyle/>
          <a:p>
            <a:r>
              <a:rPr lang="lt-LT" sz="4000" b="1">
                <a:solidFill>
                  <a:srgbClr val="FF0000"/>
                </a:solidFill>
              </a:rPr>
              <a:t>A-</a:t>
            </a:r>
            <a:r>
              <a:rPr lang="lt-LT" b="1">
                <a:solidFill>
                  <a:srgbClr val="FF0000"/>
                </a:solidFill>
              </a:rPr>
              <a:t> aplinkos informacija </a:t>
            </a:r>
          </a:p>
        </p:txBody>
      </p:sp>
      <p:sp>
        <p:nvSpPr>
          <p:cNvPr id="5127" name="TextBox 24"/>
          <p:cNvSpPr txBox="1">
            <a:spLocks noChangeArrowheads="1"/>
          </p:cNvSpPr>
          <p:nvPr/>
        </p:nvSpPr>
        <p:spPr bwMode="auto">
          <a:xfrm>
            <a:off x="4616450" y="4914900"/>
            <a:ext cx="2655888" cy="522288"/>
          </a:xfrm>
          <a:prstGeom prst="rect">
            <a:avLst/>
          </a:prstGeom>
          <a:noFill/>
          <a:ln w="9525">
            <a:noFill/>
            <a:miter lim="800000"/>
            <a:headEnd/>
            <a:tailEnd/>
          </a:ln>
        </p:spPr>
        <p:txBody>
          <a:bodyPr>
            <a:spAutoFit/>
          </a:bodyPr>
          <a:lstStyle/>
          <a:p>
            <a:r>
              <a:rPr lang="lt-LT" b="1">
                <a:solidFill>
                  <a:srgbClr val="0000FF"/>
                </a:solidFill>
              </a:rPr>
              <a:t>Veiksmas X(t)</a:t>
            </a:r>
          </a:p>
        </p:txBody>
      </p:sp>
      <p:sp>
        <p:nvSpPr>
          <p:cNvPr id="5128" name="TextBox 23"/>
          <p:cNvSpPr txBox="1">
            <a:spLocks noChangeArrowheads="1"/>
          </p:cNvSpPr>
          <p:nvPr/>
        </p:nvSpPr>
        <p:spPr bwMode="auto">
          <a:xfrm>
            <a:off x="746125" y="4930775"/>
            <a:ext cx="882650" cy="523875"/>
          </a:xfrm>
          <a:prstGeom prst="rect">
            <a:avLst/>
          </a:prstGeom>
          <a:noFill/>
          <a:ln w="9525">
            <a:noFill/>
            <a:miter lim="800000"/>
            <a:headEnd/>
            <a:tailEnd/>
          </a:ln>
        </p:spPr>
        <p:txBody>
          <a:bodyPr>
            <a:spAutoFit/>
          </a:bodyPr>
          <a:lstStyle/>
          <a:p>
            <a:r>
              <a:rPr lang="lt-LT" b="1">
                <a:solidFill>
                  <a:srgbClr val="0000FF"/>
                </a:solidFill>
              </a:rPr>
              <a:t>R(t)</a:t>
            </a:r>
          </a:p>
        </p:txBody>
      </p:sp>
      <p:sp>
        <p:nvSpPr>
          <p:cNvPr id="5129" name="TextBox 25"/>
          <p:cNvSpPr txBox="1">
            <a:spLocks noChangeArrowheads="1"/>
          </p:cNvSpPr>
          <p:nvPr/>
        </p:nvSpPr>
        <p:spPr bwMode="auto">
          <a:xfrm>
            <a:off x="-152400" y="4554538"/>
            <a:ext cx="1628775" cy="458787"/>
          </a:xfrm>
          <a:prstGeom prst="rect">
            <a:avLst/>
          </a:prstGeom>
          <a:noFill/>
          <a:ln w="9525">
            <a:noFill/>
            <a:miter lim="800000"/>
            <a:headEnd/>
            <a:tailEnd/>
          </a:ln>
        </p:spPr>
        <p:txBody>
          <a:bodyPr>
            <a:spAutoFit/>
          </a:bodyPr>
          <a:lstStyle/>
          <a:p>
            <a:r>
              <a:rPr lang="lt-LT" b="1">
                <a:solidFill>
                  <a:srgbClr val="0000FF"/>
                </a:solidFill>
              </a:rPr>
              <a:t>Ištekliai</a:t>
            </a:r>
          </a:p>
        </p:txBody>
      </p:sp>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Dobilas\Pictures\NBICE+NBICzenklas.jpg"/>
          <p:cNvPicPr>
            <a:picLocks noChangeAspect="1" noChangeArrowheads="1"/>
          </p:cNvPicPr>
          <p:nvPr/>
        </p:nvPicPr>
        <p:blipFill>
          <a:blip r:embed="rId2" cstate="print"/>
          <a:srcRect/>
          <a:stretch>
            <a:fillRect/>
          </a:stretch>
        </p:blipFill>
        <p:spPr bwMode="auto">
          <a:xfrm>
            <a:off x="206375" y="1773238"/>
            <a:ext cx="8758238" cy="4608512"/>
          </a:xfrm>
          <a:prstGeom prst="rect">
            <a:avLst/>
          </a:prstGeom>
          <a:noFill/>
          <a:ln w="9525">
            <a:noFill/>
            <a:miter lim="800000"/>
            <a:headEnd/>
            <a:tailEnd/>
          </a:ln>
        </p:spPr>
      </p:pic>
      <p:sp>
        <p:nvSpPr>
          <p:cNvPr id="76803" name="TextBox 4"/>
          <p:cNvSpPr txBox="1">
            <a:spLocks noChangeArrowheads="1"/>
          </p:cNvSpPr>
          <p:nvPr/>
        </p:nvSpPr>
        <p:spPr bwMode="auto">
          <a:xfrm>
            <a:off x="1475656" y="332656"/>
            <a:ext cx="7273552" cy="1754326"/>
          </a:xfrm>
          <a:prstGeom prst="rect">
            <a:avLst/>
          </a:prstGeom>
          <a:noFill/>
          <a:ln w="9525">
            <a:noFill/>
            <a:miter lim="800000"/>
            <a:headEnd/>
            <a:tailEnd/>
          </a:ln>
        </p:spPr>
        <p:txBody>
          <a:bodyPr wrap="square">
            <a:spAutoFit/>
          </a:bodyPr>
          <a:lstStyle/>
          <a:p>
            <a:pPr algn="ctr"/>
            <a:r>
              <a:rPr lang="lt-LT" sz="3600" b="1" dirty="0">
                <a:solidFill>
                  <a:srgbClr val="3219CB"/>
                </a:solidFill>
                <a:latin typeface="Comic Sans MS" pitchFamily="66" charset="0"/>
              </a:rPr>
              <a:t>NBICE </a:t>
            </a:r>
            <a:r>
              <a:rPr lang="lt-LT" sz="2400" b="1" dirty="0">
                <a:solidFill>
                  <a:srgbClr val="3219CB"/>
                </a:solidFill>
                <a:latin typeface="Comic Sans MS" pitchFamily="66" charset="0"/>
              </a:rPr>
              <a:t>(Lietuva) </a:t>
            </a:r>
            <a:r>
              <a:rPr lang="lt-LT" sz="3600" b="1" dirty="0">
                <a:solidFill>
                  <a:srgbClr val="3219CB"/>
                </a:solidFill>
                <a:latin typeface="Comic Sans MS" pitchFamily="66" charset="0"/>
              </a:rPr>
              <a:t>ir NBIC </a:t>
            </a:r>
            <a:r>
              <a:rPr lang="lt-LT" sz="2400" b="1" dirty="0">
                <a:solidFill>
                  <a:srgbClr val="3219CB"/>
                </a:solidFill>
                <a:latin typeface="Comic Sans MS" pitchFamily="66" charset="0"/>
              </a:rPr>
              <a:t>(JAV, Rusija)</a:t>
            </a:r>
            <a:r>
              <a:rPr lang="lt-LT" sz="3600" b="1" dirty="0">
                <a:solidFill>
                  <a:srgbClr val="3219CB"/>
                </a:solidFill>
                <a:latin typeface="Comic Sans MS" pitchFamily="66" charset="0"/>
              </a:rPr>
              <a:t> koncepcijų populerizuotos schemos</a:t>
            </a:r>
          </a:p>
        </p:txBody>
      </p:sp>
      <p:pic>
        <p:nvPicPr>
          <p:cNvPr id="4" name="Picture 5"/>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7782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223234" name="Picture 2" descr="http://ecx.images-amazon.com/images/I/51Gb3cjX1BL.jpg">
            <a:hlinkClick r:id="rId4"/>
          </p:cNvPr>
          <p:cNvPicPr>
            <a:picLocks noChangeAspect="1" noChangeArrowheads="1"/>
          </p:cNvPicPr>
          <p:nvPr/>
        </p:nvPicPr>
        <p:blipFill>
          <a:blip r:embed="rId5" cstate="print"/>
          <a:srcRect/>
          <a:stretch>
            <a:fillRect/>
          </a:stretch>
        </p:blipFill>
        <p:spPr bwMode="auto">
          <a:xfrm>
            <a:off x="206375" y="2528888"/>
            <a:ext cx="2749550" cy="4171950"/>
          </a:xfrm>
          <a:prstGeom prst="rect">
            <a:avLst/>
          </a:prstGeom>
          <a:noFill/>
          <a:ln w="9525">
            <a:noFill/>
            <a:miter lim="800000"/>
            <a:headEnd/>
            <a:tailEnd/>
          </a:ln>
        </p:spPr>
      </p:pic>
      <p:pic>
        <p:nvPicPr>
          <p:cNvPr id="223236" name="Picture 4" descr="http://api.ning.com/files/s02mR9hBvWUQUs*wIo-1rhmt1lbYSRgEYD1Vmim0oH78E4lNa2m5Nf3*mgBXskIIebxCkSPe*ZJ-yJe0-0SXys7GGXWRvhd7/magazinecover.JPG?width=561">
            <a:hlinkClick r:id="rId6"/>
          </p:cNvPr>
          <p:cNvPicPr>
            <a:picLocks noChangeAspect="1" noChangeArrowheads="1"/>
          </p:cNvPicPr>
          <p:nvPr/>
        </p:nvPicPr>
        <p:blipFill>
          <a:blip r:embed="rId7" cstate="print"/>
          <a:srcRect/>
          <a:stretch>
            <a:fillRect/>
          </a:stretch>
        </p:blipFill>
        <p:spPr bwMode="auto">
          <a:xfrm>
            <a:off x="3222625" y="1179513"/>
            <a:ext cx="3240088" cy="4160837"/>
          </a:xfrm>
          <a:prstGeom prst="rect">
            <a:avLst/>
          </a:prstGeom>
          <a:noFill/>
          <a:ln w="9525">
            <a:noFill/>
            <a:miter lim="800000"/>
            <a:headEnd/>
            <a:tailEnd/>
          </a:ln>
        </p:spPr>
      </p:pic>
      <p:pic>
        <p:nvPicPr>
          <p:cNvPr id="223238" name="Picture 6" descr="http://ecx.images-amazon.com/images/I/41511A%2BQ78L.jpg">
            <a:hlinkClick r:id="rId8"/>
          </p:cNvPr>
          <p:cNvPicPr>
            <a:picLocks noChangeAspect="1" noChangeArrowheads="1"/>
          </p:cNvPicPr>
          <p:nvPr/>
        </p:nvPicPr>
        <p:blipFill>
          <a:blip r:embed="rId9" cstate="print"/>
          <a:srcRect/>
          <a:stretch>
            <a:fillRect/>
          </a:stretch>
        </p:blipFill>
        <p:spPr bwMode="auto">
          <a:xfrm>
            <a:off x="6657975" y="233363"/>
            <a:ext cx="2486025"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7885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78852" name="Picture 2" descr="http://ecx.images-amazon.com/images/I/41511A%2BQ78L.jpg">
            <a:hlinkClick r:id="rId4"/>
          </p:cNvPr>
          <p:cNvPicPr>
            <a:picLocks noChangeAspect="1" noChangeArrowheads="1"/>
          </p:cNvPicPr>
          <p:nvPr/>
        </p:nvPicPr>
        <p:blipFill>
          <a:blip r:embed="rId5" cstate="print"/>
          <a:srcRect/>
          <a:stretch>
            <a:fillRect/>
          </a:stretch>
        </p:blipFill>
        <p:spPr bwMode="auto">
          <a:xfrm>
            <a:off x="2322513" y="-187325"/>
            <a:ext cx="4589462" cy="691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7987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79876" name="Picture 4" descr="http://crnano.org/srg-iii-pov-animation2.gif"/>
          <p:cNvPicPr>
            <a:picLocks noChangeAspect="1" noChangeArrowheads="1" noCrop="1"/>
          </p:cNvPicPr>
          <p:nvPr/>
        </p:nvPicPr>
        <p:blipFill>
          <a:blip r:embed="rId4" cstate="print"/>
          <a:srcRect/>
          <a:stretch>
            <a:fillRect/>
          </a:stretch>
        </p:blipFill>
        <p:spPr bwMode="auto">
          <a:xfrm>
            <a:off x="26988" y="2259013"/>
            <a:ext cx="5575300" cy="4591050"/>
          </a:xfrm>
          <a:prstGeom prst="rect">
            <a:avLst/>
          </a:prstGeom>
          <a:noFill/>
          <a:ln w="9525">
            <a:noFill/>
            <a:miter lim="800000"/>
            <a:headEnd/>
            <a:tailEnd/>
          </a:ln>
        </p:spPr>
      </p:pic>
      <p:pic>
        <p:nvPicPr>
          <p:cNvPr id="79877" name="Picture 5" descr="http://crnano.org/0601Drexler.jpg"/>
          <p:cNvPicPr>
            <a:picLocks noChangeAspect="1" noChangeArrowheads="1"/>
          </p:cNvPicPr>
          <p:nvPr/>
        </p:nvPicPr>
        <p:blipFill>
          <a:blip r:embed="rId5" cstate="print"/>
          <a:srcRect/>
          <a:stretch>
            <a:fillRect/>
          </a:stretch>
        </p:blipFill>
        <p:spPr bwMode="auto">
          <a:xfrm>
            <a:off x="5713413" y="0"/>
            <a:ext cx="3430587" cy="4491038"/>
          </a:xfrm>
          <a:prstGeom prst="rect">
            <a:avLst/>
          </a:prstGeom>
          <a:noFill/>
          <a:ln w="9525">
            <a:noFill/>
            <a:miter lim="800000"/>
            <a:headEnd/>
            <a:tailEnd/>
          </a:ln>
        </p:spPr>
      </p:pic>
      <p:sp>
        <p:nvSpPr>
          <p:cNvPr id="79878" name="TextBox 5"/>
          <p:cNvSpPr txBox="1">
            <a:spLocks noChangeArrowheads="1"/>
          </p:cNvSpPr>
          <p:nvPr/>
        </p:nvSpPr>
        <p:spPr bwMode="auto">
          <a:xfrm>
            <a:off x="3897313" y="6235700"/>
            <a:ext cx="5246687" cy="523875"/>
          </a:xfrm>
          <a:prstGeom prst="rect">
            <a:avLst/>
          </a:prstGeom>
          <a:noFill/>
          <a:ln w="9525">
            <a:noFill/>
            <a:miter lim="800000"/>
            <a:headEnd/>
            <a:tailEnd/>
          </a:ln>
        </p:spPr>
        <p:txBody>
          <a:bodyPr>
            <a:spAutoFit/>
          </a:bodyPr>
          <a:lstStyle/>
          <a:p>
            <a:r>
              <a:rPr lang="lt-LT"/>
              <a:t>http://crnano.org/whatis.htm</a:t>
            </a:r>
          </a:p>
        </p:txBody>
      </p:sp>
      <p:sp>
        <p:nvSpPr>
          <p:cNvPr id="79879" name="TextBox 6"/>
          <p:cNvSpPr txBox="1">
            <a:spLocks noChangeArrowheads="1"/>
          </p:cNvSpPr>
          <p:nvPr/>
        </p:nvSpPr>
        <p:spPr bwMode="auto">
          <a:xfrm>
            <a:off x="5876925" y="4733925"/>
            <a:ext cx="3060700" cy="523875"/>
          </a:xfrm>
          <a:prstGeom prst="rect">
            <a:avLst/>
          </a:prstGeom>
          <a:noFill/>
          <a:ln w="9525">
            <a:noFill/>
            <a:miter lim="800000"/>
            <a:headEnd/>
            <a:tailEnd/>
          </a:ln>
        </p:spPr>
        <p:txBody>
          <a:bodyPr>
            <a:spAutoFit/>
          </a:bodyPr>
          <a:lstStyle/>
          <a:p>
            <a:r>
              <a:rPr lang="lt-LT" b="1"/>
              <a:t>K. Eric Drexler</a:t>
            </a:r>
            <a:endParaRPr lang="lt-LT"/>
          </a:p>
        </p:txBody>
      </p:sp>
      <p:sp>
        <p:nvSpPr>
          <p:cNvPr id="79880" name="TextBox 7"/>
          <p:cNvSpPr txBox="1">
            <a:spLocks noChangeArrowheads="1"/>
          </p:cNvSpPr>
          <p:nvPr/>
        </p:nvSpPr>
        <p:spPr bwMode="auto">
          <a:xfrm>
            <a:off x="1376363" y="323850"/>
            <a:ext cx="4995862" cy="522288"/>
          </a:xfrm>
          <a:prstGeom prst="rect">
            <a:avLst/>
          </a:prstGeom>
          <a:solidFill>
            <a:schemeClr val="bg1"/>
          </a:solidFill>
          <a:ln w="9525">
            <a:noFill/>
            <a:miter lim="800000"/>
            <a:headEnd/>
            <a:tailEnd/>
          </a:ln>
        </p:spPr>
        <p:txBody>
          <a:bodyPr>
            <a:spAutoFit/>
          </a:bodyPr>
          <a:lstStyle/>
          <a:p>
            <a:r>
              <a:rPr lang="lt-LT" b="1"/>
              <a:t>NANOTECHNOLOGIJOS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pitchFamily="34" charset="0"/>
            </a:endParaRPr>
          </a:p>
        </p:txBody>
      </p:sp>
      <p:pic>
        <p:nvPicPr>
          <p:cNvPr id="6148" name="Picture 3"/>
          <p:cNvPicPr>
            <a:picLocks noChangeAspect="1" noChangeArrowheads="1"/>
          </p:cNvPicPr>
          <p:nvPr/>
        </p:nvPicPr>
        <p:blipFill>
          <a:blip r:embed="rId4" cstate="print"/>
          <a:srcRect/>
          <a:stretch>
            <a:fillRect/>
          </a:stretch>
        </p:blipFill>
        <p:spPr bwMode="auto">
          <a:xfrm>
            <a:off x="71438" y="333375"/>
            <a:ext cx="1296987" cy="1150938"/>
          </a:xfrm>
          <a:prstGeom prst="rect">
            <a:avLst/>
          </a:prstGeom>
          <a:noFill/>
          <a:ln w="9525">
            <a:noFill/>
            <a:miter lim="800000"/>
            <a:headEnd/>
            <a:tailEnd/>
          </a:ln>
        </p:spPr>
      </p:pic>
      <p:graphicFrame>
        <p:nvGraphicFramePr>
          <p:cNvPr id="6146" name="Object 4"/>
          <p:cNvGraphicFramePr>
            <a:graphicFrameLocks noChangeAspect="1"/>
          </p:cNvGraphicFramePr>
          <p:nvPr/>
        </p:nvGraphicFramePr>
        <p:xfrm>
          <a:off x="611188" y="1673225"/>
          <a:ext cx="8407400" cy="5087938"/>
        </p:xfrm>
        <a:graphic>
          <a:graphicData uri="http://schemas.openxmlformats.org/presentationml/2006/ole">
            <p:oleObj spid="_x0000_s648194" name="Document" r:id="rId5" imgW="8891308" imgH="5379629" progId="Word.Document.8">
              <p:embed/>
            </p:oleObj>
          </a:graphicData>
        </a:graphic>
      </p:graphicFrame>
      <p:sp>
        <p:nvSpPr>
          <p:cNvPr id="3077" name="TextBox 4"/>
          <p:cNvSpPr txBox="1">
            <a:spLocks noChangeArrowheads="1"/>
          </p:cNvSpPr>
          <p:nvPr/>
        </p:nvSpPr>
        <p:spPr bwMode="auto">
          <a:xfrm>
            <a:off x="1042988" y="457200"/>
            <a:ext cx="8424862" cy="522288"/>
          </a:xfrm>
          <a:prstGeom prst="rect">
            <a:avLst/>
          </a:prstGeom>
          <a:noFill/>
          <a:ln w="9525">
            <a:noFill/>
            <a:miter lim="800000"/>
            <a:headEnd/>
            <a:tailEnd/>
          </a:ln>
        </p:spPr>
        <p:txBody>
          <a:bodyPr>
            <a:spAutoFit/>
          </a:bodyPr>
          <a:lstStyle/>
          <a:p>
            <a:pPr>
              <a:defRPr/>
            </a:pPr>
            <a:r>
              <a:rPr lang="lt-LT" b="1" dirty="0">
                <a:solidFill>
                  <a:srgbClr val="3219CB"/>
                </a:solidFill>
                <a:latin typeface="Comic Sans MS" pitchFamily="66" charset="0"/>
              </a:rPr>
              <a:t>Vaikučių gamybos technologinė linija – 2033 m.</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pitchFamily="34" charset="0"/>
            </a:endParaRPr>
          </a:p>
        </p:txBody>
      </p:sp>
      <p:pic>
        <p:nvPicPr>
          <p:cNvPr id="12390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23908" name="Picture 2"/>
          <p:cNvPicPr>
            <a:picLocks noChangeAspect="1" noChangeArrowheads="1"/>
          </p:cNvPicPr>
          <p:nvPr/>
        </p:nvPicPr>
        <p:blipFill>
          <a:blip r:embed="rId4" cstate="print"/>
          <a:srcRect/>
          <a:stretch>
            <a:fillRect/>
          </a:stretch>
        </p:blipFill>
        <p:spPr bwMode="auto">
          <a:xfrm>
            <a:off x="1422400" y="1177925"/>
            <a:ext cx="7300913" cy="5581650"/>
          </a:xfrm>
          <a:prstGeom prst="rect">
            <a:avLst/>
          </a:prstGeom>
          <a:noFill/>
          <a:ln w="9525">
            <a:noFill/>
            <a:miter lim="800000"/>
            <a:headEnd/>
            <a:tailEnd/>
          </a:ln>
        </p:spPr>
      </p:pic>
      <p:sp>
        <p:nvSpPr>
          <p:cNvPr id="5" name="TextBox 4"/>
          <p:cNvSpPr txBox="1">
            <a:spLocks noChangeArrowheads="1"/>
          </p:cNvSpPr>
          <p:nvPr/>
        </p:nvSpPr>
        <p:spPr bwMode="auto">
          <a:xfrm>
            <a:off x="1403350" y="260350"/>
            <a:ext cx="7632700" cy="954088"/>
          </a:xfrm>
          <a:prstGeom prst="rect">
            <a:avLst/>
          </a:prstGeom>
          <a:noFill/>
          <a:ln w="9525">
            <a:noFill/>
            <a:miter lim="800000"/>
            <a:headEnd/>
            <a:tailEnd/>
          </a:ln>
        </p:spPr>
        <p:txBody>
          <a:bodyPr>
            <a:spAutoFit/>
          </a:bodyPr>
          <a:lstStyle/>
          <a:p>
            <a:pPr algn="ctr">
              <a:defRPr/>
            </a:pPr>
            <a:r>
              <a:rPr lang="lt-LT" b="1" dirty="0">
                <a:solidFill>
                  <a:srgbClr val="3219CB"/>
                </a:solidFill>
                <a:latin typeface="Comic Sans MS" pitchFamily="66" charset="0"/>
              </a:rPr>
              <a:t>Informacinių ir dirbtinio proto technologijų raidos prognozės (R. Kurzweil)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66626" name="Picture 2" descr="Susijęs vaizdas">
            <a:hlinkClick r:id="rId4"/>
          </p:cNvPr>
          <p:cNvPicPr>
            <a:picLocks noChangeAspect="1" noChangeArrowheads="1"/>
          </p:cNvPicPr>
          <p:nvPr/>
        </p:nvPicPr>
        <p:blipFill>
          <a:blip r:embed="rId5" cstate="print"/>
          <a:srcRect/>
          <a:stretch>
            <a:fillRect/>
          </a:stretch>
        </p:blipFill>
        <p:spPr bwMode="auto">
          <a:xfrm>
            <a:off x="683568" y="1561000"/>
            <a:ext cx="8136904" cy="5036352"/>
          </a:xfrm>
          <a:prstGeom prst="rect">
            <a:avLst/>
          </a:prstGeom>
          <a:noFill/>
        </p:spPr>
      </p:pic>
      <p:sp>
        <p:nvSpPr>
          <p:cNvPr id="5" name="TextBox 4"/>
          <p:cNvSpPr txBox="1"/>
          <p:nvPr/>
        </p:nvSpPr>
        <p:spPr>
          <a:xfrm>
            <a:off x="1475656" y="458669"/>
            <a:ext cx="7560840" cy="954107"/>
          </a:xfrm>
          <a:prstGeom prst="rect">
            <a:avLst/>
          </a:prstGeom>
          <a:noFill/>
        </p:spPr>
        <p:txBody>
          <a:bodyPr wrap="square" rtlCol="0">
            <a:spAutoFit/>
          </a:bodyPr>
          <a:lstStyle/>
          <a:p>
            <a:pPr algn="ctr"/>
            <a:r>
              <a:rPr lang="lt-LT" b="1" dirty="0" smtClean="0">
                <a:solidFill>
                  <a:srgbClr val="C00000"/>
                </a:solidFill>
                <a:latin typeface="Comic Sans MS" pitchFamily="66" charset="0"/>
              </a:rPr>
              <a:t>KŪRYBINGŲ ŽMONIŲ NEMIRTINGUMAS</a:t>
            </a:r>
          </a:p>
          <a:p>
            <a:endParaRPr lang="lt-LT"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effectLst>
                <a:outerShdw blurRad="38100" dist="38100" dir="2700000" algn="tl">
                  <a:srgbClr val="000000">
                    <a:alpha val="43137"/>
                  </a:srgbClr>
                </a:outerShdw>
              </a:effectLst>
              <a:latin typeface="Arial" pitchFamily="34" charset="0"/>
              <a:cs typeface="+mn-cs"/>
            </a:endParaRPr>
          </a:p>
        </p:txBody>
      </p:sp>
      <p:pic>
        <p:nvPicPr>
          <p:cNvPr id="10243" name="Picture 1"/>
          <p:cNvPicPr>
            <a:picLocks noChangeAspect="1" noChangeArrowheads="1"/>
          </p:cNvPicPr>
          <p:nvPr/>
        </p:nvPicPr>
        <p:blipFill>
          <a:blip r:embed="rId3" cstate="print"/>
          <a:srcRect/>
          <a:stretch>
            <a:fillRect/>
          </a:stretch>
        </p:blipFill>
        <p:spPr bwMode="auto">
          <a:xfrm>
            <a:off x="1403350" y="404813"/>
            <a:ext cx="7743825" cy="5975350"/>
          </a:xfrm>
          <a:prstGeom prst="rect">
            <a:avLst/>
          </a:prstGeom>
          <a:noFill/>
          <a:ln w="9525">
            <a:noFill/>
            <a:miter lim="800000"/>
            <a:headEnd/>
            <a:tailEnd/>
          </a:ln>
        </p:spPr>
      </p:pic>
      <p:sp>
        <p:nvSpPr>
          <p:cNvPr id="5"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latin typeface="Arial" pitchFamily="34" charset="0"/>
              <a:cs typeface="+mn-cs"/>
            </a:endParaRPr>
          </a:p>
        </p:txBody>
      </p:sp>
      <p:pic>
        <p:nvPicPr>
          <p:cNvPr id="10245" name="Picture 3"/>
          <p:cNvPicPr>
            <a:picLocks noChangeAspect="1" noChangeArrowheads="1"/>
          </p:cNvPicPr>
          <p:nvPr/>
        </p:nvPicPr>
        <p:blipFill>
          <a:blip r:embed="rId4" cstate="print"/>
          <a:srcRect/>
          <a:stretch>
            <a:fillRect/>
          </a:stretch>
        </p:blipFill>
        <p:spPr bwMode="auto">
          <a:xfrm>
            <a:off x="106363" y="333375"/>
            <a:ext cx="1296987" cy="1150938"/>
          </a:xfrm>
          <a:prstGeom prst="rect">
            <a:avLst/>
          </a:prstGeom>
          <a:noFill/>
          <a:ln w="9525">
            <a:noFill/>
            <a:miter lim="800000"/>
            <a:headEnd/>
            <a:tailEnd/>
          </a:ln>
        </p:spPr>
      </p:pic>
      <p:sp>
        <p:nvSpPr>
          <p:cNvPr id="6" name="TextBox 5"/>
          <p:cNvSpPr txBox="1"/>
          <p:nvPr/>
        </p:nvSpPr>
        <p:spPr>
          <a:xfrm>
            <a:off x="1763713" y="2205038"/>
            <a:ext cx="1655762" cy="1076325"/>
          </a:xfrm>
          <a:prstGeom prst="rect">
            <a:avLst/>
          </a:prstGeom>
          <a:noFill/>
        </p:spPr>
        <p:txBody>
          <a:bodyPr>
            <a:spAutoFit/>
          </a:bodyPr>
          <a:lstStyle/>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XIX-XX a.</a:t>
            </a:r>
          </a:p>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PRAMONINĖ-INDUSTRINĖ VISUOMENĖ</a:t>
            </a:r>
          </a:p>
        </p:txBody>
      </p:sp>
      <p:sp>
        <p:nvSpPr>
          <p:cNvPr id="7" name="TextBox 6"/>
          <p:cNvSpPr txBox="1"/>
          <p:nvPr/>
        </p:nvSpPr>
        <p:spPr>
          <a:xfrm>
            <a:off x="3851275" y="2420938"/>
            <a:ext cx="2449513" cy="338137"/>
          </a:xfrm>
          <a:prstGeom prst="rect">
            <a:avLst/>
          </a:prstGeom>
          <a:noFill/>
        </p:spPr>
        <p:txBody>
          <a:bodyPr>
            <a:spAutoFit/>
          </a:bodyPr>
          <a:lstStyle/>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TRANSHUMANIZMAS</a:t>
            </a:r>
          </a:p>
        </p:txBody>
      </p:sp>
      <p:sp>
        <p:nvSpPr>
          <p:cNvPr id="8" name="TextBox 7"/>
          <p:cNvSpPr txBox="1"/>
          <p:nvPr/>
        </p:nvSpPr>
        <p:spPr>
          <a:xfrm>
            <a:off x="8316913" y="2060575"/>
            <a:ext cx="287337" cy="3540125"/>
          </a:xfrm>
          <a:prstGeom prst="rect">
            <a:avLst/>
          </a:prstGeom>
          <a:noFill/>
        </p:spPr>
        <p:txBody>
          <a:bodyPr>
            <a:spAutoFit/>
          </a:bodyPr>
          <a:lstStyle/>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POSTHUMANIZMAS</a:t>
            </a:r>
          </a:p>
        </p:txBody>
      </p:sp>
      <p:sp>
        <p:nvSpPr>
          <p:cNvPr id="9"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10"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pitchFamily="34" charset="0"/>
            </a:endParaRPr>
          </a:p>
        </p:txBody>
      </p:sp>
      <p:pic>
        <p:nvPicPr>
          <p:cNvPr id="12493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24932" name="Picture 5" descr="http://extraordinaryintelligence.com/files/2011/10/the-singularity-transhumanism-e1318280172704.jpg"/>
          <p:cNvPicPr>
            <a:picLocks noChangeAspect="1" noChangeArrowheads="1"/>
          </p:cNvPicPr>
          <p:nvPr/>
        </p:nvPicPr>
        <p:blipFill>
          <a:blip r:embed="rId4" cstate="print"/>
          <a:srcRect/>
          <a:stretch>
            <a:fillRect/>
          </a:stretch>
        </p:blipFill>
        <p:spPr bwMode="auto">
          <a:xfrm>
            <a:off x="2322513" y="180975"/>
            <a:ext cx="5040312" cy="661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pitchFamily="34" charset="0"/>
            </a:endParaRPr>
          </a:p>
        </p:txBody>
      </p:sp>
      <p:pic>
        <p:nvPicPr>
          <p:cNvPr id="13005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30052" name="Picture 4"/>
          <p:cNvPicPr>
            <a:picLocks noChangeAspect="1" noChangeArrowheads="1"/>
          </p:cNvPicPr>
          <p:nvPr/>
        </p:nvPicPr>
        <p:blipFill>
          <a:blip r:embed="rId4" cstate="print"/>
          <a:srcRect/>
          <a:stretch>
            <a:fillRect/>
          </a:stretch>
        </p:blipFill>
        <p:spPr bwMode="auto">
          <a:xfrm>
            <a:off x="1374775" y="765175"/>
            <a:ext cx="7877175" cy="537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4" name="Picture 3" descr="Sisyphus">
            <a:hlinkClick r:id="rId4" tgtFrame="&quot;_blank&quot;" tooltip="&quot;Sisyphus&quot;"/>
          </p:cNvPr>
          <p:cNvPicPr/>
          <p:nvPr/>
        </p:nvPicPr>
        <p:blipFill>
          <a:blip r:embed="rId5" cstate="print"/>
          <a:srcRect/>
          <a:stretch>
            <a:fillRect/>
          </a:stretch>
        </p:blipFill>
        <p:spPr bwMode="auto">
          <a:xfrm>
            <a:off x="1835696" y="1196752"/>
            <a:ext cx="5688631" cy="5544615"/>
          </a:xfrm>
          <a:prstGeom prst="rect">
            <a:avLst/>
          </a:prstGeom>
          <a:noFill/>
          <a:ln w="9525">
            <a:noFill/>
            <a:miter lim="800000"/>
            <a:headEnd/>
            <a:tailEnd/>
          </a:ln>
        </p:spPr>
      </p:pic>
      <p:sp>
        <p:nvSpPr>
          <p:cNvPr id="5" name="TextBox 4"/>
          <p:cNvSpPr txBox="1"/>
          <p:nvPr/>
        </p:nvSpPr>
        <p:spPr>
          <a:xfrm>
            <a:off x="2051720" y="476672"/>
            <a:ext cx="6768752" cy="584775"/>
          </a:xfrm>
          <a:prstGeom prst="rect">
            <a:avLst/>
          </a:prstGeom>
          <a:noFill/>
        </p:spPr>
        <p:txBody>
          <a:bodyPr wrap="square" rtlCol="0">
            <a:spAutoFit/>
          </a:bodyPr>
          <a:lstStyle/>
          <a:p>
            <a:r>
              <a:rPr lang="lt-LT" sz="3200" b="1" dirty="0" smtClean="0">
                <a:solidFill>
                  <a:srgbClr val="3219CB"/>
                </a:solidFill>
                <a:latin typeface="Comic Sans MS" pitchFamily="66" charset="0"/>
              </a:rPr>
              <a:t>KITAIP ŽMOGUS NEGALI</a:t>
            </a:r>
            <a:endParaRPr lang="lt-LT" sz="32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404813"/>
            <a:ext cx="9072562" cy="1150937"/>
            <a:chOff x="45" y="73"/>
            <a:chExt cx="5715" cy="725"/>
          </a:xfrm>
        </p:grpSpPr>
        <p:sp>
          <p:nvSpPr>
            <p:cNvPr id="15389"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pPr>
                <a:defRPr/>
              </a:pPr>
              <a:endParaRPr lang="lt-LT"/>
            </a:p>
          </p:txBody>
        </p:sp>
        <p:pic>
          <p:nvPicPr>
            <p:cNvPr id="131102" name="Picture 4"/>
            <p:cNvPicPr>
              <a:picLocks noChangeAspect="1" noChangeArrowheads="1"/>
            </p:cNvPicPr>
            <p:nvPr/>
          </p:nvPicPr>
          <p:blipFill>
            <a:blip r:embed="rId2" cstate="print"/>
            <a:srcRect/>
            <a:stretch>
              <a:fillRect/>
            </a:stretch>
          </p:blipFill>
          <p:spPr bwMode="auto">
            <a:xfrm>
              <a:off x="45" y="73"/>
              <a:ext cx="817" cy="725"/>
            </a:xfrm>
            <a:prstGeom prst="rect">
              <a:avLst/>
            </a:prstGeom>
            <a:noFill/>
            <a:ln w="9525">
              <a:noFill/>
              <a:miter lim="800000"/>
              <a:headEnd/>
              <a:tailEnd/>
            </a:ln>
          </p:spPr>
        </p:pic>
      </p:grpSp>
      <p:sp>
        <p:nvSpPr>
          <p:cNvPr id="131075" name="Text Box 5"/>
          <p:cNvSpPr txBox="1">
            <a:spLocks noChangeArrowheads="1"/>
          </p:cNvSpPr>
          <p:nvPr/>
        </p:nvSpPr>
        <p:spPr bwMode="auto">
          <a:xfrm>
            <a:off x="1782763" y="6491288"/>
            <a:ext cx="5038725" cy="261937"/>
          </a:xfrm>
          <a:prstGeom prst="rect">
            <a:avLst/>
          </a:prstGeom>
          <a:noFill/>
          <a:ln w="9525">
            <a:noFill/>
            <a:miter lim="800000"/>
            <a:headEnd/>
            <a:tailEnd/>
          </a:ln>
        </p:spPr>
        <p:txBody>
          <a:bodyPr>
            <a:spAutoFit/>
          </a:bodyPr>
          <a:lstStyle/>
          <a:p>
            <a:pPr>
              <a:spcBef>
                <a:spcPct val="50000"/>
              </a:spcBef>
            </a:pPr>
            <a:r>
              <a:rPr lang="lt-LT" sz="1100" b="1">
                <a:solidFill>
                  <a:schemeClr val="bg2"/>
                </a:solidFill>
                <a:effectLst/>
              </a:rPr>
              <a:t>D. Kirvelis. SOCIALINĖS TECHNOLOGIJOS 11</a:t>
            </a:r>
            <a:endParaRPr lang="en-US" sz="1100" b="1">
              <a:solidFill>
                <a:schemeClr val="bg2"/>
              </a:solidFill>
              <a:effectLst/>
            </a:endParaRPr>
          </a:p>
        </p:txBody>
      </p:sp>
      <p:sp>
        <p:nvSpPr>
          <p:cNvPr id="11" name="Text Box 4"/>
          <p:cNvSpPr txBox="1">
            <a:spLocks noChangeArrowheads="1"/>
          </p:cNvSpPr>
          <p:nvPr/>
        </p:nvSpPr>
        <p:spPr bwMode="auto">
          <a:xfrm>
            <a:off x="6643688" y="2714625"/>
            <a:ext cx="2070100" cy="2840038"/>
          </a:xfrm>
          <a:prstGeom prst="rect">
            <a:avLst/>
          </a:prstGeom>
          <a:noFill/>
          <a:ln w="9525">
            <a:noFill/>
            <a:miter lim="800000"/>
            <a:headEnd/>
            <a:tailEnd/>
          </a:ln>
        </p:spPr>
        <p:txBody>
          <a:bodyPr/>
          <a:lstStyle/>
          <a:p>
            <a:pPr algn="ctr">
              <a:defRPr/>
            </a:pPr>
            <a:r>
              <a:rPr lang="lt-LT" sz="1600" b="1" u="sng" dirty="0">
                <a:solidFill>
                  <a:srgbClr val="008E40"/>
                </a:solidFill>
                <a:latin typeface="Comic Sans MS" pitchFamily="66" charset="0"/>
              </a:rPr>
              <a:t>6-ji BANGA</a:t>
            </a:r>
            <a:endParaRPr lang="lt-LT" sz="1600" dirty="0">
              <a:solidFill>
                <a:srgbClr val="008E40"/>
              </a:solidFill>
              <a:latin typeface="Comic Sans MS" pitchFamily="66" charset="0"/>
            </a:endParaRPr>
          </a:p>
          <a:p>
            <a:pPr algn="ctr">
              <a:defRPr/>
            </a:pPr>
            <a:r>
              <a:rPr lang="lt-LT" sz="1600" b="1" dirty="0">
                <a:solidFill>
                  <a:srgbClr val="008E40"/>
                </a:solidFill>
                <a:latin typeface="Comic Sans MS" pitchFamily="66" charset="0"/>
              </a:rPr>
              <a:t>KONVERG.</a:t>
            </a:r>
          </a:p>
          <a:p>
            <a:pPr algn="ctr">
              <a:defRPr/>
            </a:pPr>
            <a:r>
              <a:rPr lang="lt-LT" sz="1600" b="1" dirty="0">
                <a:solidFill>
                  <a:srgbClr val="008E40"/>
                </a:solidFill>
                <a:latin typeface="Comic Sans MS" pitchFamily="66" charset="0"/>
              </a:rPr>
              <a:t>NBICE</a:t>
            </a:r>
          </a:p>
          <a:p>
            <a:pPr algn="ctr">
              <a:defRPr/>
            </a:pPr>
            <a:r>
              <a:rPr lang="lt-LT" sz="1600" dirty="0">
                <a:solidFill>
                  <a:srgbClr val="008E40"/>
                </a:solidFill>
                <a:latin typeface="Comic Sans MS" pitchFamily="66" charset="0"/>
              </a:rPr>
              <a:t>Nano-</a:t>
            </a:r>
          </a:p>
          <a:p>
            <a:pPr algn="ctr">
              <a:defRPr/>
            </a:pPr>
            <a:r>
              <a:rPr lang="lt-LT" sz="1600" dirty="0">
                <a:solidFill>
                  <a:srgbClr val="008E40"/>
                </a:solidFill>
                <a:latin typeface="Comic Sans MS" pitchFamily="66" charset="0"/>
              </a:rPr>
              <a:t>Bio-</a:t>
            </a:r>
          </a:p>
          <a:p>
            <a:pPr algn="ctr">
              <a:defRPr/>
            </a:pPr>
            <a:r>
              <a:rPr lang="lt-LT" sz="1600" dirty="0">
                <a:solidFill>
                  <a:srgbClr val="008E40"/>
                </a:solidFill>
                <a:latin typeface="Comic Sans MS" pitchFamily="66" charset="0"/>
              </a:rPr>
              <a:t>Info-</a:t>
            </a:r>
          </a:p>
          <a:p>
            <a:pPr algn="ctr">
              <a:defRPr/>
            </a:pPr>
            <a:r>
              <a:rPr lang="lt-LT" sz="1600" dirty="0">
                <a:solidFill>
                  <a:srgbClr val="008E40"/>
                </a:solidFill>
                <a:latin typeface="Comic Sans MS" pitchFamily="66" charset="0"/>
              </a:rPr>
              <a:t>Cogno-</a:t>
            </a:r>
          </a:p>
          <a:p>
            <a:pPr algn="ctr">
              <a:defRPr/>
            </a:pPr>
            <a:r>
              <a:rPr lang="lt-LT" sz="1600" dirty="0">
                <a:solidFill>
                  <a:srgbClr val="008E40"/>
                </a:solidFill>
                <a:latin typeface="Comic Sans MS" pitchFamily="66" charset="0"/>
              </a:rPr>
              <a:t>Eco</a:t>
            </a:r>
          </a:p>
          <a:p>
            <a:pPr>
              <a:spcAft>
                <a:spcPts val="1000"/>
              </a:spcAft>
              <a:defRPr/>
            </a:pPr>
            <a:r>
              <a:rPr lang="lt-LT" sz="1600" dirty="0">
                <a:solidFill>
                  <a:srgbClr val="008E40"/>
                </a:solidFill>
                <a:latin typeface="Comic Sans MS" pitchFamily="66" charset="0"/>
              </a:rPr>
              <a:t>TECHNOLOGIJOS</a:t>
            </a:r>
          </a:p>
          <a:p>
            <a:pPr>
              <a:defRPr/>
            </a:pPr>
            <a:endParaRPr lang="lt-LT" dirty="0">
              <a:effectLst>
                <a:outerShdw blurRad="38100" dist="38100" dir="2700000" algn="tl">
                  <a:srgbClr val="C0C0C0"/>
                </a:outerShdw>
              </a:effectLst>
            </a:endParaRPr>
          </a:p>
        </p:txBody>
      </p:sp>
      <p:sp>
        <p:nvSpPr>
          <p:cNvPr id="12" name="Text Box 5"/>
          <p:cNvSpPr txBox="1">
            <a:spLocks noChangeArrowheads="1"/>
          </p:cNvSpPr>
          <p:nvPr/>
        </p:nvSpPr>
        <p:spPr bwMode="auto">
          <a:xfrm>
            <a:off x="792163" y="3079750"/>
            <a:ext cx="1531937" cy="1844675"/>
          </a:xfrm>
          <a:prstGeom prst="rect">
            <a:avLst/>
          </a:prstGeom>
          <a:noFill/>
          <a:ln w="9525">
            <a:noFill/>
            <a:miter lim="800000"/>
            <a:headEnd/>
            <a:tailEnd/>
          </a:ln>
        </p:spPr>
        <p:txBody>
          <a:bodyPr/>
          <a:lstStyle/>
          <a:p>
            <a:pPr algn="ctr">
              <a:spcAft>
                <a:spcPts val="1000"/>
              </a:spcAft>
              <a:defRPr/>
            </a:pPr>
            <a:r>
              <a:rPr lang="lt-LT" sz="1600" b="1" u="sng" dirty="0">
                <a:solidFill>
                  <a:srgbClr val="0000FF"/>
                </a:solidFill>
                <a:latin typeface="Comic Sans MS" pitchFamily="66" charset="0"/>
              </a:rPr>
              <a:t>1-ji  BANGA </a:t>
            </a:r>
            <a:r>
              <a:rPr lang="lt-LT" sz="1600" dirty="0">
                <a:solidFill>
                  <a:srgbClr val="0000FF"/>
                </a:solidFill>
                <a:latin typeface="Comic Sans MS" pitchFamily="66" charset="0"/>
              </a:rPr>
              <a:t>GELEŽIS            Vandens ENERGIJA    Mechanizacija  Tekstilė</a:t>
            </a:r>
            <a:r>
              <a:rPr lang="lt-LT" sz="1600" b="1" dirty="0">
                <a:solidFill>
                  <a:srgbClr val="0000FF"/>
                </a:solidFill>
                <a:latin typeface="Comic Sans MS" pitchFamily="66" charset="0"/>
              </a:rPr>
              <a:t>   </a:t>
            </a:r>
            <a:r>
              <a:rPr lang="lt-LT" sz="1600" dirty="0">
                <a:solidFill>
                  <a:srgbClr val="0000FF"/>
                </a:solidFill>
                <a:latin typeface="Comic Sans MS" pitchFamily="66" charset="0"/>
              </a:rPr>
              <a:t>Prekyba</a:t>
            </a:r>
          </a:p>
          <a:p>
            <a:pPr>
              <a:defRPr/>
            </a:pPr>
            <a:endParaRPr lang="lt-LT" dirty="0">
              <a:effectLst>
                <a:outerShdw blurRad="38100" dist="38100" dir="2700000" algn="tl">
                  <a:srgbClr val="C0C0C0"/>
                </a:outerShdw>
              </a:effectLst>
            </a:endParaRPr>
          </a:p>
        </p:txBody>
      </p:sp>
      <p:sp>
        <p:nvSpPr>
          <p:cNvPr id="13" name="Text Box 6"/>
          <p:cNvSpPr txBox="1">
            <a:spLocks noChangeArrowheads="1"/>
          </p:cNvSpPr>
          <p:nvPr/>
        </p:nvSpPr>
        <p:spPr bwMode="auto">
          <a:xfrm>
            <a:off x="2232025" y="2843213"/>
            <a:ext cx="1319213" cy="1844675"/>
          </a:xfrm>
          <a:prstGeom prst="rect">
            <a:avLst/>
          </a:prstGeom>
          <a:noFill/>
          <a:ln w="9525">
            <a:noFill/>
            <a:miter lim="800000"/>
            <a:headEnd/>
            <a:tailEnd/>
          </a:ln>
        </p:spPr>
        <p:txBody>
          <a:bodyPr/>
          <a:lstStyle/>
          <a:p>
            <a:pPr algn="ctr">
              <a:spcAft>
                <a:spcPts val="1000"/>
              </a:spcAft>
              <a:defRPr/>
            </a:pPr>
            <a:r>
              <a:rPr lang="lt-LT" sz="1600" b="1" u="sng" dirty="0">
                <a:solidFill>
                  <a:srgbClr val="0000FF"/>
                </a:solidFill>
                <a:latin typeface="Comic Sans MS" pitchFamily="66" charset="0"/>
              </a:rPr>
              <a:t>2-ji        BANGA     </a:t>
            </a:r>
            <a:r>
              <a:rPr lang="lt-LT" sz="1600" dirty="0">
                <a:solidFill>
                  <a:srgbClr val="0000FF"/>
                </a:solidFill>
                <a:latin typeface="Comic Sans MS" pitchFamily="66" charset="0"/>
              </a:rPr>
              <a:t>Garo ENERGIJA Geležinkelis   Plienas      Medvilnė</a:t>
            </a:r>
            <a:endParaRPr lang="lt-LT" sz="1600" b="1" dirty="0">
              <a:solidFill>
                <a:srgbClr val="0000FF"/>
              </a:solidFill>
              <a:latin typeface="Comic Sans MS" pitchFamily="66" charset="0"/>
            </a:endParaRPr>
          </a:p>
          <a:p>
            <a:pPr>
              <a:defRPr/>
            </a:pPr>
            <a:endParaRPr lang="lt-LT" dirty="0">
              <a:effectLst>
                <a:outerShdw blurRad="38100" dist="38100" dir="2700000" algn="tl">
                  <a:srgbClr val="C0C0C0"/>
                </a:outerShdw>
              </a:effectLst>
            </a:endParaRPr>
          </a:p>
        </p:txBody>
      </p:sp>
      <p:sp>
        <p:nvSpPr>
          <p:cNvPr id="14" name="Text Box 7"/>
          <p:cNvSpPr txBox="1">
            <a:spLocks noChangeArrowheads="1"/>
          </p:cNvSpPr>
          <p:nvPr/>
        </p:nvSpPr>
        <p:spPr bwMode="auto">
          <a:xfrm>
            <a:off x="3267075" y="2540000"/>
            <a:ext cx="1530350" cy="1755775"/>
          </a:xfrm>
          <a:prstGeom prst="rect">
            <a:avLst/>
          </a:prstGeom>
          <a:noFill/>
          <a:ln w="9525">
            <a:noFill/>
            <a:miter lim="800000"/>
            <a:headEnd/>
            <a:tailEnd/>
          </a:ln>
        </p:spPr>
        <p:txBody>
          <a:bodyPr/>
          <a:lstStyle/>
          <a:p>
            <a:pPr algn="ctr">
              <a:spcAft>
                <a:spcPts val="1000"/>
              </a:spcAft>
              <a:defRPr/>
            </a:pPr>
            <a:r>
              <a:rPr lang="lt-LT" sz="1600" b="1" u="sng" dirty="0">
                <a:solidFill>
                  <a:srgbClr val="0000FF"/>
                </a:solidFill>
                <a:latin typeface="Comic Sans MS" pitchFamily="66" charset="0"/>
              </a:rPr>
              <a:t>3-ji      BANGA </a:t>
            </a:r>
            <a:r>
              <a:rPr lang="lt-LT" sz="1600" dirty="0">
                <a:solidFill>
                  <a:srgbClr val="0000FF"/>
                </a:solidFill>
                <a:latin typeface="Comic Sans MS" pitchFamily="66" charset="0"/>
              </a:rPr>
              <a:t>ELEKTRA CHEMIKALAI  </a:t>
            </a:r>
          </a:p>
          <a:p>
            <a:pPr algn="ctr">
              <a:spcAft>
                <a:spcPts val="1000"/>
              </a:spcAft>
              <a:defRPr/>
            </a:pPr>
            <a:r>
              <a:rPr lang="lt-LT" sz="1600" dirty="0">
                <a:solidFill>
                  <a:srgbClr val="0000FF"/>
                </a:solidFill>
                <a:latin typeface="Comic Sans MS" pitchFamily="66" charset="0"/>
              </a:rPr>
              <a:t> vidaus degimo mašinos</a:t>
            </a:r>
            <a:endParaRPr lang="lt-LT" sz="1600" dirty="0">
              <a:solidFill>
                <a:srgbClr val="0000FF"/>
              </a:solidFill>
              <a:effectLst>
                <a:outerShdw blurRad="38100" dist="38100" dir="2700000" algn="tl">
                  <a:srgbClr val="C0C0C0"/>
                </a:outerShdw>
              </a:effectLst>
              <a:latin typeface="Comic Sans MS" pitchFamily="66" charset="0"/>
            </a:endParaRPr>
          </a:p>
        </p:txBody>
      </p:sp>
      <p:sp>
        <p:nvSpPr>
          <p:cNvPr id="15" name="Text Box 8"/>
          <p:cNvSpPr txBox="1">
            <a:spLocks noChangeArrowheads="1"/>
          </p:cNvSpPr>
          <p:nvPr/>
        </p:nvSpPr>
        <p:spPr bwMode="auto">
          <a:xfrm>
            <a:off x="4324350" y="1724025"/>
            <a:ext cx="1687513" cy="2136775"/>
          </a:xfrm>
          <a:prstGeom prst="rect">
            <a:avLst/>
          </a:prstGeom>
          <a:noFill/>
          <a:ln w="9525">
            <a:noFill/>
            <a:miter lim="800000"/>
            <a:headEnd/>
            <a:tailEnd/>
          </a:ln>
        </p:spPr>
        <p:txBody>
          <a:bodyPr/>
          <a:lstStyle/>
          <a:p>
            <a:pPr algn="ctr">
              <a:spcAft>
                <a:spcPts val="1000"/>
              </a:spcAft>
              <a:defRPr/>
            </a:pPr>
            <a:r>
              <a:rPr lang="lt-LT" sz="1600" b="1" u="sng" dirty="0">
                <a:solidFill>
                  <a:srgbClr val="0000FF"/>
                </a:solidFill>
                <a:latin typeface="Comic Sans MS" pitchFamily="66" charset="0"/>
              </a:rPr>
              <a:t>4-ji         BANGA </a:t>
            </a:r>
            <a:r>
              <a:rPr lang="lt-LT" sz="1600" dirty="0">
                <a:solidFill>
                  <a:srgbClr val="0000FF"/>
                </a:solidFill>
                <a:latin typeface="Comic Sans MS" pitchFamily="66" charset="0"/>
              </a:rPr>
              <a:t>ELEKTRONIKA NAFTOS-CHEMIJA   Aviacija    Kosmoso technologijos</a:t>
            </a:r>
          </a:p>
          <a:p>
            <a:pPr algn="ctr">
              <a:defRPr/>
            </a:pPr>
            <a:endParaRPr lang="lt-LT" dirty="0">
              <a:effectLst>
                <a:outerShdw blurRad="38100" dist="38100" dir="2700000" algn="tl">
                  <a:srgbClr val="C0C0C0"/>
                </a:outerShdw>
              </a:effectLst>
            </a:endParaRPr>
          </a:p>
        </p:txBody>
      </p:sp>
      <p:sp>
        <p:nvSpPr>
          <p:cNvPr id="16" name="Text Box 9"/>
          <p:cNvSpPr txBox="1">
            <a:spLocks noChangeArrowheads="1"/>
          </p:cNvSpPr>
          <p:nvPr/>
        </p:nvSpPr>
        <p:spPr bwMode="auto">
          <a:xfrm>
            <a:off x="5665788" y="1412875"/>
            <a:ext cx="1498600" cy="2170113"/>
          </a:xfrm>
          <a:prstGeom prst="rect">
            <a:avLst/>
          </a:prstGeom>
          <a:noFill/>
          <a:ln w="9525">
            <a:noFill/>
            <a:miter lim="800000"/>
            <a:headEnd/>
            <a:tailEnd/>
          </a:ln>
        </p:spPr>
        <p:txBody>
          <a:bodyPr/>
          <a:lstStyle/>
          <a:p>
            <a:pPr algn="ctr">
              <a:defRPr/>
            </a:pPr>
            <a:r>
              <a:rPr lang="lt-LT" sz="1600" b="1" u="sng" dirty="0">
                <a:solidFill>
                  <a:srgbClr val="0000FF"/>
                </a:solidFill>
                <a:latin typeface="Comic Sans MS" pitchFamily="66" charset="0"/>
              </a:rPr>
              <a:t>5-ji    BANGA </a:t>
            </a:r>
            <a:r>
              <a:rPr lang="lt-LT" sz="1600" dirty="0">
                <a:solidFill>
                  <a:srgbClr val="0000FF"/>
                </a:solidFill>
                <a:latin typeface="Comic Sans MS" pitchFamily="66" charset="0"/>
              </a:rPr>
              <a:t>SKAITMEN. TINKLAI</a:t>
            </a:r>
          </a:p>
          <a:p>
            <a:pPr algn="ctr">
              <a:defRPr/>
            </a:pPr>
            <a:r>
              <a:rPr lang="lt-LT" sz="1600" dirty="0">
                <a:solidFill>
                  <a:srgbClr val="0000FF"/>
                </a:solidFill>
                <a:latin typeface="Comic Sans MS" pitchFamily="66" charset="0"/>
              </a:rPr>
              <a:t>  Bio-   technologijos   Soft-    technologijos</a:t>
            </a:r>
            <a:endParaRPr lang="lt-LT" sz="1600" dirty="0">
              <a:solidFill>
                <a:srgbClr val="0000FF"/>
              </a:solidFill>
              <a:effectLst>
                <a:outerShdw blurRad="38100" dist="38100" dir="2700000" algn="tl">
                  <a:srgbClr val="C0C0C0"/>
                </a:outerShdw>
              </a:effectLst>
              <a:latin typeface="Comic Sans MS" pitchFamily="66" charset="0"/>
            </a:endParaRPr>
          </a:p>
        </p:txBody>
      </p:sp>
      <p:sp>
        <p:nvSpPr>
          <p:cNvPr id="17" name="Text Box 10"/>
          <p:cNvSpPr txBox="1">
            <a:spLocks noChangeArrowheads="1"/>
          </p:cNvSpPr>
          <p:nvPr/>
        </p:nvSpPr>
        <p:spPr bwMode="auto">
          <a:xfrm>
            <a:off x="652463" y="5272088"/>
            <a:ext cx="7700962" cy="788987"/>
          </a:xfrm>
          <a:prstGeom prst="rect">
            <a:avLst/>
          </a:prstGeom>
          <a:noFill/>
          <a:ln w="9525">
            <a:noFill/>
            <a:miter lim="800000"/>
            <a:headEnd/>
            <a:tailEnd/>
          </a:ln>
        </p:spPr>
        <p:txBody>
          <a:bodyPr/>
          <a:lstStyle/>
          <a:p>
            <a:pPr>
              <a:defRPr/>
            </a:pPr>
            <a:r>
              <a:rPr lang="lt-LT" sz="1800" b="1" dirty="0"/>
              <a:t>1785                 1845             1900        1950         1990         2020   2050</a:t>
            </a:r>
          </a:p>
          <a:p>
            <a:pPr algn="ctr">
              <a:defRPr/>
            </a:pPr>
            <a:r>
              <a:rPr lang="lt-LT" sz="1800" b="1" dirty="0"/>
              <a:t>                                                                </a:t>
            </a:r>
            <a:r>
              <a:rPr lang="lt-LT" sz="1600" b="1" dirty="0">
                <a:solidFill>
                  <a:srgbClr val="FF0000"/>
                </a:solidFill>
                <a:effectLst/>
              </a:rPr>
              <a:t>2014-2016</a:t>
            </a:r>
          </a:p>
          <a:p>
            <a:pPr>
              <a:spcAft>
                <a:spcPts val="1000"/>
              </a:spcAft>
              <a:defRPr/>
            </a:pPr>
            <a:r>
              <a:rPr lang="lt-LT" sz="1200" dirty="0"/>
              <a:t>       </a:t>
            </a:r>
            <a:endParaRPr lang="lt-LT" dirty="0">
              <a:effectLst>
                <a:outerShdw blurRad="38100" dist="38100" dir="2700000" algn="tl">
                  <a:srgbClr val="C0C0C0"/>
                </a:outerShdw>
              </a:effectLst>
            </a:endParaRPr>
          </a:p>
        </p:txBody>
      </p:sp>
      <p:sp>
        <p:nvSpPr>
          <p:cNvPr id="15371" name="Arc 11"/>
          <p:cNvSpPr>
            <a:spLocks/>
          </p:cNvSpPr>
          <p:nvPr/>
        </p:nvSpPr>
        <p:spPr bwMode="auto">
          <a:xfrm rot="-5400000">
            <a:off x="1066006" y="4591844"/>
            <a:ext cx="1470025" cy="1963738"/>
          </a:xfrm>
          <a:custGeom>
            <a:avLst/>
            <a:gdLst>
              <a:gd name="T0" fmla="*/ 2147483647 w 21600"/>
              <a:gd name="T1" fmla="*/ 0 h 23688"/>
              <a:gd name="T2" fmla="*/ 2147483647 w 21600"/>
              <a:gd name="T3" fmla="*/ 2147483647 h 23688"/>
              <a:gd name="T4" fmla="*/ 0 w 21600"/>
              <a:gd name="T5" fmla="*/ 2147483647 h 23688"/>
              <a:gd name="T6" fmla="*/ 0 60000 65536"/>
              <a:gd name="T7" fmla="*/ 0 60000 65536"/>
              <a:gd name="T8" fmla="*/ 0 60000 65536"/>
              <a:gd name="T9" fmla="*/ 0 w 21600"/>
              <a:gd name="T10" fmla="*/ 0 h 23688"/>
              <a:gd name="T11" fmla="*/ 21600 w 21600"/>
              <a:gd name="T12" fmla="*/ 23688 h 23688"/>
            </a:gdLst>
            <a:ahLst/>
            <a:cxnLst>
              <a:cxn ang="T6">
                <a:pos x="T0" y="T1"/>
              </a:cxn>
              <a:cxn ang="T7">
                <a:pos x="T2" y="T3"/>
              </a:cxn>
              <a:cxn ang="T8">
                <a:pos x="T4" y="T5"/>
              </a:cxn>
            </a:cxnLst>
            <a:rect l="T9" t="T10" r="T11" b="T12"/>
            <a:pathLst>
              <a:path w="21600" h="23688" fill="none" extrusionOk="0">
                <a:moveTo>
                  <a:pt x="15812" y="-1"/>
                </a:moveTo>
                <a:cubicBezTo>
                  <a:pt x="19532" y="3997"/>
                  <a:pt x="21600" y="9254"/>
                  <a:pt x="21600" y="14715"/>
                </a:cubicBezTo>
                <a:cubicBezTo>
                  <a:pt x="21600" y="17811"/>
                  <a:pt x="20934" y="20871"/>
                  <a:pt x="19648" y="23688"/>
                </a:cubicBezTo>
              </a:path>
              <a:path w="21600" h="23688" stroke="0" extrusionOk="0">
                <a:moveTo>
                  <a:pt x="15812" y="-1"/>
                </a:moveTo>
                <a:cubicBezTo>
                  <a:pt x="19532" y="3997"/>
                  <a:pt x="21600" y="9254"/>
                  <a:pt x="21600" y="14715"/>
                </a:cubicBezTo>
                <a:cubicBezTo>
                  <a:pt x="21600" y="17811"/>
                  <a:pt x="20934" y="20871"/>
                  <a:pt x="19648" y="23688"/>
                </a:cubicBezTo>
                <a:lnTo>
                  <a:pt x="0" y="14715"/>
                </a:lnTo>
                <a:close/>
              </a:path>
            </a:pathLst>
          </a:custGeom>
          <a:noFill/>
          <a:ln w="38100">
            <a:solidFill>
              <a:srgbClr val="000000"/>
            </a:solidFill>
            <a:round/>
            <a:headEnd/>
            <a:tailEnd/>
          </a:ln>
        </p:spPr>
        <p:txBody>
          <a:bodyPr/>
          <a:lstStyle/>
          <a:p>
            <a:pPr>
              <a:defRPr/>
            </a:pPr>
            <a:endParaRPr lang="lt-LT"/>
          </a:p>
        </p:txBody>
      </p:sp>
      <p:sp>
        <p:nvSpPr>
          <p:cNvPr id="15372" name="Arc 12"/>
          <p:cNvSpPr>
            <a:spLocks/>
          </p:cNvSpPr>
          <p:nvPr/>
        </p:nvSpPr>
        <p:spPr bwMode="auto">
          <a:xfrm rot="-5400000">
            <a:off x="2428876" y="4424362"/>
            <a:ext cx="1674812" cy="1922463"/>
          </a:xfrm>
          <a:custGeom>
            <a:avLst/>
            <a:gdLst>
              <a:gd name="T0" fmla="*/ 2147483647 w 21600"/>
              <a:gd name="T1" fmla="*/ 0 h 25305"/>
              <a:gd name="T2" fmla="*/ 2147483647 w 21600"/>
              <a:gd name="T3" fmla="*/ 2147483647 h 25305"/>
              <a:gd name="T4" fmla="*/ 0 w 21600"/>
              <a:gd name="T5" fmla="*/ 2147483647 h 25305"/>
              <a:gd name="T6" fmla="*/ 0 60000 65536"/>
              <a:gd name="T7" fmla="*/ 0 60000 65536"/>
              <a:gd name="T8" fmla="*/ 0 60000 65536"/>
              <a:gd name="T9" fmla="*/ 0 w 21600"/>
              <a:gd name="T10" fmla="*/ 0 h 25305"/>
              <a:gd name="T11" fmla="*/ 21600 w 21600"/>
              <a:gd name="T12" fmla="*/ 25305 h 25305"/>
            </a:gdLst>
            <a:ahLst/>
            <a:cxnLst>
              <a:cxn ang="T6">
                <a:pos x="T0" y="T1"/>
              </a:cxn>
              <a:cxn ang="T7">
                <a:pos x="T2" y="T3"/>
              </a:cxn>
              <a:cxn ang="T8">
                <a:pos x="T4" y="T5"/>
              </a:cxn>
            </a:cxnLst>
            <a:rect l="T9" t="T10" r="T11" b="T12"/>
            <a:pathLst>
              <a:path w="21600" h="25305" fill="none" extrusionOk="0">
                <a:moveTo>
                  <a:pt x="15757" y="-1"/>
                </a:moveTo>
                <a:cubicBezTo>
                  <a:pt x="19510" y="4003"/>
                  <a:pt x="21600" y="9285"/>
                  <a:pt x="21600" y="14774"/>
                </a:cubicBezTo>
                <a:cubicBezTo>
                  <a:pt x="21600" y="18460"/>
                  <a:pt x="20656" y="22086"/>
                  <a:pt x="18858" y="25304"/>
                </a:cubicBezTo>
              </a:path>
              <a:path w="21600" h="25305" stroke="0" extrusionOk="0">
                <a:moveTo>
                  <a:pt x="15757" y="-1"/>
                </a:moveTo>
                <a:cubicBezTo>
                  <a:pt x="19510" y="4003"/>
                  <a:pt x="21600" y="9285"/>
                  <a:pt x="21600" y="14774"/>
                </a:cubicBezTo>
                <a:cubicBezTo>
                  <a:pt x="21600" y="18460"/>
                  <a:pt x="20656" y="22086"/>
                  <a:pt x="18858" y="25304"/>
                </a:cubicBezTo>
                <a:lnTo>
                  <a:pt x="0" y="14774"/>
                </a:lnTo>
                <a:close/>
              </a:path>
            </a:pathLst>
          </a:custGeom>
          <a:noFill/>
          <a:ln w="38100">
            <a:solidFill>
              <a:srgbClr val="000000"/>
            </a:solidFill>
            <a:round/>
            <a:headEnd/>
            <a:tailEnd/>
          </a:ln>
        </p:spPr>
        <p:txBody>
          <a:bodyPr/>
          <a:lstStyle/>
          <a:p>
            <a:pPr>
              <a:defRPr/>
            </a:pPr>
            <a:endParaRPr lang="lt-LT"/>
          </a:p>
        </p:txBody>
      </p:sp>
      <p:sp>
        <p:nvSpPr>
          <p:cNvPr id="15373" name="Arc 13"/>
          <p:cNvSpPr>
            <a:spLocks/>
          </p:cNvSpPr>
          <p:nvPr/>
        </p:nvSpPr>
        <p:spPr bwMode="auto">
          <a:xfrm rot="-3748349">
            <a:off x="3715544" y="4307681"/>
            <a:ext cx="1403350" cy="1189038"/>
          </a:xfrm>
          <a:custGeom>
            <a:avLst/>
            <a:gdLst>
              <a:gd name="T0" fmla="*/ 2147483647 w 21600"/>
              <a:gd name="T1" fmla="*/ 0 h 32225"/>
              <a:gd name="T2" fmla="*/ 2147483647 w 21600"/>
              <a:gd name="T3" fmla="*/ 2147483647 h 32225"/>
              <a:gd name="T4" fmla="*/ 0 w 21600"/>
              <a:gd name="T5" fmla="*/ 2147483647 h 32225"/>
              <a:gd name="T6" fmla="*/ 0 60000 65536"/>
              <a:gd name="T7" fmla="*/ 0 60000 65536"/>
              <a:gd name="T8" fmla="*/ 0 60000 65536"/>
              <a:gd name="T9" fmla="*/ 0 w 21600"/>
              <a:gd name="T10" fmla="*/ 0 h 32225"/>
              <a:gd name="T11" fmla="*/ 21600 w 21600"/>
              <a:gd name="T12" fmla="*/ 32225 h 32225"/>
            </a:gdLst>
            <a:ahLst/>
            <a:cxnLst>
              <a:cxn ang="T6">
                <a:pos x="T0" y="T1"/>
              </a:cxn>
              <a:cxn ang="T7">
                <a:pos x="T2" y="T3"/>
              </a:cxn>
              <a:cxn ang="T8">
                <a:pos x="T4" y="T5"/>
              </a:cxn>
            </a:cxnLst>
            <a:rect l="T9" t="T10" r="T11" b="T12"/>
            <a:pathLst>
              <a:path w="21600" h="32225" fill="none" extrusionOk="0">
                <a:moveTo>
                  <a:pt x="5610" y="0"/>
                </a:moveTo>
                <a:cubicBezTo>
                  <a:pt x="15043" y="2537"/>
                  <a:pt x="21600" y="11090"/>
                  <a:pt x="21600" y="20859"/>
                </a:cubicBezTo>
                <a:cubicBezTo>
                  <a:pt x="21600" y="24874"/>
                  <a:pt x="20480" y="28810"/>
                  <a:pt x="18367" y="32224"/>
                </a:cubicBezTo>
              </a:path>
              <a:path w="21600" h="32225" stroke="0" extrusionOk="0">
                <a:moveTo>
                  <a:pt x="5610" y="0"/>
                </a:moveTo>
                <a:cubicBezTo>
                  <a:pt x="15043" y="2537"/>
                  <a:pt x="21600" y="11090"/>
                  <a:pt x="21600" y="20859"/>
                </a:cubicBezTo>
                <a:cubicBezTo>
                  <a:pt x="21600" y="24874"/>
                  <a:pt x="20480" y="28810"/>
                  <a:pt x="18367" y="32224"/>
                </a:cubicBezTo>
                <a:lnTo>
                  <a:pt x="0" y="20859"/>
                </a:lnTo>
                <a:close/>
              </a:path>
            </a:pathLst>
          </a:custGeom>
          <a:noFill/>
          <a:ln w="38100">
            <a:solidFill>
              <a:srgbClr val="000000"/>
            </a:solidFill>
            <a:round/>
            <a:headEnd/>
            <a:tailEnd/>
          </a:ln>
        </p:spPr>
        <p:txBody>
          <a:bodyPr/>
          <a:lstStyle/>
          <a:p>
            <a:pPr>
              <a:defRPr/>
            </a:pPr>
            <a:endParaRPr lang="lt-LT"/>
          </a:p>
        </p:txBody>
      </p:sp>
      <p:sp>
        <p:nvSpPr>
          <p:cNvPr id="15374" name="Arc 14"/>
          <p:cNvSpPr>
            <a:spLocks/>
          </p:cNvSpPr>
          <p:nvPr/>
        </p:nvSpPr>
        <p:spPr bwMode="auto">
          <a:xfrm rot="-3748349">
            <a:off x="4647406" y="4083844"/>
            <a:ext cx="1401763" cy="917575"/>
          </a:xfrm>
          <a:custGeom>
            <a:avLst/>
            <a:gdLst>
              <a:gd name="T0" fmla="*/ 0 w 27044"/>
              <a:gd name="T1" fmla="*/ 2147483647 h 33277"/>
              <a:gd name="T2" fmla="*/ 2147483647 w 27044"/>
              <a:gd name="T3" fmla="*/ 2147483647 h 33277"/>
              <a:gd name="T4" fmla="*/ 2147483647 w 27044"/>
              <a:gd name="T5" fmla="*/ 2147483647 h 33277"/>
              <a:gd name="T6" fmla="*/ 0 60000 65536"/>
              <a:gd name="T7" fmla="*/ 0 60000 65536"/>
              <a:gd name="T8" fmla="*/ 0 60000 65536"/>
              <a:gd name="T9" fmla="*/ 0 w 27044"/>
              <a:gd name="T10" fmla="*/ 0 h 33277"/>
              <a:gd name="T11" fmla="*/ 27044 w 27044"/>
              <a:gd name="T12" fmla="*/ 33277 h 33277"/>
            </a:gdLst>
            <a:ahLst/>
            <a:cxnLst>
              <a:cxn ang="T6">
                <a:pos x="T0" y="T1"/>
              </a:cxn>
              <a:cxn ang="T7">
                <a:pos x="T2" y="T3"/>
              </a:cxn>
              <a:cxn ang="T8">
                <a:pos x="T4" y="T5"/>
              </a:cxn>
            </a:cxnLst>
            <a:rect l="T9" t="T10" r="T11" b="T12"/>
            <a:pathLst>
              <a:path w="27044" h="33277" fill="none" extrusionOk="0">
                <a:moveTo>
                  <a:pt x="0" y="697"/>
                </a:moveTo>
                <a:cubicBezTo>
                  <a:pt x="1777" y="234"/>
                  <a:pt x="3607" y="-1"/>
                  <a:pt x="5444" y="0"/>
                </a:cubicBezTo>
                <a:cubicBezTo>
                  <a:pt x="17373" y="0"/>
                  <a:pt x="27044" y="9670"/>
                  <a:pt x="27044" y="21600"/>
                </a:cubicBezTo>
                <a:cubicBezTo>
                  <a:pt x="27044" y="25740"/>
                  <a:pt x="25854" y="29793"/>
                  <a:pt x="23615" y="33276"/>
                </a:cubicBezTo>
              </a:path>
              <a:path w="27044" h="33277" stroke="0" extrusionOk="0">
                <a:moveTo>
                  <a:pt x="0" y="697"/>
                </a:moveTo>
                <a:cubicBezTo>
                  <a:pt x="1777" y="234"/>
                  <a:pt x="3607" y="-1"/>
                  <a:pt x="5444" y="0"/>
                </a:cubicBezTo>
                <a:cubicBezTo>
                  <a:pt x="17373" y="0"/>
                  <a:pt x="27044" y="9670"/>
                  <a:pt x="27044" y="21600"/>
                </a:cubicBezTo>
                <a:cubicBezTo>
                  <a:pt x="27044" y="25740"/>
                  <a:pt x="25854" y="29793"/>
                  <a:pt x="23615" y="33276"/>
                </a:cubicBezTo>
                <a:lnTo>
                  <a:pt x="5444" y="21600"/>
                </a:lnTo>
                <a:close/>
              </a:path>
            </a:pathLst>
          </a:custGeom>
          <a:noFill/>
          <a:ln w="38100">
            <a:solidFill>
              <a:srgbClr val="000000"/>
            </a:solidFill>
            <a:round/>
            <a:headEnd/>
            <a:tailEnd/>
          </a:ln>
        </p:spPr>
        <p:txBody>
          <a:bodyPr/>
          <a:lstStyle/>
          <a:p>
            <a:pPr>
              <a:defRPr/>
            </a:pPr>
            <a:endParaRPr lang="lt-LT"/>
          </a:p>
        </p:txBody>
      </p:sp>
      <p:sp>
        <p:nvSpPr>
          <p:cNvPr id="15375" name="Arc 15"/>
          <p:cNvSpPr>
            <a:spLocks/>
          </p:cNvSpPr>
          <p:nvPr/>
        </p:nvSpPr>
        <p:spPr bwMode="auto">
          <a:xfrm rot="-4708671">
            <a:off x="5271294" y="4087019"/>
            <a:ext cx="1677988" cy="622300"/>
          </a:xfrm>
          <a:custGeom>
            <a:avLst/>
            <a:gdLst>
              <a:gd name="T0" fmla="*/ 2147483647 w 21600"/>
              <a:gd name="T1" fmla="*/ 0 h 31413"/>
              <a:gd name="T2" fmla="*/ 2147483647 w 21600"/>
              <a:gd name="T3" fmla="*/ 2147483647 h 31413"/>
              <a:gd name="T4" fmla="*/ 0 w 21600"/>
              <a:gd name="T5" fmla="*/ 2147483647 h 31413"/>
              <a:gd name="T6" fmla="*/ 0 60000 65536"/>
              <a:gd name="T7" fmla="*/ 0 60000 65536"/>
              <a:gd name="T8" fmla="*/ 0 60000 65536"/>
              <a:gd name="T9" fmla="*/ 0 w 21600"/>
              <a:gd name="T10" fmla="*/ 0 h 31413"/>
              <a:gd name="T11" fmla="*/ 21600 w 21600"/>
              <a:gd name="T12" fmla="*/ 31413 h 31413"/>
            </a:gdLst>
            <a:ahLst/>
            <a:cxnLst>
              <a:cxn ang="T6">
                <a:pos x="T0" y="T1"/>
              </a:cxn>
              <a:cxn ang="T7">
                <a:pos x="T2" y="T3"/>
              </a:cxn>
              <a:cxn ang="T8">
                <a:pos x="T4" y="T5"/>
              </a:cxn>
            </a:cxnLst>
            <a:rect l="T9" t="T10" r="T11" b="T12"/>
            <a:pathLst>
              <a:path w="21600" h="31413" fill="none" extrusionOk="0">
                <a:moveTo>
                  <a:pt x="3726" y="-1"/>
                </a:moveTo>
                <a:cubicBezTo>
                  <a:pt x="14060" y="1809"/>
                  <a:pt x="21600" y="10784"/>
                  <a:pt x="21600" y="21276"/>
                </a:cubicBezTo>
                <a:cubicBezTo>
                  <a:pt x="21600" y="24810"/>
                  <a:pt x="20732" y="28291"/>
                  <a:pt x="19073" y="31412"/>
                </a:cubicBezTo>
              </a:path>
              <a:path w="21600" h="31413" stroke="0" extrusionOk="0">
                <a:moveTo>
                  <a:pt x="3726" y="-1"/>
                </a:moveTo>
                <a:cubicBezTo>
                  <a:pt x="14060" y="1809"/>
                  <a:pt x="21600" y="10784"/>
                  <a:pt x="21600" y="21276"/>
                </a:cubicBezTo>
                <a:cubicBezTo>
                  <a:pt x="21600" y="24810"/>
                  <a:pt x="20732" y="28291"/>
                  <a:pt x="19073" y="31412"/>
                </a:cubicBezTo>
                <a:lnTo>
                  <a:pt x="0" y="21276"/>
                </a:lnTo>
                <a:close/>
              </a:path>
            </a:pathLst>
          </a:custGeom>
          <a:noFill/>
          <a:ln w="38100">
            <a:solidFill>
              <a:srgbClr val="000000"/>
            </a:solidFill>
            <a:round/>
            <a:headEnd/>
            <a:tailEnd/>
          </a:ln>
        </p:spPr>
        <p:txBody>
          <a:bodyPr/>
          <a:lstStyle/>
          <a:p>
            <a:pPr>
              <a:defRPr/>
            </a:pPr>
            <a:endParaRPr lang="lt-LT"/>
          </a:p>
        </p:txBody>
      </p:sp>
      <p:sp>
        <p:nvSpPr>
          <p:cNvPr id="15376" name="Arc 16"/>
          <p:cNvSpPr>
            <a:spLocks/>
          </p:cNvSpPr>
          <p:nvPr/>
        </p:nvSpPr>
        <p:spPr bwMode="auto">
          <a:xfrm rot="-4708671">
            <a:off x="5645150" y="3227388"/>
            <a:ext cx="2903538" cy="1185862"/>
          </a:xfrm>
          <a:custGeom>
            <a:avLst/>
            <a:gdLst>
              <a:gd name="T0" fmla="*/ 2147483647 w 21600"/>
              <a:gd name="T1" fmla="*/ 0 h 27975"/>
              <a:gd name="T2" fmla="*/ 2147483647 w 21600"/>
              <a:gd name="T3" fmla="*/ 2147483647 h 27975"/>
              <a:gd name="T4" fmla="*/ 0 w 21600"/>
              <a:gd name="T5" fmla="*/ 2147483647 h 27975"/>
              <a:gd name="T6" fmla="*/ 0 60000 65536"/>
              <a:gd name="T7" fmla="*/ 0 60000 65536"/>
              <a:gd name="T8" fmla="*/ 0 60000 65536"/>
              <a:gd name="T9" fmla="*/ 0 w 21600"/>
              <a:gd name="T10" fmla="*/ 0 h 27975"/>
              <a:gd name="T11" fmla="*/ 21600 w 21600"/>
              <a:gd name="T12" fmla="*/ 27975 h 27975"/>
            </a:gdLst>
            <a:ahLst/>
            <a:cxnLst>
              <a:cxn ang="T6">
                <a:pos x="T0" y="T1"/>
              </a:cxn>
              <a:cxn ang="T7">
                <a:pos x="T2" y="T3"/>
              </a:cxn>
              <a:cxn ang="T8">
                <a:pos x="T4" y="T5"/>
              </a:cxn>
            </a:cxnLst>
            <a:rect l="T9" t="T10" r="T11" b="T12"/>
            <a:pathLst>
              <a:path w="21600" h="27975" fill="none" extrusionOk="0">
                <a:moveTo>
                  <a:pt x="12180" y="0"/>
                </a:moveTo>
                <a:cubicBezTo>
                  <a:pt x="18074" y="4024"/>
                  <a:pt x="21600" y="10701"/>
                  <a:pt x="21600" y="17838"/>
                </a:cubicBezTo>
                <a:cubicBezTo>
                  <a:pt x="21600" y="21372"/>
                  <a:pt x="20732" y="24853"/>
                  <a:pt x="19073" y="27974"/>
                </a:cubicBezTo>
              </a:path>
              <a:path w="21600" h="27975" stroke="0" extrusionOk="0">
                <a:moveTo>
                  <a:pt x="12180" y="0"/>
                </a:moveTo>
                <a:cubicBezTo>
                  <a:pt x="18074" y="4024"/>
                  <a:pt x="21600" y="10701"/>
                  <a:pt x="21600" y="17838"/>
                </a:cubicBezTo>
                <a:cubicBezTo>
                  <a:pt x="21600" y="21372"/>
                  <a:pt x="20732" y="24853"/>
                  <a:pt x="19073" y="27974"/>
                </a:cubicBezTo>
                <a:lnTo>
                  <a:pt x="0" y="17838"/>
                </a:lnTo>
                <a:close/>
              </a:path>
            </a:pathLst>
          </a:custGeom>
          <a:noFill/>
          <a:ln w="38100">
            <a:solidFill>
              <a:srgbClr val="00B050"/>
            </a:solidFill>
            <a:prstDash val="sysDot"/>
            <a:round/>
            <a:headEnd/>
            <a:tailEnd/>
          </a:ln>
        </p:spPr>
        <p:txBody>
          <a:bodyPr/>
          <a:lstStyle/>
          <a:p>
            <a:pPr>
              <a:defRPr/>
            </a:pPr>
            <a:endParaRPr lang="lt-LT"/>
          </a:p>
        </p:txBody>
      </p:sp>
      <p:sp>
        <p:nvSpPr>
          <p:cNvPr id="15377" name="Arc 17"/>
          <p:cNvSpPr>
            <a:spLocks/>
          </p:cNvSpPr>
          <p:nvPr/>
        </p:nvSpPr>
        <p:spPr bwMode="auto">
          <a:xfrm rot="-4708671">
            <a:off x="5707063" y="4052888"/>
            <a:ext cx="1441450" cy="381000"/>
          </a:xfrm>
          <a:custGeom>
            <a:avLst/>
            <a:gdLst>
              <a:gd name="T0" fmla="*/ 2147483647 w 18520"/>
              <a:gd name="T1" fmla="*/ 0 h 21276"/>
              <a:gd name="T2" fmla="*/ 2147483647 w 18520"/>
              <a:gd name="T3" fmla="*/ 2147483647 h 21276"/>
              <a:gd name="T4" fmla="*/ 0 w 18520"/>
              <a:gd name="T5" fmla="*/ 2147483647 h 21276"/>
              <a:gd name="T6" fmla="*/ 0 60000 65536"/>
              <a:gd name="T7" fmla="*/ 0 60000 65536"/>
              <a:gd name="T8" fmla="*/ 0 60000 65536"/>
              <a:gd name="T9" fmla="*/ 0 w 18520"/>
              <a:gd name="T10" fmla="*/ 0 h 21276"/>
              <a:gd name="T11" fmla="*/ 18520 w 18520"/>
              <a:gd name="T12" fmla="*/ 21276 h 21276"/>
            </a:gdLst>
            <a:ahLst/>
            <a:cxnLst>
              <a:cxn ang="T6">
                <a:pos x="T0" y="T1"/>
              </a:cxn>
              <a:cxn ang="T7">
                <a:pos x="T2" y="T3"/>
              </a:cxn>
              <a:cxn ang="T8">
                <a:pos x="T4" y="T5"/>
              </a:cxn>
            </a:cxnLst>
            <a:rect l="T9" t="T10" r="T11" b="T12"/>
            <a:pathLst>
              <a:path w="18520" h="21276" fill="none" extrusionOk="0">
                <a:moveTo>
                  <a:pt x="3726" y="-1"/>
                </a:moveTo>
                <a:cubicBezTo>
                  <a:pt x="9897" y="1080"/>
                  <a:pt x="15295" y="4787"/>
                  <a:pt x="18520" y="10159"/>
                </a:cubicBezTo>
              </a:path>
              <a:path w="18520" h="21276" stroke="0" extrusionOk="0">
                <a:moveTo>
                  <a:pt x="3726" y="-1"/>
                </a:moveTo>
                <a:cubicBezTo>
                  <a:pt x="9897" y="1080"/>
                  <a:pt x="15295" y="4787"/>
                  <a:pt x="18520" y="10159"/>
                </a:cubicBezTo>
                <a:lnTo>
                  <a:pt x="0" y="21276"/>
                </a:lnTo>
                <a:close/>
              </a:path>
            </a:pathLst>
          </a:custGeom>
          <a:noFill/>
          <a:ln w="38100">
            <a:solidFill>
              <a:srgbClr val="000000"/>
            </a:solidFill>
            <a:round/>
            <a:headEnd/>
            <a:tailEnd/>
          </a:ln>
        </p:spPr>
        <p:txBody>
          <a:bodyPr/>
          <a:lstStyle/>
          <a:p>
            <a:pPr>
              <a:defRPr/>
            </a:pPr>
            <a:endParaRPr lang="lt-LT"/>
          </a:p>
        </p:txBody>
      </p:sp>
      <p:cxnSp>
        <p:nvCxnSpPr>
          <p:cNvPr id="131090" name="AutoShape 18"/>
          <p:cNvCxnSpPr>
            <a:cxnSpLocks noChangeShapeType="1"/>
          </p:cNvCxnSpPr>
          <p:nvPr/>
        </p:nvCxnSpPr>
        <p:spPr bwMode="auto">
          <a:xfrm>
            <a:off x="819150" y="5299075"/>
            <a:ext cx="7199313" cy="0"/>
          </a:xfrm>
          <a:prstGeom prst="straightConnector1">
            <a:avLst/>
          </a:prstGeom>
          <a:noFill/>
          <a:ln w="9525">
            <a:solidFill>
              <a:srgbClr val="000000"/>
            </a:solidFill>
            <a:round/>
            <a:headEnd/>
            <a:tailEnd type="triangle" w="med" len="med"/>
          </a:ln>
        </p:spPr>
      </p:cxnSp>
      <p:cxnSp>
        <p:nvCxnSpPr>
          <p:cNvPr id="131091" name="AutoShape 19"/>
          <p:cNvCxnSpPr>
            <a:cxnSpLocks noChangeShapeType="1"/>
          </p:cNvCxnSpPr>
          <p:nvPr/>
        </p:nvCxnSpPr>
        <p:spPr bwMode="auto">
          <a:xfrm flipV="1">
            <a:off x="819150" y="2109788"/>
            <a:ext cx="0" cy="3189287"/>
          </a:xfrm>
          <a:prstGeom prst="straightConnector1">
            <a:avLst/>
          </a:prstGeom>
          <a:noFill/>
          <a:ln w="9525">
            <a:solidFill>
              <a:srgbClr val="000000"/>
            </a:solidFill>
            <a:round/>
            <a:headEnd/>
            <a:tailEnd type="triangle" w="med" len="med"/>
          </a:ln>
        </p:spPr>
      </p:cxnSp>
      <p:sp>
        <p:nvSpPr>
          <p:cNvPr id="27" name="Text Box 21"/>
          <p:cNvSpPr txBox="1">
            <a:spLocks noChangeArrowheads="1"/>
          </p:cNvSpPr>
          <p:nvPr/>
        </p:nvSpPr>
        <p:spPr bwMode="auto">
          <a:xfrm>
            <a:off x="7212013" y="4965700"/>
            <a:ext cx="863600" cy="400050"/>
          </a:xfrm>
          <a:prstGeom prst="rect">
            <a:avLst/>
          </a:prstGeom>
          <a:noFill/>
          <a:ln w="9525">
            <a:noFill/>
            <a:miter lim="800000"/>
            <a:headEnd/>
            <a:tailEnd/>
          </a:ln>
        </p:spPr>
        <p:txBody>
          <a:bodyPr/>
          <a:lstStyle/>
          <a:p>
            <a:pPr>
              <a:spcAft>
                <a:spcPts val="1000"/>
              </a:spcAft>
              <a:defRPr/>
            </a:pPr>
            <a:r>
              <a:rPr lang="lt-LT" sz="2000" b="1" dirty="0">
                <a:latin typeface="Calibri" pitchFamily="34" charset="0"/>
              </a:rPr>
              <a:t>METAI</a:t>
            </a:r>
            <a:endParaRPr lang="lt-LT" sz="2000" b="1" dirty="0">
              <a:effectLst>
                <a:outerShdw blurRad="38100" dist="38100" dir="2700000" algn="tl">
                  <a:srgbClr val="C0C0C0"/>
                </a:outerShdw>
              </a:effectLst>
            </a:endParaRPr>
          </a:p>
        </p:txBody>
      </p:sp>
      <p:sp>
        <p:nvSpPr>
          <p:cNvPr id="28" name="Text Box 22"/>
          <p:cNvSpPr txBox="1">
            <a:spLocks noChangeArrowheads="1"/>
          </p:cNvSpPr>
          <p:nvPr/>
        </p:nvSpPr>
        <p:spPr bwMode="auto">
          <a:xfrm>
            <a:off x="522288" y="1819275"/>
            <a:ext cx="765175" cy="458788"/>
          </a:xfrm>
          <a:prstGeom prst="rect">
            <a:avLst/>
          </a:prstGeom>
          <a:noFill/>
          <a:ln w="9525">
            <a:noFill/>
            <a:miter lim="800000"/>
            <a:headEnd/>
            <a:tailEnd/>
          </a:ln>
        </p:spPr>
        <p:txBody>
          <a:bodyPr/>
          <a:lstStyle/>
          <a:p>
            <a:pPr>
              <a:spcAft>
                <a:spcPts val="1000"/>
              </a:spcAft>
              <a:defRPr/>
            </a:pPr>
            <a:r>
              <a:rPr lang="lt-LT" sz="2000" b="1" dirty="0">
                <a:solidFill>
                  <a:srgbClr val="002060"/>
                </a:solidFill>
                <a:latin typeface="Comic Sans MS" pitchFamily="66" charset="0"/>
              </a:rPr>
              <a:t>BVP</a:t>
            </a:r>
            <a:endParaRPr lang="lt-LT" sz="2000" dirty="0">
              <a:solidFill>
                <a:srgbClr val="002060"/>
              </a:solidFill>
              <a:effectLst>
                <a:outerShdw blurRad="38100" dist="38100" dir="2700000" algn="tl">
                  <a:srgbClr val="C0C0C0"/>
                </a:outerShdw>
              </a:effectLst>
              <a:latin typeface="Comic Sans MS" pitchFamily="66" charset="0"/>
            </a:endParaRPr>
          </a:p>
        </p:txBody>
      </p:sp>
      <p:grpSp>
        <p:nvGrpSpPr>
          <p:cNvPr id="3" name="Group 26"/>
          <p:cNvGrpSpPr>
            <a:grpSpLocks/>
          </p:cNvGrpSpPr>
          <p:nvPr/>
        </p:nvGrpSpPr>
        <p:grpSpPr bwMode="auto">
          <a:xfrm>
            <a:off x="5618163" y="3948113"/>
            <a:ext cx="1924050" cy="2327275"/>
            <a:chOff x="9657565" y="1898830"/>
            <a:chExt cx="1924557" cy="2327198"/>
          </a:xfrm>
        </p:grpSpPr>
        <p:cxnSp>
          <p:nvCxnSpPr>
            <p:cNvPr id="131099" name="AutoShape 20"/>
            <p:cNvCxnSpPr>
              <a:cxnSpLocks noChangeShapeType="1"/>
            </p:cNvCxnSpPr>
            <p:nvPr/>
          </p:nvCxnSpPr>
          <p:spPr bwMode="auto">
            <a:xfrm flipH="1" flipV="1">
              <a:off x="10557665" y="1898830"/>
              <a:ext cx="19494" cy="1937670"/>
            </a:xfrm>
            <a:prstGeom prst="straightConnector1">
              <a:avLst/>
            </a:prstGeom>
            <a:noFill/>
            <a:ln w="28575">
              <a:solidFill>
                <a:srgbClr val="FF0000"/>
              </a:solidFill>
              <a:round/>
              <a:headEnd/>
              <a:tailEnd type="arrow" w="med" len="med"/>
            </a:ln>
          </p:spPr>
        </p:cxnSp>
        <p:sp>
          <p:nvSpPr>
            <p:cNvPr id="31" name="Text Box 23"/>
            <p:cNvSpPr txBox="1">
              <a:spLocks noChangeArrowheads="1"/>
            </p:cNvSpPr>
            <p:nvPr/>
          </p:nvSpPr>
          <p:spPr bwMode="auto">
            <a:xfrm>
              <a:off x="9657565" y="3789479"/>
              <a:ext cx="1924557" cy="436549"/>
            </a:xfrm>
            <a:prstGeom prst="rect">
              <a:avLst/>
            </a:prstGeom>
            <a:solidFill>
              <a:srgbClr val="FFFFFF"/>
            </a:solidFill>
            <a:ln w="9525">
              <a:solidFill>
                <a:srgbClr val="000000"/>
              </a:solidFill>
              <a:miter lim="800000"/>
              <a:headEnd/>
              <a:tailEnd/>
            </a:ln>
          </p:spPr>
          <p:txBody>
            <a:bodyPr/>
            <a:lstStyle/>
            <a:p>
              <a:pPr algn="ctr">
                <a:spcAft>
                  <a:spcPts val="1000"/>
                </a:spcAft>
                <a:defRPr/>
              </a:pPr>
              <a:r>
                <a:rPr lang="lt-LT" sz="2000" b="1" dirty="0">
                  <a:solidFill>
                    <a:srgbClr val="C00000"/>
                  </a:solidFill>
                  <a:latin typeface="Comic Sans MS" pitchFamily="66" charset="0"/>
                </a:rPr>
                <a:t>Krizinė duobė</a:t>
              </a:r>
              <a:endParaRPr lang="lt-LT" sz="2000" b="1" dirty="0">
                <a:effectLst>
                  <a:outerShdw blurRad="38100" dist="38100" dir="2700000" algn="tl">
                    <a:srgbClr val="C0C0C0"/>
                  </a:outerShdw>
                </a:effectLst>
                <a:latin typeface="Comic Sans MS" pitchFamily="66" charset="0"/>
              </a:endParaRPr>
            </a:p>
          </p:txBody>
        </p:sp>
      </p:grpSp>
      <p:grpSp>
        <p:nvGrpSpPr>
          <p:cNvPr id="4" name="Group 29"/>
          <p:cNvGrpSpPr>
            <a:grpSpLocks/>
          </p:cNvGrpSpPr>
          <p:nvPr/>
        </p:nvGrpSpPr>
        <p:grpSpPr bwMode="auto">
          <a:xfrm>
            <a:off x="4887913" y="4256088"/>
            <a:ext cx="1981200" cy="1119187"/>
            <a:chOff x="431540" y="5739154"/>
            <a:chExt cx="1980221" cy="1118846"/>
          </a:xfrm>
        </p:grpSpPr>
        <p:sp>
          <p:nvSpPr>
            <p:cNvPr id="15385" name="TextBox 26"/>
            <p:cNvSpPr txBox="1">
              <a:spLocks noChangeArrowheads="1"/>
            </p:cNvSpPr>
            <p:nvPr/>
          </p:nvSpPr>
          <p:spPr bwMode="auto">
            <a:xfrm>
              <a:off x="431540" y="6519966"/>
              <a:ext cx="1980221" cy="338034"/>
            </a:xfrm>
            <a:prstGeom prst="rect">
              <a:avLst/>
            </a:prstGeom>
            <a:noFill/>
            <a:ln w="9525">
              <a:noFill/>
              <a:miter lim="800000"/>
              <a:headEnd/>
              <a:tailEnd/>
            </a:ln>
          </p:spPr>
          <p:txBody>
            <a:bodyPr>
              <a:spAutoFit/>
            </a:bodyPr>
            <a:lstStyle/>
            <a:p>
              <a:pPr>
                <a:defRPr/>
              </a:pPr>
              <a:r>
                <a:rPr lang="lt-LT" sz="1600" b="1">
                  <a:solidFill>
                    <a:srgbClr val="B80896"/>
                  </a:solidFill>
                </a:rPr>
                <a:t>ATOMAS </a:t>
              </a:r>
              <a:r>
                <a:rPr lang="en-US" sz="1600" b="1">
                  <a:solidFill>
                    <a:srgbClr val="B80896"/>
                  </a:solidFill>
                  <a:sym typeface="Wingdings" pitchFamily="2" charset="2"/>
                </a:rPr>
                <a:t>BITAS</a:t>
              </a:r>
              <a:endParaRPr lang="lt-LT" sz="1600" b="1">
                <a:solidFill>
                  <a:srgbClr val="B80896"/>
                </a:solidFill>
              </a:endParaRPr>
            </a:p>
          </p:txBody>
        </p:sp>
        <p:cxnSp>
          <p:nvCxnSpPr>
            <p:cNvPr id="131098" name="Straight Arrow Connector 28"/>
            <p:cNvCxnSpPr>
              <a:cxnSpLocks noChangeShapeType="1"/>
            </p:cNvCxnSpPr>
            <p:nvPr/>
          </p:nvCxnSpPr>
          <p:spPr bwMode="auto">
            <a:xfrm flipH="1" flipV="1">
              <a:off x="1466655" y="5739154"/>
              <a:ext cx="1" cy="840197"/>
            </a:xfrm>
            <a:prstGeom prst="straightConnector1">
              <a:avLst/>
            </a:prstGeom>
            <a:noFill/>
            <a:ln w="38100" algn="ctr">
              <a:solidFill>
                <a:srgbClr val="B80896"/>
              </a:solidFill>
              <a:miter lim="800000"/>
              <a:headEnd/>
              <a:tailEnd type="arrow" w="med" len="med"/>
            </a:ln>
          </p:spPr>
        </p:cxnSp>
      </p:grpSp>
      <p:sp>
        <p:nvSpPr>
          <p:cNvPr id="15384" name="TextBox 31"/>
          <p:cNvSpPr txBox="1">
            <a:spLocks noChangeArrowheads="1"/>
          </p:cNvSpPr>
          <p:nvPr/>
        </p:nvSpPr>
        <p:spPr bwMode="auto">
          <a:xfrm>
            <a:off x="1116013" y="274638"/>
            <a:ext cx="8145462" cy="1138237"/>
          </a:xfrm>
          <a:prstGeom prst="rect">
            <a:avLst/>
          </a:prstGeom>
          <a:noFill/>
          <a:ln w="9525">
            <a:noFill/>
            <a:miter lim="800000"/>
            <a:headEnd/>
            <a:tailEnd/>
          </a:ln>
        </p:spPr>
        <p:txBody>
          <a:bodyPr>
            <a:spAutoFit/>
          </a:bodyPr>
          <a:lstStyle/>
          <a:p>
            <a:pPr algn="ctr">
              <a:defRPr/>
            </a:pPr>
            <a:r>
              <a:rPr lang="lt-LT" b="1" dirty="0">
                <a:solidFill>
                  <a:srgbClr val="0000FF"/>
                </a:solidFill>
                <a:latin typeface="Comic Sans MS" pitchFamily="66" charset="0"/>
              </a:rPr>
              <a:t>P R O B L E M A </a:t>
            </a:r>
          </a:p>
          <a:p>
            <a:pPr algn="ctr">
              <a:defRPr/>
            </a:pPr>
            <a:r>
              <a:rPr lang="lt-LT" b="1" dirty="0">
                <a:solidFill>
                  <a:srgbClr val="0000FF"/>
                </a:solidFill>
                <a:latin typeface="Comic Sans MS" pitchFamily="66" charset="0"/>
              </a:rPr>
              <a:t>Ateina šeštoji socialinė-technologinė </a:t>
            </a:r>
            <a:r>
              <a:rPr lang="lt-LT" sz="4000" b="1" dirty="0">
                <a:solidFill>
                  <a:srgbClr val="0000FF"/>
                </a:solidFill>
                <a:latin typeface="Comic Sans MS" pitchFamily="66" charset="0"/>
              </a:rPr>
              <a:t>K</a:t>
            </a:r>
            <a:r>
              <a:rPr lang="lt-LT" b="1" dirty="0">
                <a:solidFill>
                  <a:srgbClr val="0000FF"/>
                </a:solidFill>
                <a:latin typeface="Comic Sans MS" pitchFamily="66" charset="0"/>
              </a:rPr>
              <a:t>-banga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pitchFamily="34" charset="0"/>
            </a:endParaRPr>
          </a:p>
        </p:txBody>
      </p:sp>
      <p:pic>
        <p:nvPicPr>
          <p:cNvPr id="13209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32100" name="Picture 4" descr="KondratPav1"/>
          <p:cNvPicPr>
            <a:picLocks noChangeAspect="1" noChangeArrowheads="1"/>
          </p:cNvPicPr>
          <p:nvPr/>
        </p:nvPicPr>
        <p:blipFill>
          <a:blip r:embed="rId4" cstate="print"/>
          <a:srcRect/>
          <a:stretch>
            <a:fillRect/>
          </a:stretch>
        </p:blipFill>
        <p:spPr bwMode="auto">
          <a:xfrm>
            <a:off x="1655763" y="1211263"/>
            <a:ext cx="7011987" cy="5097462"/>
          </a:xfrm>
          <a:prstGeom prst="rect">
            <a:avLst/>
          </a:prstGeom>
          <a:noFill/>
          <a:ln w="9525">
            <a:noFill/>
            <a:miter lim="800000"/>
            <a:headEnd/>
            <a:tailEnd/>
          </a:ln>
        </p:spPr>
      </p:pic>
      <p:sp>
        <p:nvSpPr>
          <p:cNvPr id="78853" name="TextBox 4"/>
          <p:cNvSpPr txBox="1">
            <a:spLocks noChangeArrowheads="1"/>
          </p:cNvSpPr>
          <p:nvPr/>
        </p:nvSpPr>
        <p:spPr bwMode="auto">
          <a:xfrm>
            <a:off x="1692275" y="279400"/>
            <a:ext cx="7154863" cy="1384300"/>
          </a:xfrm>
          <a:prstGeom prst="rect">
            <a:avLst/>
          </a:prstGeom>
          <a:noFill/>
          <a:ln w="9525">
            <a:noFill/>
            <a:miter lim="800000"/>
            <a:headEnd/>
            <a:tailEnd/>
          </a:ln>
        </p:spPr>
        <p:txBody>
          <a:bodyPr>
            <a:spAutoFit/>
          </a:bodyPr>
          <a:lstStyle/>
          <a:p>
            <a:pPr algn="ctr">
              <a:defRPr/>
            </a:pPr>
            <a:r>
              <a:rPr lang="lt-LT" b="1" dirty="0">
                <a:solidFill>
                  <a:srgbClr val="3219CB"/>
                </a:solidFill>
                <a:effectLst/>
                <a:latin typeface="Comic Sans MS" pitchFamily="66" charset="0"/>
              </a:rPr>
              <a:t>Žmonijos social-technologinė raida pagal Kondratjevą ir Shumpėterį</a:t>
            </a:r>
          </a:p>
          <a:p>
            <a:pPr>
              <a:defRPr/>
            </a:pPr>
            <a:endParaRPr lang="lt-LT" dirty="0">
              <a:latin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8739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87396" name="Picture 3" descr="PostTransHumSchema"/>
          <p:cNvPicPr>
            <a:picLocks noChangeAspect="1" noChangeArrowheads="1"/>
          </p:cNvPicPr>
          <p:nvPr/>
        </p:nvPicPr>
        <p:blipFill>
          <a:blip r:embed="rId4" cstate="print"/>
          <a:srcRect/>
          <a:stretch>
            <a:fillRect/>
          </a:stretch>
        </p:blipFill>
        <p:spPr bwMode="auto">
          <a:xfrm>
            <a:off x="1331913" y="1385888"/>
            <a:ext cx="6696075" cy="5427662"/>
          </a:xfrm>
          <a:prstGeom prst="rect">
            <a:avLst/>
          </a:prstGeom>
          <a:noFill/>
          <a:ln w="9525">
            <a:noFill/>
            <a:miter lim="800000"/>
            <a:headEnd/>
            <a:tailEnd/>
          </a:ln>
        </p:spPr>
      </p:pic>
      <p:pic>
        <p:nvPicPr>
          <p:cNvPr id="187397" name="Picture 2" descr="File:Transhumanism h+.svg">
            <a:hlinkClick r:id="rId5"/>
          </p:cNvPr>
          <p:cNvPicPr>
            <a:picLocks noChangeAspect="1" noChangeArrowheads="1"/>
          </p:cNvPicPr>
          <p:nvPr/>
        </p:nvPicPr>
        <p:blipFill>
          <a:blip r:embed="rId6" r:link="rId7" cstate="print"/>
          <a:srcRect/>
          <a:stretch>
            <a:fillRect/>
          </a:stretch>
        </p:blipFill>
        <p:spPr bwMode="auto">
          <a:xfrm>
            <a:off x="7637463" y="414338"/>
            <a:ext cx="1506537" cy="1506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187450" y="341313"/>
            <a:ext cx="4032250" cy="396875"/>
          </a:xfrm>
          <a:prstGeom prst="rect">
            <a:avLst/>
          </a:prstGeom>
          <a:noFill/>
          <a:ln w="9525">
            <a:noFill/>
            <a:miter lim="800000"/>
            <a:headEnd/>
            <a:tailEnd/>
          </a:ln>
        </p:spPr>
        <p:txBody>
          <a:bodyPr>
            <a:spAutoFit/>
          </a:bodyPr>
          <a:lstStyle/>
          <a:p>
            <a:pPr algn="ctr">
              <a:spcBef>
                <a:spcPct val="50000"/>
              </a:spcBef>
            </a:pPr>
            <a:endParaRPr lang="en-US" sz="2000" b="1">
              <a:effectLst/>
              <a:latin typeface="Comic Sans MS" pitchFamily="66" charset="0"/>
            </a:endParaRPr>
          </a:p>
        </p:txBody>
      </p:sp>
      <p:sp>
        <p:nvSpPr>
          <p:cNvPr id="188419" name="Text Box 3"/>
          <p:cNvSpPr txBox="1">
            <a:spLocks noChangeArrowheads="1"/>
          </p:cNvSpPr>
          <p:nvPr/>
        </p:nvSpPr>
        <p:spPr bwMode="auto">
          <a:xfrm>
            <a:off x="0" y="6610350"/>
            <a:ext cx="9144000" cy="274638"/>
          </a:xfrm>
          <a:prstGeom prst="rect">
            <a:avLst/>
          </a:prstGeom>
          <a:noFill/>
          <a:ln w="9525">
            <a:noFill/>
            <a:miter lim="800000"/>
            <a:headEnd/>
            <a:tailEnd/>
          </a:ln>
        </p:spPr>
        <p:txBody>
          <a:bodyPr>
            <a:spAutoFit/>
          </a:bodyPr>
          <a:lstStyle/>
          <a:p>
            <a:pPr algn="ctr"/>
            <a:r>
              <a:rPr lang="lt-LT" sz="1200">
                <a:solidFill>
                  <a:srgbClr val="969696"/>
                </a:solidFill>
                <a:effectLst/>
                <a:latin typeface="Comic Sans MS" pitchFamily="66" charset="0"/>
              </a:rPr>
              <a:t>D. Kirvelis. MOKYTI MOKYTIS – KONSTRUOTI SĄVĄJĄ ŽINOJIMO SISTEMĄ</a:t>
            </a:r>
            <a:endParaRPr lang="en-US" sz="1200">
              <a:solidFill>
                <a:srgbClr val="969696"/>
              </a:solidFill>
              <a:effectLst/>
              <a:latin typeface="Comic Sans MS" pitchFamily="66" charset="0"/>
            </a:endParaRPr>
          </a:p>
        </p:txBody>
      </p:sp>
      <p:pic>
        <p:nvPicPr>
          <p:cNvPr id="188420" name="Picture 4"/>
          <p:cNvPicPr>
            <a:picLocks noChangeAspect="1" noChangeArrowheads="1"/>
          </p:cNvPicPr>
          <p:nvPr/>
        </p:nvPicPr>
        <p:blipFill>
          <a:blip r:embed="rId3" cstate="print"/>
          <a:srcRect/>
          <a:stretch>
            <a:fillRect/>
          </a:stretch>
        </p:blipFill>
        <p:spPr bwMode="auto">
          <a:xfrm>
            <a:off x="881063" y="1719263"/>
            <a:ext cx="7246937" cy="4518025"/>
          </a:xfrm>
          <a:prstGeom prst="rect">
            <a:avLst/>
          </a:prstGeom>
          <a:noFill/>
          <a:ln w="9525">
            <a:noFill/>
            <a:miter lim="800000"/>
            <a:headEnd/>
            <a:tailEnd/>
          </a:ln>
        </p:spPr>
      </p:pic>
      <p:sp>
        <p:nvSpPr>
          <p:cNvPr id="723973" name="Text Box 5"/>
          <p:cNvSpPr txBox="1">
            <a:spLocks noChangeArrowheads="1"/>
          </p:cNvSpPr>
          <p:nvPr/>
        </p:nvSpPr>
        <p:spPr bwMode="auto">
          <a:xfrm>
            <a:off x="1304925" y="368300"/>
            <a:ext cx="7632700" cy="822325"/>
          </a:xfrm>
          <a:prstGeom prst="rect">
            <a:avLst/>
          </a:prstGeom>
          <a:noFill/>
          <a:ln w="9525">
            <a:noFill/>
            <a:miter lim="800000"/>
            <a:headEnd/>
            <a:tailEnd/>
          </a:ln>
          <a:effectLst/>
        </p:spPr>
        <p:txBody>
          <a:bodyPr>
            <a:spAutoFit/>
          </a:bodyPr>
          <a:lstStyle/>
          <a:p>
            <a:pPr algn="ctr">
              <a:spcBef>
                <a:spcPct val="50000"/>
              </a:spcBef>
              <a:defRPr/>
            </a:pPr>
            <a:r>
              <a:rPr lang="lt-LT" sz="2400" b="1">
                <a:solidFill>
                  <a:srgbClr val="3219CB"/>
                </a:solidFill>
                <a:effectLst>
                  <a:outerShdw blurRad="38100" dist="38100" dir="2700000" algn="tl">
                    <a:srgbClr val="C0C0C0"/>
                  </a:outerShdw>
                </a:effectLst>
                <a:latin typeface="Comic Sans MS" pitchFamily="66" charset="0"/>
              </a:rPr>
              <a:t>ŽMOGAUS SUKURTŲ TECHNOLOGIJŲ RAIDA       TĘSIA BIOLOGINĘ EVOLIUCIJĄ</a:t>
            </a:r>
            <a:endParaRPr lang="en-US" sz="2400" b="1">
              <a:effectLst>
                <a:outerShdw blurRad="38100" dist="38100" dir="2700000" algn="tl">
                  <a:srgbClr val="C0C0C0"/>
                </a:outerShdw>
              </a:effectLst>
              <a:latin typeface="Comic Sans MS" pitchFamily="66" charset="0"/>
            </a:endParaRPr>
          </a:p>
        </p:txBody>
      </p:sp>
      <p:pic>
        <p:nvPicPr>
          <p:cNvPr id="188422" name="Picture 6" descr="250px-Raymond_Kurzweil_Fantastic_Voyage">
            <a:hlinkClick r:id="rId4" tooltip="Raymond Kurzweil Fantastic Voyage.jpg"/>
          </p:cNvPr>
          <p:cNvPicPr>
            <a:picLocks noChangeAspect="1" noChangeArrowheads="1"/>
          </p:cNvPicPr>
          <p:nvPr/>
        </p:nvPicPr>
        <p:blipFill>
          <a:blip r:embed="rId5" cstate="print"/>
          <a:srcRect/>
          <a:stretch>
            <a:fillRect/>
          </a:stretch>
        </p:blipFill>
        <p:spPr bwMode="auto">
          <a:xfrm>
            <a:off x="1422400" y="4014788"/>
            <a:ext cx="1377950" cy="1709737"/>
          </a:xfrm>
          <a:prstGeom prst="rect">
            <a:avLst/>
          </a:prstGeom>
          <a:noFill/>
          <a:ln w="9525">
            <a:noFill/>
            <a:miter lim="800000"/>
            <a:headEnd/>
            <a:tailEnd/>
          </a:ln>
        </p:spPr>
      </p:pic>
      <p:sp>
        <p:nvSpPr>
          <p:cNvPr id="723975" name="Text Box 7"/>
          <p:cNvSpPr txBox="1">
            <a:spLocks noChangeArrowheads="1"/>
          </p:cNvSpPr>
          <p:nvPr/>
        </p:nvSpPr>
        <p:spPr bwMode="auto">
          <a:xfrm>
            <a:off x="5111750" y="1314450"/>
            <a:ext cx="3870325" cy="1960563"/>
          </a:xfrm>
          <a:prstGeom prst="rect">
            <a:avLst/>
          </a:prstGeom>
          <a:solidFill>
            <a:srgbClr val="FFFFFF"/>
          </a:solidFill>
          <a:ln w="9525">
            <a:solidFill>
              <a:schemeClr val="tx1"/>
            </a:solidFill>
            <a:miter lim="800000"/>
            <a:headEnd/>
            <a:tailEnd/>
          </a:ln>
          <a:effectLst/>
        </p:spPr>
        <p:txBody>
          <a:bodyPr>
            <a:spAutoFit/>
          </a:bodyPr>
          <a:lstStyle/>
          <a:p>
            <a:pPr algn="ctr">
              <a:spcBef>
                <a:spcPct val="50000"/>
              </a:spcBef>
              <a:defRPr/>
            </a:pPr>
            <a:r>
              <a:rPr lang="lt-LT" sz="2000" b="1">
                <a:solidFill>
                  <a:srgbClr val="3219CB"/>
                </a:solidFill>
                <a:effectLst>
                  <a:outerShdw blurRad="38100" dist="38100" dir="2700000" algn="tl">
                    <a:srgbClr val="C0C0C0"/>
                  </a:outerShdw>
                </a:effectLst>
                <a:latin typeface="Arial" charset="0"/>
              </a:rPr>
              <a:t>Pasaulio raidos dėsningumas</a:t>
            </a:r>
            <a:r>
              <a:rPr lang="en-US" sz="2000" b="1">
                <a:effectLst>
                  <a:outerShdw blurRad="38100" dist="38100" dir="2700000" algn="tl">
                    <a:srgbClr val="C0C0C0"/>
                  </a:outerShdw>
                </a:effectLst>
                <a:latin typeface="Arial" charset="0"/>
              </a:rPr>
              <a:t> </a:t>
            </a:r>
            <a:endParaRPr lang="lt-LT" sz="2000" b="1">
              <a:effectLst>
                <a:outerShdw blurRad="38100" dist="38100" dir="2700000" algn="tl">
                  <a:srgbClr val="C0C0C0"/>
                </a:outerShdw>
              </a:effectLst>
              <a:latin typeface="Arial" charset="0"/>
            </a:endParaRPr>
          </a:p>
          <a:p>
            <a:pPr algn="ctr">
              <a:spcBef>
                <a:spcPct val="50000"/>
              </a:spcBef>
              <a:defRPr/>
            </a:pPr>
            <a:r>
              <a:rPr lang="lt-LT" sz="2000" b="1">
                <a:effectLst>
                  <a:outerShdw blurRad="38100" dist="38100" dir="2700000" algn="tl">
                    <a:srgbClr val="C0C0C0"/>
                  </a:outerShdw>
                </a:effectLst>
                <a:latin typeface="Arial" charset="0"/>
              </a:rPr>
              <a:t>-</a:t>
            </a:r>
            <a:r>
              <a:rPr lang="lt-LT" sz="2400" b="1" i="1">
                <a:solidFill>
                  <a:srgbClr val="FF0000"/>
                </a:solidFill>
                <a:effectLst>
                  <a:outerShdw blurRad="38100" dist="38100" dir="2700000" algn="tl">
                    <a:srgbClr val="C0C0C0"/>
                  </a:outerShdw>
                </a:effectLst>
                <a:latin typeface="Arial" charset="0"/>
              </a:rPr>
              <a:t>TECHNOLOGICAL SINGULARITY-</a:t>
            </a:r>
          </a:p>
          <a:p>
            <a:pPr algn="ctr">
              <a:spcBef>
                <a:spcPct val="50000"/>
              </a:spcBef>
              <a:defRPr/>
            </a:pPr>
            <a:r>
              <a:rPr lang="lt-LT" sz="2000" b="1">
                <a:solidFill>
                  <a:srgbClr val="3219CB"/>
                </a:solidFill>
                <a:effectLst>
                  <a:outerShdw blurRad="38100" dist="38100" dir="2700000" algn="tl">
                    <a:srgbClr val="C0C0C0"/>
                  </a:outerShdw>
                </a:effectLst>
                <a:latin typeface="Arial" charset="0"/>
              </a:rPr>
              <a:t>pagal </a:t>
            </a:r>
            <a:r>
              <a:rPr lang="en-US" sz="2000" b="1">
                <a:solidFill>
                  <a:srgbClr val="3219CB"/>
                </a:solidFill>
                <a:effectLst>
                  <a:outerShdw blurRad="38100" dist="38100" dir="2700000" algn="tl">
                    <a:srgbClr val="C0C0C0"/>
                  </a:outerShdw>
                </a:effectLst>
                <a:latin typeface="Arial" charset="0"/>
              </a:rPr>
              <a:t>R</a:t>
            </a:r>
            <a:r>
              <a:rPr lang="lt-LT" sz="2000" b="1">
                <a:solidFill>
                  <a:srgbClr val="3219CB"/>
                </a:solidFill>
                <a:effectLst>
                  <a:outerShdw blurRad="38100" dist="38100" dir="2700000" algn="tl">
                    <a:srgbClr val="C0C0C0"/>
                  </a:outerShdw>
                </a:effectLst>
                <a:latin typeface="Arial" charset="0"/>
              </a:rPr>
              <a:t>.</a:t>
            </a:r>
            <a:r>
              <a:rPr lang="en-US" sz="2000" b="1">
                <a:solidFill>
                  <a:srgbClr val="3219CB"/>
                </a:solidFill>
                <a:effectLst>
                  <a:outerShdw blurRad="38100" dist="38100" dir="2700000" algn="tl">
                    <a:srgbClr val="C0C0C0"/>
                  </a:outerShdw>
                </a:effectLst>
                <a:latin typeface="Arial" charset="0"/>
              </a:rPr>
              <a:t> Kurzweil</a:t>
            </a:r>
            <a:r>
              <a:rPr lang="lt-LT" sz="2000" b="1">
                <a:solidFill>
                  <a:srgbClr val="3219CB"/>
                </a:solidFill>
                <a:effectLst>
                  <a:outerShdw blurRad="38100" dist="38100" dir="2700000" algn="tl">
                    <a:srgbClr val="C0C0C0"/>
                  </a:outerShdw>
                </a:effectLst>
                <a:latin typeface="Arial" charset="0"/>
              </a:rPr>
              <a:t>’ą</a:t>
            </a:r>
            <a:r>
              <a:rPr lang="lt-LT" b="1">
                <a:solidFill>
                  <a:srgbClr val="3219CB"/>
                </a:solidFill>
                <a:effectLst>
                  <a:outerShdw blurRad="38100" dist="38100" dir="2700000" algn="tl">
                    <a:srgbClr val="C0C0C0"/>
                  </a:outerShdw>
                </a:effectLst>
                <a:latin typeface="Arial" charset="0"/>
              </a:rPr>
              <a:t> </a:t>
            </a:r>
            <a:endParaRPr lang="en-US" b="1">
              <a:solidFill>
                <a:srgbClr val="3219CB"/>
              </a:solidFill>
              <a:effectLst>
                <a:outerShdw blurRad="38100" dist="38100" dir="2700000" algn="tl">
                  <a:srgbClr val="C0C0C0"/>
                </a:outerShdw>
              </a:effectLst>
              <a:latin typeface="Arial" charset="0"/>
            </a:endParaRPr>
          </a:p>
        </p:txBody>
      </p:sp>
      <p:sp>
        <p:nvSpPr>
          <p:cNvPr id="723976" name="Line 8"/>
          <p:cNvSpPr>
            <a:spLocks noChangeShapeType="1"/>
          </p:cNvSpPr>
          <p:nvPr/>
        </p:nvSpPr>
        <p:spPr bwMode="auto">
          <a:xfrm>
            <a:off x="1027113" y="1160463"/>
            <a:ext cx="7993062" cy="0"/>
          </a:xfrm>
          <a:prstGeom prst="line">
            <a:avLst/>
          </a:prstGeom>
          <a:noFill/>
          <a:ln w="38100" cmpd="dbl">
            <a:solidFill>
              <a:srgbClr val="0000FF"/>
            </a:solidFill>
            <a:round/>
            <a:headEnd/>
            <a:tailEnd/>
          </a:ln>
          <a:effectLst/>
        </p:spPr>
        <p:txBody>
          <a:bodyPr/>
          <a:lstStyle/>
          <a:p>
            <a:pPr>
              <a:defRPr/>
            </a:pPr>
            <a:endParaRPr lang="lt-LT">
              <a:latin typeface="Arial" charset="0"/>
            </a:endParaRPr>
          </a:p>
        </p:txBody>
      </p:sp>
      <p:pic>
        <p:nvPicPr>
          <p:cNvPr id="188425" name="Picture 9"/>
          <p:cNvPicPr>
            <a:picLocks noChangeAspect="1" noChangeArrowheads="1"/>
          </p:cNvPicPr>
          <p:nvPr/>
        </p:nvPicPr>
        <p:blipFill>
          <a:blip r:embed="rId6"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8944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89444" name="Picture 2" descr="http://kfoto941.smugmug.com/img/spacer.gif"/>
          <p:cNvPicPr>
            <a:picLocks noChangeAspect="1" noChangeArrowheads="1"/>
          </p:cNvPicPr>
          <p:nvPr/>
        </p:nvPicPr>
        <p:blipFill>
          <a:blip r:embed="rId4"/>
          <a:srcRect/>
          <a:stretch>
            <a:fillRect/>
          </a:stretch>
        </p:blipFill>
        <p:spPr bwMode="auto">
          <a:xfrm>
            <a:off x="98425" y="-212725"/>
            <a:ext cx="9525" cy="9525"/>
          </a:xfrm>
          <a:prstGeom prst="rect">
            <a:avLst/>
          </a:prstGeom>
          <a:noFill/>
          <a:ln w="9525">
            <a:noFill/>
            <a:miter lim="800000"/>
            <a:headEnd/>
            <a:tailEnd/>
          </a:ln>
        </p:spPr>
      </p:pic>
      <p:pic>
        <p:nvPicPr>
          <p:cNvPr id="189445" name="Picture 4" descr="http://kfoto941.smugmug.com/img/spacer.gif"/>
          <p:cNvPicPr>
            <a:picLocks noChangeAspect="1" noChangeArrowheads="1"/>
          </p:cNvPicPr>
          <p:nvPr/>
        </p:nvPicPr>
        <p:blipFill>
          <a:blip r:embed="rId4"/>
          <a:srcRect/>
          <a:stretch>
            <a:fillRect/>
          </a:stretch>
        </p:blipFill>
        <p:spPr bwMode="auto">
          <a:xfrm>
            <a:off x="98425" y="-212725"/>
            <a:ext cx="9525" cy="9525"/>
          </a:xfrm>
          <a:prstGeom prst="rect">
            <a:avLst/>
          </a:prstGeom>
          <a:noFill/>
          <a:ln w="9525">
            <a:noFill/>
            <a:miter lim="800000"/>
            <a:headEnd/>
            <a:tailEnd/>
          </a:ln>
        </p:spPr>
      </p:pic>
      <p:sp>
        <p:nvSpPr>
          <p:cNvPr id="139270" name="AutoShape 6" descr="data:image/jpeg;base64,/9j/4AAQSkZJRgABAQAAAQABAAD/2wCEAAkGBxEREBEQERQWEBQQFxQVEBUUFBUVFBQVFBUXFxYUFBQZHCggGBolHBUUITEhJSksLi4uGB8zODMsNygtLisBCgoKDg0OGxAQGiwkHyQsLSwsLCwsLCwsLCwsLCwsLCwsLCwsLCwsLCwsLCwsLCwsLCwsLCwsLCwsLCwsLCwsLP/AABEIAIQBfgMBEQACEQEDEQH/xAAbAAEBAAMBAQEAAAAAAAAAAAAABQMEBgECB//EAEAQAAIBAgMEBgYHCAEFAAAAAAABAgMRBBIhBTFBUQYTImFxsTI0gZGhwTM1UnJzgrIUI0JiwtHh8PEkJUOSo//EABsBAQADAQEBAQAAAAAAAAAAAAACAwQBBQYH/8QALxEBAAICAAQEBgEEAwEAAAAAAAECAxEEEiExIjJBUQUTM2FxgSNDkaGxQsHhFP/aAAwDAQACEQMRAD8A/bwAAAAAAAAAAAAAAAAAAAAAAAAAAAAAAAAAAAAAAAAAAAAAAAAAAAAAAAAAAAAAAAAAAAAAAAAAAAAAAAAAAAAAAAAAAAAAAAAAAAAAAAAAAAAAAAAAAAAbA8jJPc0/DUD0DXnj6S0dSCf3kSilp7QhN6x3llpVoyV4tSXc0zkxMd0omJ7Ps46AAAAAAAAAAAAAAAAAAAAAAAAAAAAAAAAAAAAAAAAAAAAAADR2xjuppOas3dKKe67/AMXKc+aMVeaVuHFOS3LDlq+2q8v48q5RVvjvPQ4O/D567p39p7ww8VTNhtq3T/TLsfBSxE26jk4R9K7bu+ETRnyVxRqsdVOKk5J3M9HXxjGEbK0YxXgkkeb1mW7pWHG7W2tOtJpNxprct1++X9j08PDxSNz3YMuabT07JppUsmHrypyUoNxa5fNcURtSto1aHa2ms7h2mx9oKvTzbpLSa7+a7meVmx/Ltp6GLJzx90mjjcT1s1dOEZyXaXBN6K1mynjOL4Xh6Rvrb2j/ALRxxltafZ0VGeaKfNEMWSMlItHq0T0nT7LHAAAAAAAAAAAAAAAAAAAAAAAAAAAAAAAAAAAAAAAAAAADm+l9X6KH3pPyXzPL+JW7VehwFfNLnDz8WW2O0WpOphvyY65KzW0bh3OxcN1dCC4tZpeMtf8AHsPpIyWyRFrd9PAnHXHM1r22829Uy4eo1xVve0n5luGu8kKs06pLhz13nAAC90YpyjNyekZq1ufFP/eZ4vG/EMU5Ywx1n39m7h8No8Ut/FenK3M+R4yYnPbXu317N/Zsuxbk2e18LvzYNe06V3jq2z0kAABL2jtOUasaFGCqVZLM7u0Yx5yZbjxxNee09ELW1Oo7vmnUxqlHPCjKLavklNNK+r7W8TGOY6TLkTf1VipYn1touOKp4fKrVIuWa+qtm0t7CyMe8fPv1Qm3i5VArTSaO11+1VMNKytbq3zeVNp9+pdOGflxeFfzPHyqdeplhKW/Km/crlURudJzOoa2yMY61GFVrK5X0Tva0mvkSyY+S01cpbcNmtVjCLlJ2UVdt8EiMRMzqHZnXVHpbSxNftYelCMP4Z1nJZrcVGJbOOlPNPX7K4tae0KGAnXeZVowi1bK4SbUuej1XArvy/8AGU679WxWnljKW/Km/crnIjc6dlq7Gxzr0Y1WsrlfRO+5tfIllpyX5UaW5o2+NpbQdKdCCipddPK3e1t2q57zuOnNEz7O3tqYUCpJPpbRbxU8PlVoQU819XfLpb8xbOP+OLoRbxcqgVpgErae11Rr0aWjVR9t/ZT0i/f5F2PFN6Tb2QtfUxCqUwm8k9AIWD2via0esp0ION2tatndb+Botix0nVrT/ZVF7W6xDd2VtVVnODi6dSn6cHrbvT4ohkxTTr3iUq3337qJUmn4TaLniK1DKkqSi076u6T1XtLLY+WkW90K33aY9m5iZSUG4JSl/Cm7JvvfAhGt9Up36IuP2tiqMM9SjBRulpUvq/YaKYsd51Fp/sqta9fT/Lao4jFtxzUaai2szVS7S4tKxXauP3n+yUTb2b+KnKMJOCUpJNxi9LtcCusRM6mU5a2x9orEUlNLK9VOP2ZLh5EsuP5dtOUtzQ+MTtJrEU8PCKk2s1Rt+hHn4/3R2uLwTeZcm/i1CiVJh0AAHI9K5fv0uUF8XI8b4hP8uvs9XgY/jmfujpGKO7bPZ+iQVkkfSV7RD56fVq7Xw7qUKkFvauvFO9vgXYrct4mVeSvNSYcIew8wA39m4PM88vRW5c3/AGPB+MfE/kV+Vj80+vs18Lw/NPNbssnxkzMzPXcy9PprUBx1Q2U/SXh8z3fhE7i0KsjfPZVgACDtjD1qdeOLox6y0clSHFq+9fDdyW80YrVtX5duim8TFuaG5szbdKv2Ytxmt8JaS77cyF8NqdZ7J1vEqRUmhYv6yw/4cvKZpr9Cfypn6kfhdMy5yeKwDr4nFxi7Th1U6b5SS58P+DbW/JjpvszzWbWnSns7aXXYeopdmpTjKNWO7Wz1t328ym+PkvGuydb81Z92Tot6pS/N+uRziPqS7i8sNbpjN9RGC06ypGL8LN+aRLhY8cz7I5vLpXnUp0YLNKNOEbRWZqK3aK78CiN2not6QYfG0qjtTqQm1q1GUZO3PRnZraO8G4fWL+jn92XkxXvBPZM6JeqU/GX6mW8T9SUMXlY+kP02C/Ff9J3B5b/hzJ3quGdag4X6yrfhR/oNNvoR+VUfUleMy0YHJvDPFRxlZcbRoeFLtaeOnvZs5vl8tf7/ALZ9c25X9jYzrqFOpxatL7y0fl8TPkpy2mFtLbrEtye5+DK0p7OU6O7Yo0cPlqSaeaTsoyd796Vvibc+G979PZRjyRFW/sWlOeIrYqUXTjUSjTjLSTSt2muHor3lWWYrSKRO9JUiZmbe66Z1yFsz1/F+EPKJpyfRp+1VfqWXTMtQ+mPqr+/DzNHC/UVZfKtw3Iz+qyOz0Oubrz/Y8VKf/hxCbf8ALOKb+P8AV3GqP5cevWP9KJ8Ft+jc6O4aWWeIqfSYh5n/ACw/hj7vkQzWjyR2hPHX1n1WChYAAAHIdKvWF9yPnI8Tj/q/p63A/T/aOY2yX6DgquenCX2kn8D6PHbmpE/Z4F68tphmLEHP7a2DmbqUt71lHdd81yZswcTyxy2ZcuDc7hAoYSUqmRpxt6V9GkS47ja8PhnJ6+inFhte/KvwikkloluPz/JltkvNr95evERWIiHpWkHRv7K/i9nzPZ+D97fpVkUD3FYAA8zLdfUObc50rpRTozhZV3OKhb0mu/mr5TVw8zMTE9tKssR013dIZFyFi/rLD/hy8pmqv0J/KmfqR+F0zLkPZvr2L+7T8kaMn0aqq+eWDb+EdKf7VTWjTjiIrjFq2by9y7yWG8Wjkt+nLxrxR+290W9Upfm/XIr4j6spYvLD46VYSVTDtw1lTamlx0un8G37Bw9uW/5MkbrttYDF08TSjJZZXSzRdnlfFNMjetsdtOxMWhoYClGOPrKKUV1UdIpJXur6IsvMzijfvKNYjnnS1XjeElzTS9qKInUrJ7I3RCsnh1T3Spykpx4q7b3f7uL+Jjx7V4p8OnztqSnisJTjrKEnOXdFW38tzGLpS0l53aF4zrUHDP8A7lW/Cj/QabfQj8qt/wAkruZGbSzcJ3SHF9Vh5telLsQ55paaeCu/YWYa81oRvOqtTB7CnCnGKxFSFlrGOWyb1dtOdyy2eJnfLCEYtRrb42BF0K9bCt3WlSm3xTVpfL3MlmnnrF/0Y/DM1X57n4GWF09nPdGcPGrgpU5axlKafw1XeauItNcm4U443XTL0exMoSnhKr7dLWD+1Dhbw+fcRz1i2sle3q7jnXhldM61B2Z6/i/CHlE05Po1/amv1LLxmXIfTH1V/fh5mjhfqKsvlW4bkZ57rI7PQ6hdMl/0y/Eh8zTwvn/SrL2XI7kZlsdnoAAAA5TpbD97CXONvc3/AHPH+I18cT9nqcBPhmPuhmBudL0X2grdTJ6rWHfzXzPU4HPGuSf08zjcM754/boj02AAx1aEZb17ePvKs2GuWvLfsROuzQr4BrWOq5cf8nicR8LvXrj6x7eq2Lx6tNnlzEx3WBEUdlx0k+/y/wCT3/hNdUtP3U3bx66AAAn4zY1GrLPOLzbsylKLsvBllMtqxqEZpE9XuD2PQpSzxj2vtSbk/Y3uFst7RqSKRHVvlaTBLB03UjVce3FNRld6J30tu4s7FpiOVyYje2c46wU8JCM5VErTnbO7vW27Tcdm8zGpciIjqzTimmmrp6Nc0zn4dmNsWDwsaUFTgrRjeyvfe7734nbWm07lyI12ZjjqZX2Dh5yc8mWT3uEpRv7mWxnvEa/9Q5K7bGB2bSo36uKi3verk/FvUjbJa/ml2KxDbIJJ+L2LQqSzyjaT3yi3Fvxs9Syua9YQnHEsmB2ZSo3dONm98m25PxbOXyWv3drWK9m4QSaGL2Nh6snOpTUpO13eS3btzJ1y3rGolGaRPdij0dwqaapJNNNdqW9e0lOfJPTbnJVu4nBwqODms3VvNHV6SXGy3ldbTHZKYiWc46wTwdN1I1XHtxVoyu9E76cnvZ2LWiOX0c1G9szRx1hweEhSjkprLG7drt6vxO2tNp3LkRp5VwNOVSNWUe3D0ZXaa7tHrx3nYvaI16Go3tsEXWClg6cak6qjadS2d3ett2m4lNpmNT6OcsRO2ci6w4vCQqxyVFmjdO12tVu3Ha2mvWHJiJ7syRx0AwYzCQqxyVI5o3TtdrVbtx2tpr1hyYie7OjjoAAAAIXSyhenCf2JWfhL/KR5/wAQpunN7NvA31ea+7lTyHqvYyad1o1ufIRM1ncOTETGpdLsrpCnaFbR8J8H97l4nq8Px0T4cnd5ufg5r4qdnQRkmrp3T3Nbj0YmJ7ME9O706AGtisKp67nwf9zBxfBUzRuOlkq2mEqUWnZ6WPm70tS01nvC5WwMLQXfr7z6b4fj5MNVN56tg2ogAAAAAAAAAAAAAAAAAAAAAAAAAAAAAAAAAAAAAAAAAAGvj8P1lOcPtJ27nwfvK81Oek1Tx35LRLgZRabT0a0fifOTGp09+J31eAAEtsVsPl6uW96xesWlv04b+B6HATbc9ejPnxUvHbq7HYO2liKSm1kk201e6uuTN08Vji/JbpLysuKaTpWNKoA0cdh7yi1xdn/c8njuE+ZlrNY791lbdG6kepWIrERHorekgAAR8ViprHUKSk1CUJOUdLNpT1+CL60icVrequZnn0sFCxI6L4qdXDqdSTlLNJXdvkXcRSK21CGOdwydJK0oYapODcZLLZrRrtI5hiLXiJcyTMV6PrYm0evp66VIdmrHk+fgxlx8lvs7S3NDFjMTNYzD01JqE4zco6Wdk7HaVrOK1vXblpnniFYpWI9HFTePnScnkVJSUdLZrw158WXTWPlRb12r3PPpWqxvFpPK2mk1w7ynek5SejeNnUhOFV3qUZuM+e92fwa9hfnpFZjl7TCGO2+kvvpFjJ06SjTdqlWUYQ8W9X8vaRw1i1t27Q7knXZSpRaik3maSu3xfMqmUoQXKtVxdalGtKlGmotJRi96XNd5p1SuOLTG1Xim0woYXAVYzUpYidRK94uMUnpzRXa9ZjpWITisxPdRKk3O4eVevXxEFWlSjRlaKjGL0d+a7jTaK0pWdd1Mc1rSy4bF1qWJjh60lVjVTdOdlFppN2kl4P4HLUranPXpp2LTW3LK6Z1qFia1WtipYeE3RhSinNxtnk2k7Jvcu0jRWIpSLzG5lTMza3LHTTZobMqQnGSxFWST7UZuMsy5XtoQtkiY1ywlFJie6oVLEeGKn+3ypZuwqWbLpa91r8S7kj5XN91e559KtWLcWk8raaTW9NreUrJQNrUMRRozqrEzk4W0cYK95Jcu804ppe0V5f8AKm0TEb22MLga8oQm8TPtKMmskOKTsQvekTMcqUVnW9q9WN4tJuN00mt670UxOp3Kz0SOj+Om3UoVnerRbu92aPB/7waL81IjVq9pVY7Tvll7j8VUniaeHpSccvbryVtI8I68/mjlKxFJvb9O2mZtqFkpWAAAAAAAAHI9JsFkqdYl2am/ulx9+/3ni8dh5Lc8dpetwWXmpyT3hGMTYATdrPtRXc/i/wDB6fAR4ZlVdc6IS/dVFynf3xX9jD8UjWSs/Zizx4odds/Et9h+x/I0/DeLm38V/wBMd6+rfPZVhzoB0AAACDjfrLDfhz8pmmv0LfmFVvqQvGZah9DfVV96XyNHFef9QpweVl6V+qVfy/qRHhvqQlk8jQx1KWHlTxlNXTjBYiK4qyWby+HeWVmL7xz+kJia6tDNiK0Z4zBzi7xlCbT7rM5Ws1xXrPu7M7vWfs6AzLkGh9Z1PwV5wNE/Qj8qv6i8Z1rn6q6jHxluhio5Xyzq1v6f/Zmmvjw69a/6Uz4b/lkf77HrjHCR/wDpP/HkR8mL8u97/hcKFrmF137fiOo6u+WGbrM1rWjuy8TXPJ8mvNv9KPF8ydLGC/a8/wC+6nJZ/R9Zmvw9LSxRb5f/AB3+1lef103ytNyuBxNWniMa6dLru2s3bUWrOVrJrXj7jXkpW1KbnXRRWZi06bGxoyxNVYybjaCcacI3eV2d87fHX4o5l1jr8qP7+7td2nml0RlXIu1dk1HVWIw8slVK0k/Rmu//AHgtxfjy1ivJfsqvWd81e5s7bUnUVDEQ6mo/R+zPwf8AyL4Y1zUncFbzvVu60ULZQqf1nL8H5xNM/Qj8qv6n6XTMtSulPqlb8v64l3D/AFIV5fJLd2d9DS+5D9KIX80/lKvZsEEkDpBTdKpTxkP4Go1l9qD0+dvauRpweOPlz6qckcs80Nno9hXGDrT+kxDzz7k/Rj7F5kM1omdR2hKkevurFKwAAAAAAAA18dhY1YShLjufJ8GV5ccZKzWU8d5paJhwuKw8qc3CSs4/Hk13Hz+THOO01n0e5S8XrFoYiCaZtZdqPh82enwHklVkXOh6/d1H/Mv0/wCTF8V89fwxZ+8Ojw7tOPivMxcLaYzVmPdnt1hbPrmcAAAAACDt2MqWIoYpRco07xqWV2k762/M/cjTimJpairJ0mLM1fpHh1BuE+sk12IxUszlwVraEIwX317Ozkrroy9HMHKjh4QlpJ3lJcsz3PvtYZ7xa8zDuOuqvjpX6pV/L+pHOH6XhzJ5W/QgpUopq6cEmnuacdUQtPimU4jcOZwuBlQx1Gnvp3qOi+6UXeN+5+fea7ZIvimfWe6iKzW8OtMTQg0PrOp+CvOBomf4Ij7qv6i8Z1qR0nwznQco+lRaqR/Lv+F/cXYLavqe0q8kbq+ujlJ9U6svSxEpVJdyk+yvC3mM1vFyx2joY46bn1VSlY5hY+nQx+IlVeVSjBJ5ZPW0XwTNfJa+KsVURbV52q4XbuHqTjThO8pblkmuF97VuBTbBkrG5j/K2LxKkVJIOwPWcb9+PnM0558FPwqp5pYq6/Y8Uqi0o4l2nyhPn4b37XyQiYyY9T3hyY5LdOzo0zKuTq228PCcqc5qMo77p23X0drFsYrzG4hGbxHdLx1eOLrUI0O2qU1OdRJ5YpW0u+dvIupE4625vVXaee0adKjKuQqf1nL8H5xNEz/BEfdV/U/S6Z1qV0p9Urfl/XEuwTrJCvL5JbuzvoaX3IfpRC/mn8pV7Nggkk9K/VKv5f1xLuHnWSFeXyy38B9FS+5D9KK7+aU69mci6AAAAAAAAAJm2tlqtG60nH0Xz/lZl4nhoy16d47NHD55xT9nHVqUoScZJxa3pnh2pNbcsvZreLRuEza0fRfijfwE9JhC7oOilO2Hv9uUn7rR/pMPxK3Nm19nn5p3Z0GBpZpp8I6v5HPh2CcmbfpDPedQrn0ykAAAAAAB8xpxTukk+dkNmofQAAB44rfy3DqPQAAA0B4lbQD0AcAAdCwCwAD5lBPek/FXHU09jFLRaeA7j0AAAAAAAAAAAAAAAAAAAAGpj9nU6ytNardJaSXtKc2CmWNWhbizXx+WXN7S6JVJK1OcXqms10/hfgzLh4OcV+astn/21tHihW2ZsZ06VOnJrsxSduL4/G5Rf4bOXJN7yyXy7mZVqVNRVloeliw1xVitI6Kpnb7LXAAAAAAAAAAAAAAAAAAAAAAAAAAAAAAAAAAAAAAAAAAAAAAAAAAAAAAAAAAAAAAAAAAAAAAAAAAAAAAAAAAAAAAAAAAAAAAAAAAAAAAAAAAAAAAAAAAAAAAAAAAAAAAAAAAAAAAAAAAAAAAAAAAAAAAAAAAAAAAAAAAAAAAAAAAAAAAAAAAAAAAAAAAAAAAAAAAAAAAAAAAAAAAAAAAAAB//2Q==">
            <a:hlinkClick r:id="rId5"/>
          </p:cNvPr>
          <p:cNvSpPr>
            <a:spLocks noChangeAspect="1" noChangeArrowheads="1"/>
          </p:cNvSpPr>
          <p:nvPr/>
        </p:nvSpPr>
        <p:spPr bwMode="auto">
          <a:xfrm>
            <a:off x="50800" y="-6618288"/>
            <a:ext cx="304800" cy="304800"/>
          </a:xfrm>
          <a:prstGeom prst="rect">
            <a:avLst/>
          </a:prstGeom>
          <a:noFill/>
        </p:spPr>
        <p:txBody>
          <a:bodyPr/>
          <a:lstStyle/>
          <a:p>
            <a:pPr>
              <a:defRPr/>
            </a:pPr>
            <a:endParaRPr lang="lt-LT">
              <a:latin typeface="Arial" charset="0"/>
            </a:endParaRPr>
          </a:p>
        </p:txBody>
      </p:sp>
      <p:pic>
        <p:nvPicPr>
          <p:cNvPr id="189447" name="Picture 7" descr="http://i0.wp.com/upload.wikimedia.org/wikipedia/en/f/f0/Sulogo.jpg?resize=180%2C225"/>
          <p:cNvPicPr>
            <a:picLocks noChangeAspect="1" noChangeArrowheads="1"/>
          </p:cNvPicPr>
          <p:nvPr/>
        </p:nvPicPr>
        <p:blipFill>
          <a:blip r:embed="rId6" cstate="print"/>
          <a:srcRect/>
          <a:stretch>
            <a:fillRect/>
          </a:stretch>
        </p:blipFill>
        <p:spPr bwMode="auto">
          <a:xfrm>
            <a:off x="4787900" y="1412875"/>
            <a:ext cx="4321175" cy="5256213"/>
          </a:xfrm>
          <a:prstGeom prst="rect">
            <a:avLst/>
          </a:prstGeom>
          <a:noFill/>
          <a:ln w="28575">
            <a:solidFill>
              <a:schemeClr val="tx1"/>
            </a:solidFill>
            <a:miter lim="800000"/>
            <a:headEnd/>
            <a:tailEnd/>
          </a:ln>
        </p:spPr>
      </p:pic>
      <p:sp>
        <p:nvSpPr>
          <p:cNvPr id="9" name="TextBox 8"/>
          <p:cNvSpPr txBox="1"/>
          <p:nvPr/>
        </p:nvSpPr>
        <p:spPr>
          <a:xfrm>
            <a:off x="0" y="1557338"/>
            <a:ext cx="4859338" cy="5692775"/>
          </a:xfrm>
          <a:prstGeom prst="rect">
            <a:avLst/>
          </a:prstGeom>
          <a:noFill/>
        </p:spPr>
        <p:txBody>
          <a:bodyPr>
            <a:spAutoFit/>
          </a:bodyPr>
          <a:lstStyle/>
          <a:p>
            <a:pPr>
              <a:defRPr/>
            </a:pPr>
            <a:r>
              <a:rPr lang="en-US" b="1" dirty="0">
                <a:solidFill>
                  <a:srgbClr val="3219CB"/>
                </a:solidFill>
                <a:effectLst/>
                <a:latin typeface="Comic Sans MS" pitchFamily="66" charset="0"/>
              </a:rPr>
              <a:t>Our mission is to educate, inspire and empower leaders to apply exponential technologies to address humanity’s grand challenges.</a:t>
            </a:r>
          </a:p>
          <a:p>
            <a:pPr>
              <a:defRPr/>
            </a:pPr>
            <a:r>
              <a:rPr lang="en-US" b="1" dirty="0">
                <a:solidFill>
                  <a:srgbClr val="3219CB"/>
                </a:solidFill>
                <a:effectLst/>
                <a:latin typeface="Comic Sans MS" pitchFamily="66" charset="0"/>
              </a:rPr>
              <a:t>"Singularity University, where the world's brightest minds convene to attack the world's toughest challenges." </a:t>
            </a:r>
          </a:p>
          <a:p>
            <a:pPr>
              <a:defRPr/>
            </a:pPr>
            <a:r>
              <a:rPr lang="en-US" b="1" dirty="0">
                <a:solidFill>
                  <a:srgbClr val="3219CB"/>
                </a:solidFill>
                <a:effectLst/>
                <a:latin typeface="Comic Sans MS" pitchFamily="66" charset="0"/>
              </a:rPr>
              <a:t>—</a:t>
            </a:r>
            <a:r>
              <a:rPr lang="en-US" b="1" dirty="0" err="1">
                <a:solidFill>
                  <a:srgbClr val="3219CB"/>
                </a:solidFill>
                <a:effectLst/>
                <a:latin typeface="Comic Sans MS" pitchFamily="66" charset="0"/>
              </a:rPr>
              <a:t>BloombergTV</a:t>
            </a:r>
            <a:r>
              <a:rPr lang="en-US" b="1" dirty="0">
                <a:solidFill>
                  <a:srgbClr val="3219CB"/>
                </a:solidFill>
                <a:effectLst/>
                <a:latin typeface="Comic Sans MS" pitchFamily="66" charset="0"/>
              </a:rPr>
              <a:t> </a:t>
            </a:r>
          </a:p>
          <a:p>
            <a:pPr>
              <a:defRPr/>
            </a:pPr>
            <a:endParaRPr lang="lt-LT" dirty="0">
              <a:latin typeface="Arial" charset="0"/>
            </a:endParaRPr>
          </a:p>
        </p:txBody>
      </p:sp>
      <p:sp>
        <p:nvSpPr>
          <p:cNvPr id="189449" name="TextBox 9"/>
          <p:cNvSpPr txBox="1">
            <a:spLocks noChangeArrowheads="1"/>
          </p:cNvSpPr>
          <p:nvPr/>
        </p:nvSpPr>
        <p:spPr bwMode="auto">
          <a:xfrm>
            <a:off x="1619250" y="115888"/>
            <a:ext cx="7308850" cy="1201737"/>
          </a:xfrm>
          <a:prstGeom prst="rect">
            <a:avLst/>
          </a:prstGeom>
          <a:noFill/>
          <a:ln w="9525">
            <a:noFill/>
            <a:miter lim="800000"/>
            <a:headEnd/>
            <a:tailEnd/>
          </a:ln>
        </p:spPr>
        <p:txBody>
          <a:bodyPr>
            <a:spAutoFit/>
          </a:bodyPr>
          <a:lstStyle/>
          <a:p>
            <a:pPr algn="ctr"/>
            <a:r>
              <a:rPr lang="lt-LT" sz="3600" b="1">
                <a:solidFill>
                  <a:srgbClr val="3219CB"/>
                </a:solidFill>
                <a:effectLst/>
                <a:latin typeface="Comic Sans MS" pitchFamily="66" charset="0"/>
              </a:rPr>
              <a:t>Kas yra</a:t>
            </a:r>
            <a:r>
              <a:rPr lang="en-US" sz="3600" b="1">
                <a:solidFill>
                  <a:srgbClr val="3219CB"/>
                </a:solidFill>
                <a:effectLst/>
                <a:latin typeface="Comic Sans MS" pitchFamily="66" charset="0"/>
              </a:rPr>
              <a:t> Singularity University</a:t>
            </a:r>
            <a:r>
              <a:rPr lang="lt-LT" sz="3600" b="1">
                <a:solidFill>
                  <a:srgbClr val="3219CB"/>
                </a:solidFill>
                <a:effectLst/>
                <a:latin typeface="Comic Sans MS" pitchFamily="66" charset="0"/>
              </a:rPr>
              <a:t> </a:t>
            </a:r>
            <a:r>
              <a:rPr lang="en-US" sz="3600" b="1">
                <a:solidFill>
                  <a:srgbClr val="3219CB"/>
                </a:solidFill>
                <a:effectLst/>
                <a:latin typeface="Comic Sans MS" pitchFamily="66" charset="0"/>
              </a:rPr>
              <a:t>?</a:t>
            </a:r>
            <a:endParaRPr lang="lt-LT" sz="3600" b="1">
              <a:solidFill>
                <a:srgbClr val="3219CB"/>
              </a:solidFill>
              <a:effectLst/>
              <a:latin typeface="Comic Sans MS" pitchFamily="66" charset="0"/>
            </a:endParaRPr>
          </a:p>
          <a:p>
            <a:pPr algn="ctr"/>
            <a:r>
              <a:rPr lang="lt-LT" sz="3600" b="1">
                <a:solidFill>
                  <a:srgbClr val="3219CB"/>
                </a:solidFill>
                <a:effectLst/>
                <a:latin typeface="Comic Sans MS" pitchFamily="66" charset="0"/>
              </a:rPr>
              <a:t>Silicio Slėnyje</a:t>
            </a:r>
            <a:endParaRPr lang="lt-LT" sz="3600">
              <a:solidFill>
                <a:srgbClr val="3219CB"/>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046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90468" name="TextBox 3"/>
          <p:cNvSpPr txBox="1">
            <a:spLocks noChangeArrowheads="1"/>
          </p:cNvSpPr>
          <p:nvPr/>
        </p:nvSpPr>
        <p:spPr bwMode="auto">
          <a:xfrm>
            <a:off x="1331913" y="1628775"/>
            <a:ext cx="7272337" cy="4524375"/>
          </a:xfrm>
          <a:prstGeom prst="rect">
            <a:avLst/>
          </a:prstGeom>
          <a:noFill/>
          <a:ln w="9525">
            <a:noFill/>
            <a:miter lim="800000"/>
            <a:headEnd/>
            <a:tailEnd/>
          </a:ln>
        </p:spPr>
        <p:txBody>
          <a:bodyPr>
            <a:spAutoFit/>
          </a:bodyPr>
          <a:lstStyle/>
          <a:p>
            <a:pPr algn="ctr"/>
            <a:r>
              <a:rPr lang="lt-LT" sz="4800" b="1">
                <a:solidFill>
                  <a:srgbClr val="3219CB"/>
                </a:solidFill>
                <a:effectLst/>
                <a:latin typeface="Comic Sans MS" pitchFamily="66" charset="0"/>
              </a:rPr>
              <a:t>Ar šias </a:t>
            </a:r>
          </a:p>
          <a:p>
            <a:pPr algn="ctr"/>
            <a:r>
              <a:rPr lang="lt-LT" sz="4800" b="1">
                <a:solidFill>
                  <a:srgbClr val="3219CB"/>
                </a:solidFill>
                <a:effectLst/>
                <a:latin typeface="Comic Sans MS" pitchFamily="66" charset="0"/>
              </a:rPr>
              <a:t>strategines inovacijas  mato</a:t>
            </a:r>
          </a:p>
          <a:p>
            <a:pPr algn="ctr"/>
            <a:r>
              <a:rPr lang="lt-LT" sz="4800" b="1">
                <a:solidFill>
                  <a:srgbClr val="3219CB"/>
                </a:solidFill>
                <a:effectLst/>
                <a:latin typeface="Comic Sans MS" pitchFamily="66" charset="0"/>
              </a:rPr>
              <a:t>EUROPOS SĄJUNGA </a:t>
            </a:r>
          </a:p>
          <a:p>
            <a:pPr algn="ctr"/>
            <a:r>
              <a:rPr lang="lt-LT" sz="4800" b="1">
                <a:solidFill>
                  <a:srgbClr val="3219CB"/>
                </a:solidFill>
                <a:effectLst/>
                <a:latin typeface="Comic Sans MS" pitchFamily="66" charset="0"/>
              </a:rPr>
              <a:t>ir</a:t>
            </a:r>
          </a:p>
          <a:p>
            <a:pPr algn="ctr"/>
            <a:r>
              <a:rPr lang="lt-LT" sz="4800" b="1">
                <a:solidFill>
                  <a:srgbClr val="3219CB"/>
                </a:solidFill>
                <a:effectLst/>
                <a:latin typeface="Comic Sans MS" pitchFamily="66" charset="0"/>
              </a:rPr>
              <a:t> LIETUVA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9149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91492" name="Picture 1" descr="C:\Users\Dobilas\Desktop\MPLIFe.jpg"/>
          <p:cNvPicPr>
            <a:picLocks noChangeAspect="1" noChangeArrowheads="1"/>
          </p:cNvPicPr>
          <p:nvPr/>
        </p:nvPicPr>
        <p:blipFill>
          <a:blip r:embed="rId4" cstate="print"/>
          <a:srcRect/>
          <a:stretch>
            <a:fillRect/>
          </a:stretch>
        </p:blipFill>
        <p:spPr bwMode="auto">
          <a:xfrm>
            <a:off x="93663" y="323850"/>
            <a:ext cx="8888412" cy="4230688"/>
          </a:xfrm>
          <a:prstGeom prst="rect">
            <a:avLst/>
          </a:prstGeom>
          <a:noFill/>
          <a:ln w="9525">
            <a:noFill/>
            <a:miter lim="800000"/>
            <a:headEnd/>
            <a:tailEnd/>
          </a:ln>
        </p:spPr>
      </p:pic>
      <p:pic>
        <p:nvPicPr>
          <p:cNvPr id="191493" name="Picture 2" descr="C:\Users\Dobilas\Desktop\MAKINgSTOA.jpg"/>
          <p:cNvPicPr>
            <a:picLocks noChangeAspect="1" noChangeArrowheads="1"/>
          </p:cNvPicPr>
          <p:nvPr/>
        </p:nvPicPr>
        <p:blipFill>
          <a:blip r:embed="rId5" cstate="print"/>
          <a:srcRect/>
          <a:stretch>
            <a:fillRect/>
          </a:stretch>
        </p:blipFill>
        <p:spPr bwMode="auto">
          <a:xfrm>
            <a:off x="1601788" y="4598988"/>
            <a:ext cx="3919537" cy="2198687"/>
          </a:xfrm>
          <a:prstGeom prst="rect">
            <a:avLst/>
          </a:prstGeom>
          <a:noFill/>
          <a:ln w="9525">
            <a:noFill/>
            <a:miter lim="800000"/>
            <a:headEnd/>
            <a:tailEnd/>
          </a:ln>
        </p:spPr>
      </p:pic>
      <p:sp>
        <p:nvSpPr>
          <p:cNvPr id="6" name="TextBox 5"/>
          <p:cNvSpPr txBox="1"/>
          <p:nvPr/>
        </p:nvSpPr>
        <p:spPr>
          <a:xfrm>
            <a:off x="2411413" y="260350"/>
            <a:ext cx="6732587" cy="1816100"/>
          </a:xfrm>
          <a:prstGeom prst="rect">
            <a:avLst/>
          </a:prstGeom>
          <a:noFill/>
        </p:spPr>
        <p:txBody>
          <a:bodyPr>
            <a:spAutoFit/>
          </a:bodyPr>
          <a:lstStyle/>
          <a:p>
            <a:pPr algn="ctr">
              <a:defRPr/>
            </a:pPr>
            <a:r>
              <a:rPr lang="lt-LT" b="1" dirty="0">
                <a:solidFill>
                  <a:srgbClr val="3219CB"/>
                </a:solidFill>
                <a:effectLst/>
                <a:latin typeface="Comic Sans MS" pitchFamily="66" charset="0"/>
              </a:rPr>
              <a:t>21-jo amžiaus BIOINŽINERIJĄ </a:t>
            </a:r>
          </a:p>
          <a:p>
            <a:pPr algn="ctr">
              <a:defRPr/>
            </a:pPr>
            <a:r>
              <a:rPr lang="lt-LT" b="1" dirty="0">
                <a:solidFill>
                  <a:srgbClr val="3219CB"/>
                </a:solidFill>
                <a:effectLst/>
                <a:latin typeface="Comic Sans MS" pitchFamily="66" charset="0"/>
              </a:rPr>
              <a:t>ES-je mato tik 3 Mokslo Institutai – </a:t>
            </a:r>
          </a:p>
          <a:p>
            <a:pPr algn="ctr">
              <a:defRPr/>
            </a:pPr>
            <a:r>
              <a:rPr lang="lt-LT" b="1" dirty="0">
                <a:solidFill>
                  <a:srgbClr val="3219CB"/>
                </a:solidFill>
                <a:effectLst/>
                <a:latin typeface="Comic Sans MS" pitchFamily="66" charset="0"/>
              </a:rPr>
              <a:t>po vieną Olandijoje, Vokietijoje ir Austrijoje</a:t>
            </a:r>
            <a:endParaRPr lang="lt-LT" dirty="0">
              <a:solidFill>
                <a:srgbClr val="3219CB"/>
              </a:solidFill>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87042" name="AutoShape 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44" name="AutoShape 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46" name="AutoShape 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48" name="AutoShape 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50" name="AutoShape 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52" name="AutoShape 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54" name="AutoShape 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56" name="AutoShape 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58" name="AutoShape 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60" name="AutoShape 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62" name="AutoShape 2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64" name="AutoShape 2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66" name="AutoShape 2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68" name="AutoShape 2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70" name="AutoShape 3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72" name="AutoShape 3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74" name="AutoShape 3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76" name="AutoShape 3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78" name="AutoShape 3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80" name="AutoShape 4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82" name="AutoShape 4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84" name="AutoShape 4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86" name="AutoShape 4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88" name="AutoShape 4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90" name="AutoShape 5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92" name="AutoShape 5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94" name="AutoShape 5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96" name="AutoShape 5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098" name="AutoShape 5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00" name="AutoShape 6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02" name="AutoShape 6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04" name="AutoShape 6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06" name="AutoShape 6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08" name="AutoShape 6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10" name="AutoShape 7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12" name="AutoShape 7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14" name="AutoShape 7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16" name="AutoShape 7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18" name="AutoShape 7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20" name="AutoShape 8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22" name="AutoShape 8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24" name="AutoShape 8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26" name="AutoShape 8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28" name="AutoShape 8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30" name="AutoShape 9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32" name="AutoShape 9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34" name="AutoShape 9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36" name="AutoShape 9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38" name="AutoShape 9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40" name="AutoShape 10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42" name="AutoShape 10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44" name="AutoShape 10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46" name="AutoShape 10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48" name="AutoShape 10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50" name="AutoShape 1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52" name="AutoShape 1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54" name="AutoShape 1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56" name="AutoShape 1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58" name="AutoShape 1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60" name="AutoShape 1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62" name="AutoShape 12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64" name="AutoShape 12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66" name="AutoShape 12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68" name="AutoShape 12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70" name="AutoShape 13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72" name="AutoShape 13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74" name="AutoShape 13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76" name="AutoShape 13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78" name="AutoShape 13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80" name="AutoShape 14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82" name="AutoShape 14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84" name="AutoShape 14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86" name="AutoShape 14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88" name="AutoShape 14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90" name="AutoShape 15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92" name="AutoShape 15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94" name="AutoShape 15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96" name="AutoShape 15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198" name="AutoShape 15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00" name="AutoShape 16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02" name="AutoShape 16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04" name="AutoShape 16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06" name="AutoShape 16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08" name="AutoShape 16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10" name="AutoShape 17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12" name="AutoShape 17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14" name="AutoShape 17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16" name="AutoShape 17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18" name="AutoShape 17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20" name="AutoShape 18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22" name="AutoShape 18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24" name="AutoShape 18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26" name="AutoShape 18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28" name="AutoShape 18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30" name="AutoShape 19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32" name="AutoShape 19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34" name="AutoShape 19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36" name="AutoShape 19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38" name="AutoShape 19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40" name="AutoShape 20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42" name="AutoShape 20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44" name="AutoShape 20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46" name="AutoShape 20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48" name="AutoShape 20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50" name="AutoShape 2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52" name="AutoShape 2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54" name="AutoShape 2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56" name="AutoShape 2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58" name="AutoShape 2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60" name="AutoShape 2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62" name="AutoShape 22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64" name="AutoShape 22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66" name="AutoShape 22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68" name="AutoShape 22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70" name="AutoShape 23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72" name="AutoShape 23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74" name="AutoShape 23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76" name="AutoShape 23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78" name="AutoShape 23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80" name="AutoShape 24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82" name="AutoShape 24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84" name="AutoShape 24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86" name="AutoShape 24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88" name="AutoShape 24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90" name="AutoShape 25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92" name="AutoShape 25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94" name="AutoShape 25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96" name="AutoShape 25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298" name="AutoShape 25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00" name="AutoShape 26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02" name="AutoShape 26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04" name="AutoShape 26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06" name="AutoShape 26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08" name="AutoShape 26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10" name="AutoShape 27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12" name="AutoShape 27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14" name="AutoShape 27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16" name="AutoShape 27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18" name="AutoShape 27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20" name="AutoShape 28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22" name="AutoShape 28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24" name="AutoShape 28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26" name="AutoShape 28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28" name="AutoShape 28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30" name="AutoShape 29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32" name="AutoShape 29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34" name="AutoShape 29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36" name="AutoShape 29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38" name="AutoShape 29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40" name="AutoShape 30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42" name="AutoShape 30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44" name="AutoShape 30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46" name="AutoShape 30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48" name="AutoShape 30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50" name="AutoShape 3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52" name="AutoShape 3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54" name="AutoShape 3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56" name="AutoShape 3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58" name="AutoShape 3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60" name="AutoShape 3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62" name="AutoShape 32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64" name="AutoShape 32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66" name="AutoShape 32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68" name="AutoShape 32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70" name="AutoShape 33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72" name="AutoShape 33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74" name="AutoShape 33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76" name="AutoShape 33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78" name="AutoShape 33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80" name="AutoShape 34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82" name="AutoShape 34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84" name="AutoShape 34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86" name="AutoShape 34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88" name="AutoShape 34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90" name="AutoShape 35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92" name="AutoShape 35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94" name="AutoShape 35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96" name="AutoShape 35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398" name="AutoShape 35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00" name="AutoShape 36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02" name="AutoShape 36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04" name="AutoShape 36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06" name="AutoShape 36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08" name="AutoShape 36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10" name="AutoShape 37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12" name="AutoShape 37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14" name="AutoShape 37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16" name="AutoShape 37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18" name="AutoShape 37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20" name="AutoShape 38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22" name="AutoShape 38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24" name="AutoShape 38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26" name="AutoShape 38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28" name="AutoShape 38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30" name="AutoShape 39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32" name="AutoShape 39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34" name="AutoShape 39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36" name="AutoShape 39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38" name="AutoShape 39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40" name="AutoShape 40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42" name="AutoShape 40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44" name="AutoShape 40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46" name="AutoShape 40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48" name="AutoShape 40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50" name="AutoShape 4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52" name="AutoShape 4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54" name="AutoShape 4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56" name="AutoShape 4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58" name="AutoShape 4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60" name="AutoShape 4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62" name="AutoShape 42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64" name="AutoShape 42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66" name="AutoShape 42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68" name="AutoShape 42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70" name="AutoShape 43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72" name="AutoShape 43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74" name="AutoShape 43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76" name="AutoShape 43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78" name="AutoShape 43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80" name="AutoShape 44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82" name="AutoShape 44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84" name="AutoShape 44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86" name="AutoShape 44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88" name="AutoShape 44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90" name="AutoShape 45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92" name="AutoShape 45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94" name="AutoShape 45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96" name="AutoShape 45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498" name="AutoShape 45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00" name="AutoShape 46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02" name="AutoShape 46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04" name="AutoShape 46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06" name="AutoShape 46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08" name="AutoShape 46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10" name="AutoShape 47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12" name="AutoShape 47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14" name="AutoShape 47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16" name="AutoShape 47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18" name="AutoShape 47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20" name="AutoShape 48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22" name="AutoShape 48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24" name="AutoShape 48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26" name="AutoShape 48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28" name="AutoShape 48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30" name="AutoShape 49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32" name="AutoShape 49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34" name="AutoShape 49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36" name="AutoShape 49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38" name="AutoShape 49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40" name="AutoShape 50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42" name="AutoShape 50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44" name="AutoShape 50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46" name="AutoShape 50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48" name="AutoShape 50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50" name="AutoShape 5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52" name="AutoShape 5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54" name="AutoShape 5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56" name="AutoShape 5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58" name="AutoShape 5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60" name="AutoShape 5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62" name="AutoShape 52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64" name="AutoShape 52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66" name="AutoShape 52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68" name="AutoShape 52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70" name="AutoShape 53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72" name="AutoShape 53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74" name="AutoShape 53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76" name="AutoShape 53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78" name="AutoShape 53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80" name="AutoShape 54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82" name="AutoShape 54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84" name="AutoShape 54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86" name="AutoShape 54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88" name="AutoShape 54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90" name="AutoShape 55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92" name="AutoShape 55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94" name="AutoShape 55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96" name="AutoShape 55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598" name="AutoShape 55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00" name="AutoShape 56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02" name="AutoShape 56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04" name="AutoShape 56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06" name="AutoShape 56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08" name="AutoShape 56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10" name="AutoShape 57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12" name="AutoShape 57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14" name="AutoShape 57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16" name="AutoShape 57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18" name="AutoShape 57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20" name="AutoShape 58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22" name="AutoShape 58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24" name="AutoShape 58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26" name="AutoShape 58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28" name="AutoShape 58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30" name="AutoShape 59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32" name="AutoShape 59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34" name="AutoShape 59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36" name="AutoShape 59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38" name="AutoShape 59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40" name="AutoShape 60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42" name="AutoShape 60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44" name="AutoShape 60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46" name="AutoShape 60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48" name="AutoShape 60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50" name="AutoShape 61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52" name="AutoShape 612"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54" name="AutoShape 614"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56" name="AutoShape 616"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58" name="AutoShape 618"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87660" name="AutoShape 620" descr="Vaizdo rezultatas pagal užklausą „Zurich Robot“">
            <a:hlinkClick r:id="rId4"/>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318" name="TextBox 317"/>
          <p:cNvSpPr txBox="1"/>
          <p:nvPr/>
        </p:nvSpPr>
        <p:spPr>
          <a:xfrm>
            <a:off x="395536" y="5108991"/>
            <a:ext cx="8496944" cy="1200329"/>
          </a:xfrm>
          <a:prstGeom prst="rect">
            <a:avLst/>
          </a:prstGeom>
          <a:noFill/>
        </p:spPr>
        <p:txBody>
          <a:bodyPr wrap="square" rtlCol="0">
            <a:spAutoFit/>
          </a:bodyPr>
          <a:lstStyle/>
          <a:p>
            <a:r>
              <a:rPr lang="lt-LT" sz="1800" b="1" dirty="0" smtClean="0">
                <a:solidFill>
                  <a:srgbClr val="FF0000"/>
                </a:solidFill>
                <a:effectLst/>
                <a:latin typeface="Comic Sans MS" pitchFamily="66" charset="0"/>
              </a:rPr>
              <a:t>Dvasia</a:t>
            </a:r>
            <a:r>
              <a:rPr lang="lt-LT" sz="1800" dirty="0" smtClean="0">
                <a:solidFill>
                  <a:srgbClr val="3219CB"/>
                </a:solidFill>
                <a:effectLst/>
                <a:latin typeface="Comic Sans MS" pitchFamily="66" charset="0"/>
              </a:rPr>
              <a:t> (</a:t>
            </a:r>
            <a:r>
              <a:rPr lang="lt-LT" sz="1800" dirty="0" smtClean="0">
                <a:solidFill>
                  <a:srgbClr val="3219CB"/>
                </a:solidFill>
                <a:effectLst/>
                <a:latin typeface="Comic Sans MS" pitchFamily="66" charset="0"/>
                <a:hlinkClick r:id="rId5" tooltip="Lotynų kalba"/>
              </a:rPr>
              <a:t>lot.</a:t>
            </a:r>
            <a:r>
              <a:rPr lang="lt-LT" sz="1800" dirty="0" smtClean="0">
                <a:solidFill>
                  <a:srgbClr val="00B0F0"/>
                </a:solidFill>
                <a:effectLst/>
                <a:latin typeface="Comic Sans MS" pitchFamily="66" charset="0"/>
              </a:rPr>
              <a:t> </a:t>
            </a:r>
            <a:r>
              <a:rPr lang="lt-LT" sz="1800" i="1" dirty="0" smtClean="0">
                <a:solidFill>
                  <a:srgbClr val="FF0000"/>
                </a:solidFill>
                <a:effectLst/>
                <a:latin typeface="Comic Sans MS" pitchFamily="66" charset="0"/>
              </a:rPr>
              <a:t>spiritus</a:t>
            </a:r>
            <a:r>
              <a:rPr lang="lt-LT" sz="1800" dirty="0" smtClean="0">
                <a:solidFill>
                  <a:srgbClr val="3219CB"/>
                </a:solidFill>
                <a:effectLst/>
                <a:latin typeface="Comic Sans MS" pitchFamily="66" charset="0"/>
              </a:rPr>
              <a:t> 'dvelksmas, alsavimas') – įvairialypė sąvoka, plačiai naudojama kasdienėje buityje, </a:t>
            </a:r>
            <a:r>
              <a:rPr lang="lt-LT" sz="1800" dirty="0" smtClean="0">
                <a:solidFill>
                  <a:srgbClr val="3219CB"/>
                </a:solidFill>
                <a:effectLst/>
                <a:latin typeface="Comic Sans MS" pitchFamily="66" charset="0"/>
                <a:hlinkClick r:id="rId6" tooltip="Religija"/>
              </a:rPr>
              <a:t>religijoje</a:t>
            </a:r>
            <a:r>
              <a:rPr lang="lt-LT" sz="1800" dirty="0" smtClean="0">
                <a:solidFill>
                  <a:srgbClr val="3219CB"/>
                </a:solidFill>
                <a:effectLst/>
                <a:latin typeface="Comic Sans MS" pitchFamily="66" charset="0"/>
              </a:rPr>
              <a:t>, </a:t>
            </a:r>
            <a:r>
              <a:rPr lang="lt-LT" sz="1800" dirty="0" smtClean="0">
                <a:solidFill>
                  <a:srgbClr val="3219CB"/>
                </a:solidFill>
                <a:effectLst/>
                <a:latin typeface="Comic Sans MS" pitchFamily="66" charset="0"/>
                <a:hlinkClick r:id="rId7" tooltip="Filosofija"/>
              </a:rPr>
              <a:t>filosofijoje</a:t>
            </a:r>
            <a:r>
              <a:rPr lang="lt-LT" sz="1800" dirty="0" smtClean="0">
                <a:solidFill>
                  <a:srgbClr val="3219CB"/>
                </a:solidFill>
                <a:effectLst/>
                <a:latin typeface="Comic Sans MS" pitchFamily="66" charset="0"/>
              </a:rPr>
              <a:t>, </a:t>
            </a:r>
            <a:r>
              <a:rPr lang="lt-LT" sz="1800" dirty="0" smtClean="0">
                <a:solidFill>
                  <a:srgbClr val="3219CB"/>
                </a:solidFill>
                <a:effectLst/>
                <a:latin typeface="Comic Sans MS" pitchFamily="66" charset="0"/>
                <a:hlinkClick r:id="rId8" tooltip="Mitologija"/>
              </a:rPr>
              <a:t>mitologijoje</a:t>
            </a:r>
            <a:r>
              <a:rPr lang="lt-LT" sz="1800" dirty="0" smtClean="0">
                <a:solidFill>
                  <a:srgbClr val="3219CB"/>
                </a:solidFill>
                <a:effectLst/>
                <a:latin typeface="Comic Sans MS" pitchFamily="66" charset="0"/>
              </a:rPr>
              <a:t> ir kitose srityse. Daugelyje kalbų žodis etimologiškai siejasi su </a:t>
            </a:r>
            <a:r>
              <a:rPr lang="lt-LT" sz="1800" dirty="0" smtClean="0">
                <a:solidFill>
                  <a:srgbClr val="3219CB"/>
                </a:solidFill>
                <a:effectLst/>
                <a:latin typeface="Comic Sans MS" pitchFamily="66" charset="0"/>
                <a:hlinkClick r:id="rId9" tooltip="Kvėpavimas"/>
              </a:rPr>
              <a:t>kvėpavimu</a:t>
            </a:r>
            <a:r>
              <a:rPr lang="lt-LT" sz="1800" dirty="0" smtClean="0">
                <a:solidFill>
                  <a:srgbClr val="3219CB"/>
                </a:solidFill>
                <a:effectLst/>
                <a:latin typeface="Comic Sans MS" pitchFamily="66" charset="0"/>
              </a:rPr>
              <a:t>, kurį pelnytai galima laikyti </a:t>
            </a:r>
            <a:r>
              <a:rPr lang="lt-LT" sz="1800" dirty="0" smtClean="0">
                <a:solidFill>
                  <a:srgbClr val="3219CB"/>
                </a:solidFill>
                <a:effectLst/>
                <a:latin typeface="Comic Sans MS" pitchFamily="66" charset="0"/>
                <a:hlinkClick r:id="rId10" tooltip="Gyvybė"/>
              </a:rPr>
              <a:t>gyvybės</a:t>
            </a:r>
            <a:r>
              <a:rPr lang="lt-LT" sz="1800" dirty="0" smtClean="0">
                <a:solidFill>
                  <a:srgbClr val="3219CB"/>
                </a:solidFill>
                <a:effectLst/>
                <a:latin typeface="Comic Sans MS" pitchFamily="66" charset="0"/>
              </a:rPr>
              <a:t> pamatu. Dvasia yra tai, kas skiria gyvą kūną nuo negyvo.</a:t>
            </a:r>
            <a:endParaRPr lang="lt-LT" sz="1800" dirty="0">
              <a:solidFill>
                <a:srgbClr val="3219CB"/>
              </a:solidFill>
              <a:effectLst/>
              <a:latin typeface="Comic Sans MS" pitchFamily="66" charset="0"/>
            </a:endParaRPr>
          </a:p>
        </p:txBody>
      </p:sp>
      <p:sp>
        <p:nvSpPr>
          <p:cNvPr id="319" name="TextBox 318"/>
          <p:cNvSpPr txBox="1"/>
          <p:nvPr/>
        </p:nvSpPr>
        <p:spPr>
          <a:xfrm>
            <a:off x="179512" y="1556792"/>
            <a:ext cx="8964488" cy="1200329"/>
          </a:xfrm>
          <a:prstGeom prst="rect">
            <a:avLst/>
          </a:prstGeom>
          <a:noFill/>
        </p:spPr>
        <p:txBody>
          <a:bodyPr wrap="square" rtlCol="0">
            <a:spAutoFit/>
          </a:bodyPr>
          <a:lstStyle/>
          <a:p>
            <a:r>
              <a:rPr lang="lt-LT" sz="1800" b="1" dirty="0" smtClean="0">
                <a:solidFill>
                  <a:srgbClr val="C00000"/>
                </a:solidFill>
                <a:effectLst/>
                <a:latin typeface="Comic Sans MS" pitchFamily="66" charset="0"/>
              </a:rPr>
              <a:t>Siela</a:t>
            </a:r>
            <a:r>
              <a:rPr lang="lt-LT" sz="1800" dirty="0" smtClean="0">
                <a:solidFill>
                  <a:srgbClr val="C00000"/>
                </a:solidFill>
                <a:effectLst/>
                <a:latin typeface="Comic Sans MS" pitchFamily="66" charset="0"/>
              </a:rPr>
              <a:t> </a:t>
            </a:r>
            <a:r>
              <a:rPr lang="lt-LT" sz="1800" dirty="0" smtClean="0">
                <a:solidFill>
                  <a:srgbClr val="3219CB"/>
                </a:solidFill>
                <a:effectLst/>
                <a:latin typeface="Comic Sans MS" pitchFamily="66" charset="0"/>
              </a:rPr>
              <a:t>(</a:t>
            </a:r>
            <a:r>
              <a:rPr lang="lt-LT" sz="1800" dirty="0" smtClean="0">
                <a:solidFill>
                  <a:srgbClr val="3219CB"/>
                </a:solidFill>
                <a:effectLst/>
                <a:latin typeface="Comic Sans MS" pitchFamily="66" charset="0"/>
                <a:hlinkClick r:id="rId5" tooltip="Lotynų kalba"/>
              </a:rPr>
              <a:t>lot.</a:t>
            </a:r>
            <a:r>
              <a:rPr lang="lt-LT" sz="1800" dirty="0" smtClean="0">
                <a:solidFill>
                  <a:srgbClr val="3219CB"/>
                </a:solidFill>
                <a:effectLst/>
                <a:latin typeface="Comic Sans MS" pitchFamily="66" charset="0"/>
              </a:rPr>
              <a:t> </a:t>
            </a:r>
            <a:r>
              <a:rPr lang="lt-LT" sz="1800" i="1" dirty="0" smtClean="0">
                <a:solidFill>
                  <a:srgbClr val="FF0000"/>
                </a:solidFill>
                <a:effectLst/>
                <a:latin typeface="Comic Sans MS" pitchFamily="66" charset="0"/>
              </a:rPr>
              <a:t>anima</a:t>
            </a:r>
            <a:r>
              <a:rPr lang="lt-LT" sz="1800" dirty="0" smtClean="0">
                <a:solidFill>
                  <a:srgbClr val="3219CB"/>
                </a:solidFill>
                <a:effectLst/>
                <a:latin typeface="Comic Sans MS" pitchFamily="66" charset="0"/>
              </a:rPr>
              <a:t>) daugumoje </a:t>
            </a:r>
            <a:r>
              <a:rPr lang="lt-LT" sz="1800" dirty="0" smtClean="0">
                <a:solidFill>
                  <a:srgbClr val="3219CB"/>
                </a:solidFill>
                <a:effectLst/>
                <a:latin typeface="Comic Sans MS" pitchFamily="66" charset="0"/>
                <a:hlinkClick r:id="rId6" tooltip="Religija"/>
              </a:rPr>
              <a:t>religijų</a:t>
            </a:r>
            <a:r>
              <a:rPr lang="lt-LT" sz="1800" dirty="0" smtClean="0">
                <a:solidFill>
                  <a:srgbClr val="3219CB"/>
                </a:solidFill>
                <a:effectLst/>
                <a:latin typeface="Comic Sans MS" pitchFamily="66" charset="0"/>
              </a:rPr>
              <a:t> vadinama savarankiška metafizinė</a:t>
            </a:r>
          </a:p>
          <a:p>
            <a:pPr algn="r"/>
            <a:r>
              <a:rPr lang="lt-LT" sz="1800" dirty="0" smtClean="0">
                <a:solidFill>
                  <a:srgbClr val="3219CB"/>
                </a:solidFill>
                <a:effectLst/>
                <a:latin typeface="Comic Sans MS" pitchFamily="66" charset="0"/>
              </a:rPr>
              <a:t> substancija, egzistuojanti kiekvieno </a:t>
            </a:r>
            <a:r>
              <a:rPr lang="lt-LT" sz="1800" dirty="0" smtClean="0">
                <a:solidFill>
                  <a:srgbClr val="3219CB"/>
                </a:solidFill>
                <a:effectLst/>
                <a:latin typeface="Comic Sans MS" pitchFamily="66" charset="0"/>
                <a:hlinkClick r:id="rId11" tooltip="Žmogus"/>
              </a:rPr>
              <a:t>žmogaus</a:t>
            </a:r>
            <a:r>
              <a:rPr lang="lt-LT" sz="1800" dirty="0" smtClean="0">
                <a:solidFill>
                  <a:srgbClr val="3219CB"/>
                </a:solidFill>
                <a:effectLst/>
                <a:latin typeface="Comic Sans MS" pitchFamily="66" charset="0"/>
              </a:rPr>
              <a:t> viduje.</a:t>
            </a:r>
          </a:p>
          <a:p>
            <a:r>
              <a:rPr lang="lt-LT" sz="1800" dirty="0" smtClean="0">
                <a:solidFill>
                  <a:srgbClr val="3219CB"/>
                </a:solidFill>
                <a:effectLst/>
                <a:latin typeface="Comic Sans MS" pitchFamily="66" charset="0"/>
              </a:rPr>
              <a:t>Filosofijoje ir religijose labai dažnai „siela“ yra apibrėžiama štai tokiu apibrėžimu: </a:t>
            </a:r>
          </a:p>
          <a:p>
            <a:pPr algn="r"/>
            <a:r>
              <a:rPr lang="lt-LT" sz="1800" dirty="0" smtClean="0">
                <a:solidFill>
                  <a:srgbClr val="3219CB"/>
                </a:solidFill>
                <a:effectLst/>
                <a:latin typeface="Comic Sans MS" pitchFamily="66" charset="0"/>
              </a:rPr>
              <a:t>„</a:t>
            </a:r>
            <a:r>
              <a:rPr lang="lt-LT" sz="1800" i="1" dirty="0" smtClean="0">
                <a:solidFill>
                  <a:srgbClr val="FF0000"/>
                </a:solidFill>
                <a:effectLst/>
                <a:latin typeface="Comic Sans MS" pitchFamily="66" charset="0"/>
              </a:rPr>
              <a:t>siela yra kūno ir </a:t>
            </a:r>
            <a:r>
              <a:rPr lang="lt-LT" sz="1800" i="1" dirty="0" smtClean="0">
                <a:solidFill>
                  <a:srgbClr val="C00000"/>
                </a:solidFill>
                <a:effectLst/>
                <a:latin typeface="Comic Sans MS" pitchFamily="66" charset="0"/>
                <a:hlinkClick r:id="rId12" tooltip="Materija"/>
              </a:rPr>
              <a:t>materijos</a:t>
            </a:r>
            <a:r>
              <a:rPr lang="lt-LT" sz="1800" i="1" dirty="0" smtClean="0">
                <a:solidFill>
                  <a:srgbClr val="FF0000"/>
                </a:solidFill>
                <a:effectLst/>
                <a:latin typeface="Comic Sans MS" pitchFamily="66" charset="0"/>
              </a:rPr>
              <a:t> priešingybė</a:t>
            </a:r>
            <a:r>
              <a:rPr lang="lt-LT" sz="1800" dirty="0" smtClean="0">
                <a:solidFill>
                  <a:srgbClr val="3219CB"/>
                </a:solidFill>
                <a:effectLst/>
                <a:latin typeface="Comic Sans MS" pitchFamily="66" charset="0"/>
              </a:rPr>
              <a:t>“,</a:t>
            </a:r>
          </a:p>
        </p:txBody>
      </p:sp>
      <p:sp>
        <p:nvSpPr>
          <p:cNvPr id="320"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321" name="TextBox 320"/>
          <p:cNvSpPr txBox="1"/>
          <p:nvPr/>
        </p:nvSpPr>
        <p:spPr>
          <a:xfrm>
            <a:off x="251520" y="2924944"/>
            <a:ext cx="8712968" cy="707886"/>
          </a:xfrm>
          <a:prstGeom prst="rect">
            <a:avLst/>
          </a:prstGeom>
          <a:noFill/>
        </p:spPr>
        <p:txBody>
          <a:bodyPr wrap="square" rtlCol="0">
            <a:spAutoFit/>
          </a:bodyPr>
          <a:lstStyle/>
          <a:p>
            <a:r>
              <a:rPr lang="lt-LT" sz="2000" dirty="0" smtClean="0">
                <a:solidFill>
                  <a:srgbClr val="3219CB"/>
                </a:solidFill>
                <a:effectLst/>
                <a:latin typeface="Comic Sans MS" pitchFamily="66" charset="0"/>
                <a:hlinkClick r:id="rId6" tooltip="Religija"/>
              </a:rPr>
              <a:t>Religijose</a:t>
            </a:r>
            <a:r>
              <a:rPr lang="lt-LT" sz="2000" dirty="0" smtClean="0">
                <a:solidFill>
                  <a:srgbClr val="3219CB"/>
                </a:solidFill>
                <a:effectLst/>
                <a:latin typeface="Comic Sans MS" pitchFamily="66" charset="0"/>
              </a:rPr>
              <a:t> siela dažniausiai laikoma nemirštančia ir amžina; </a:t>
            </a:r>
          </a:p>
          <a:p>
            <a:pPr algn="r"/>
            <a:r>
              <a:rPr lang="lt-LT" sz="2000" dirty="0" smtClean="0">
                <a:solidFill>
                  <a:srgbClr val="3219CB"/>
                </a:solidFill>
                <a:effectLst/>
                <a:latin typeface="Comic Sans MS" pitchFamily="66" charset="0"/>
              </a:rPr>
              <a:t>manoma, kad ji atsiskirianti nuo kūno </a:t>
            </a:r>
            <a:r>
              <a:rPr lang="lt-LT" sz="2000" dirty="0" smtClean="0">
                <a:solidFill>
                  <a:srgbClr val="3219CB"/>
                </a:solidFill>
                <a:effectLst/>
                <a:latin typeface="Comic Sans MS" pitchFamily="66" charset="0"/>
                <a:hlinkClick r:id="rId13" tooltip="Mirtis"/>
              </a:rPr>
              <a:t>mirties</a:t>
            </a:r>
            <a:r>
              <a:rPr lang="lt-LT" sz="2000" dirty="0" smtClean="0">
                <a:solidFill>
                  <a:srgbClr val="3219CB"/>
                </a:solidFill>
                <a:effectLst/>
                <a:latin typeface="Comic Sans MS" pitchFamily="66" charset="0"/>
              </a:rPr>
              <a:t> metu.</a:t>
            </a:r>
            <a:endParaRPr lang="lt-LT" dirty="0"/>
          </a:p>
        </p:txBody>
      </p:sp>
      <p:sp>
        <p:nvSpPr>
          <p:cNvPr id="322" name="TextBox 321"/>
          <p:cNvSpPr txBox="1"/>
          <p:nvPr/>
        </p:nvSpPr>
        <p:spPr>
          <a:xfrm>
            <a:off x="323528" y="3925505"/>
            <a:ext cx="8712968" cy="1015663"/>
          </a:xfrm>
          <a:prstGeom prst="rect">
            <a:avLst/>
          </a:prstGeom>
          <a:noFill/>
        </p:spPr>
        <p:txBody>
          <a:bodyPr wrap="square" rtlCol="0">
            <a:spAutoFit/>
          </a:bodyPr>
          <a:lstStyle/>
          <a:p>
            <a:r>
              <a:rPr lang="lt-LT" sz="2000" u="sng" dirty="0" smtClean="0">
                <a:solidFill>
                  <a:srgbClr val="3219CB"/>
                </a:solidFill>
                <a:effectLst/>
                <a:latin typeface="Comic Sans MS" pitchFamily="66" charset="0"/>
              </a:rPr>
              <a:t>Dauguma filosofų </a:t>
            </a:r>
            <a:r>
              <a:rPr lang="lt-LT" sz="2000" dirty="0" smtClean="0">
                <a:solidFill>
                  <a:srgbClr val="3219CB"/>
                </a:solidFill>
                <a:effectLst/>
                <a:latin typeface="Comic Sans MS" pitchFamily="66" charset="0"/>
              </a:rPr>
              <a:t>sielą supranta kaip nematerialią </a:t>
            </a:r>
            <a:r>
              <a:rPr lang="lt-LT" sz="2000" dirty="0" smtClean="0">
                <a:solidFill>
                  <a:srgbClr val="3219CB"/>
                </a:solidFill>
                <a:effectLst/>
                <a:latin typeface="Comic Sans MS" pitchFamily="66" charset="0"/>
                <a:hlinkClick r:id="rId14" tooltip="Substancija"/>
              </a:rPr>
              <a:t>substanciją</a:t>
            </a:r>
            <a:r>
              <a:rPr lang="lt-LT" sz="2000" dirty="0" smtClean="0">
                <a:solidFill>
                  <a:srgbClr val="3219CB"/>
                </a:solidFill>
                <a:effectLst/>
                <a:latin typeface="Comic Sans MS" pitchFamily="66" charset="0"/>
              </a:rPr>
              <a:t>, o </a:t>
            </a:r>
          </a:p>
          <a:p>
            <a:pPr algn="r"/>
            <a:r>
              <a:rPr lang="lt-LT" sz="2000" dirty="0" smtClean="0">
                <a:solidFill>
                  <a:srgbClr val="3219CB"/>
                </a:solidFill>
                <a:effectLst/>
                <a:latin typeface="Comic Sans MS" pitchFamily="66" charset="0"/>
              </a:rPr>
              <a:t>kai kurie mokslininkai bandė įrodyti jos egzistavimą, ieškodami mirusio žmogaus kūno masės pakitimų.</a:t>
            </a:r>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P spid="319" grpId="0"/>
      <p:bldP spid="321" grpId="0"/>
      <p:bldP spid="32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9251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92516" name="Picture 1"/>
          <p:cNvPicPr>
            <a:picLocks noChangeAspect="1" noChangeArrowheads="1"/>
          </p:cNvPicPr>
          <p:nvPr/>
        </p:nvPicPr>
        <p:blipFill>
          <a:blip r:embed="rId4" cstate="print"/>
          <a:srcRect/>
          <a:stretch>
            <a:fillRect/>
          </a:stretch>
        </p:blipFill>
        <p:spPr bwMode="auto">
          <a:xfrm>
            <a:off x="30163" y="279400"/>
            <a:ext cx="4462462" cy="5940425"/>
          </a:xfrm>
          <a:prstGeom prst="rect">
            <a:avLst/>
          </a:prstGeom>
          <a:noFill/>
          <a:ln w="9525">
            <a:noFill/>
            <a:miter lim="800000"/>
            <a:headEnd/>
            <a:tailEnd/>
          </a:ln>
        </p:spPr>
      </p:pic>
      <p:pic>
        <p:nvPicPr>
          <p:cNvPr id="192517" name="Picture 2"/>
          <p:cNvPicPr>
            <a:picLocks noChangeAspect="1" noChangeArrowheads="1"/>
          </p:cNvPicPr>
          <p:nvPr/>
        </p:nvPicPr>
        <p:blipFill>
          <a:blip r:embed="rId5" cstate="print"/>
          <a:srcRect/>
          <a:stretch>
            <a:fillRect/>
          </a:stretch>
        </p:blipFill>
        <p:spPr bwMode="auto">
          <a:xfrm>
            <a:off x="4648200" y="381000"/>
            <a:ext cx="4495800" cy="6477000"/>
          </a:xfrm>
          <a:prstGeom prst="rect">
            <a:avLst/>
          </a:prstGeom>
          <a:noFill/>
          <a:ln w="9525">
            <a:noFill/>
            <a:miter lim="800000"/>
            <a:headEnd/>
            <a:tailEnd/>
          </a:ln>
        </p:spPr>
      </p:pic>
      <p:sp>
        <p:nvSpPr>
          <p:cNvPr id="16390" name="Oval 5"/>
          <p:cNvSpPr>
            <a:spLocks noChangeArrowheads="1"/>
          </p:cNvSpPr>
          <p:nvPr/>
        </p:nvSpPr>
        <p:spPr bwMode="auto">
          <a:xfrm>
            <a:off x="1422400" y="1042988"/>
            <a:ext cx="2744788" cy="676275"/>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
        <p:nvSpPr>
          <p:cNvPr id="16391" name="Oval 8"/>
          <p:cNvSpPr>
            <a:spLocks noChangeArrowheads="1"/>
          </p:cNvSpPr>
          <p:nvPr/>
        </p:nvSpPr>
        <p:spPr bwMode="auto">
          <a:xfrm>
            <a:off x="6777038" y="1493838"/>
            <a:ext cx="1620837" cy="360362"/>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
        <p:nvSpPr>
          <p:cNvPr id="16392" name="Oval 9"/>
          <p:cNvSpPr>
            <a:spLocks noChangeArrowheads="1"/>
          </p:cNvSpPr>
          <p:nvPr/>
        </p:nvSpPr>
        <p:spPr bwMode="auto">
          <a:xfrm>
            <a:off x="2141538" y="4914900"/>
            <a:ext cx="1620837" cy="358775"/>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
        <p:nvSpPr>
          <p:cNvPr id="16393" name="Oval 10"/>
          <p:cNvSpPr>
            <a:spLocks noChangeArrowheads="1"/>
          </p:cNvSpPr>
          <p:nvPr/>
        </p:nvSpPr>
        <p:spPr bwMode="auto">
          <a:xfrm>
            <a:off x="6732588" y="3114675"/>
            <a:ext cx="1619250" cy="358775"/>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
        <p:nvSpPr>
          <p:cNvPr id="16394" name="Oval 11"/>
          <p:cNvSpPr>
            <a:spLocks noChangeArrowheads="1"/>
          </p:cNvSpPr>
          <p:nvPr/>
        </p:nvSpPr>
        <p:spPr bwMode="auto">
          <a:xfrm>
            <a:off x="4346575" y="5815013"/>
            <a:ext cx="1620838" cy="358775"/>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
        <p:nvSpPr>
          <p:cNvPr id="16395" name="Oval 12"/>
          <p:cNvSpPr>
            <a:spLocks noChangeArrowheads="1"/>
          </p:cNvSpPr>
          <p:nvPr/>
        </p:nvSpPr>
        <p:spPr bwMode="auto">
          <a:xfrm>
            <a:off x="0" y="4689475"/>
            <a:ext cx="1620838" cy="360363"/>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
        <p:nvSpPr>
          <p:cNvPr id="16396" name="Oval 13"/>
          <p:cNvSpPr>
            <a:spLocks noChangeArrowheads="1"/>
          </p:cNvSpPr>
          <p:nvPr/>
        </p:nvSpPr>
        <p:spPr bwMode="auto">
          <a:xfrm>
            <a:off x="4572000" y="4103688"/>
            <a:ext cx="1620838" cy="360362"/>
          </a:xfrm>
          <a:prstGeom prst="ellipse">
            <a:avLst/>
          </a:prstGeom>
          <a:noFill/>
          <a:ln w="28575" algn="ctr">
            <a:solidFill>
              <a:srgbClr val="FF0000"/>
            </a:solidFill>
            <a:miter lim="800000"/>
            <a:headEnd/>
            <a:tailEnd/>
          </a:ln>
        </p:spPr>
        <p:txBody>
          <a:bodyPr wrap="none"/>
          <a:lstStyle/>
          <a:p>
            <a:pPr>
              <a:defRPr/>
            </a:pPr>
            <a:endParaRPr lang="lt-LT">
              <a:latin typeface="Arial"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9353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93540" name="Picture 5"/>
          <p:cNvPicPr>
            <a:picLocks noChangeAspect="1" noChangeArrowheads="1"/>
          </p:cNvPicPr>
          <p:nvPr/>
        </p:nvPicPr>
        <p:blipFill>
          <a:blip r:embed="rId4" cstate="print"/>
          <a:srcRect/>
          <a:stretch>
            <a:fillRect/>
          </a:stretch>
        </p:blipFill>
        <p:spPr bwMode="auto">
          <a:xfrm>
            <a:off x="1562100" y="333375"/>
            <a:ext cx="7373938" cy="4410075"/>
          </a:xfrm>
          <a:prstGeom prst="rect">
            <a:avLst/>
          </a:prstGeom>
          <a:noFill/>
          <a:ln w="9525">
            <a:noFill/>
            <a:miter lim="800000"/>
            <a:headEnd/>
            <a:tailEnd/>
          </a:ln>
        </p:spPr>
      </p:pic>
      <p:sp>
        <p:nvSpPr>
          <p:cNvPr id="193541" name="TextBox 4"/>
          <p:cNvSpPr txBox="1">
            <a:spLocks noChangeArrowheads="1"/>
          </p:cNvSpPr>
          <p:nvPr/>
        </p:nvSpPr>
        <p:spPr bwMode="auto">
          <a:xfrm>
            <a:off x="323850" y="5084763"/>
            <a:ext cx="8820150" cy="1385887"/>
          </a:xfrm>
          <a:prstGeom prst="rect">
            <a:avLst/>
          </a:prstGeom>
          <a:noFill/>
          <a:ln w="9525">
            <a:noFill/>
            <a:miter lim="800000"/>
            <a:headEnd/>
            <a:tailEnd/>
          </a:ln>
        </p:spPr>
        <p:txBody>
          <a:bodyPr>
            <a:spAutoFit/>
          </a:bodyPr>
          <a:lstStyle/>
          <a:p>
            <a:pPr algn="ctr"/>
            <a:r>
              <a:rPr lang="lt-LT" b="1">
                <a:solidFill>
                  <a:srgbClr val="FF0000"/>
                </a:solidFill>
                <a:effectLst/>
                <a:latin typeface="Comic Sans MS" pitchFamily="66" charset="0"/>
              </a:rPr>
              <a:t>ES ir LIETUVOS HORIZON 2020 programose </a:t>
            </a:r>
          </a:p>
          <a:p>
            <a:pPr algn="ctr"/>
            <a:r>
              <a:rPr lang="lt-LT" b="1">
                <a:solidFill>
                  <a:srgbClr val="FF0000"/>
                </a:solidFill>
                <a:effectLst/>
                <a:latin typeface="Comic Sans MS" pitchFamily="66" charset="0"/>
              </a:rPr>
              <a:t>kol kas  XXI-jo amžiaus BIOINŽINERIJA </a:t>
            </a:r>
          </a:p>
          <a:p>
            <a:pPr algn="ctr"/>
            <a:r>
              <a:rPr lang="lt-LT" b="1">
                <a:solidFill>
                  <a:srgbClr val="FF0000"/>
                </a:solidFill>
                <a:effectLst/>
                <a:latin typeface="Comic Sans MS" pitchFamily="66" charset="0"/>
              </a:rPr>
              <a:t>dar NEMATOMA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latin typeface="Arial" pitchFamily="34" charset="0"/>
              <a:cs typeface="+mn-cs"/>
            </a:endParaRPr>
          </a:p>
        </p:txBody>
      </p:sp>
      <p:pic>
        <p:nvPicPr>
          <p:cNvPr id="921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5" name="Picture 2" descr="Vaizdo rezultatas pagal užklausą „transhumanism evolution TIME“">
            <a:hlinkClick r:id="rId4"/>
          </p:cNvPr>
          <p:cNvPicPr>
            <a:picLocks noChangeAspect="1" noChangeArrowheads="1"/>
          </p:cNvPicPr>
          <p:nvPr/>
        </p:nvPicPr>
        <p:blipFill>
          <a:blip r:embed="rId5" cstate="print"/>
          <a:srcRect/>
          <a:stretch>
            <a:fillRect/>
          </a:stretch>
        </p:blipFill>
        <p:spPr bwMode="auto">
          <a:xfrm>
            <a:off x="179388" y="1773238"/>
            <a:ext cx="8234362" cy="4032250"/>
          </a:xfrm>
          <a:prstGeom prst="rect">
            <a:avLst/>
          </a:prstGeom>
          <a:noFill/>
          <a:ln w="9525">
            <a:noFill/>
            <a:miter lim="800000"/>
            <a:headEnd/>
            <a:tailEnd/>
          </a:ln>
        </p:spPr>
      </p:pic>
      <p:sp>
        <p:nvSpPr>
          <p:cNvPr id="9221" name="TextBox 5"/>
          <p:cNvSpPr txBox="1">
            <a:spLocks noChangeArrowheads="1"/>
          </p:cNvSpPr>
          <p:nvPr/>
        </p:nvSpPr>
        <p:spPr bwMode="auto">
          <a:xfrm>
            <a:off x="1835150" y="333375"/>
            <a:ext cx="7058025" cy="523875"/>
          </a:xfrm>
          <a:prstGeom prst="rect">
            <a:avLst/>
          </a:prstGeom>
          <a:noFill/>
          <a:ln w="9525">
            <a:noFill/>
            <a:miter lim="800000"/>
            <a:headEnd/>
            <a:tailEnd/>
          </a:ln>
        </p:spPr>
        <p:txBody>
          <a:bodyPr>
            <a:spAutoFit/>
          </a:bodyPr>
          <a:lstStyle/>
          <a:p>
            <a:r>
              <a:rPr lang="lt-LT" b="1">
                <a:solidFill>
                  <a:srgbClr val="3219CB"/>
                </a:solidFill>
                <a:latin typeface="Comic Sans MS" pitchFamily="66" charset="0"/>
              </a:rPr>
              <a:t>TRANSHUMANIZMO gimimo sąlyga</a:t>
            </a:r>
          </a:p>
        </p:txBody>
      </p:sp>
      <p:sp>
        <p:nvSpPr>
          <p:cNvPr id="7" name="TextBox 6"/>
          <p:cNvSpPr txBox="1">
            <a:spLocks noChangeArrowheads="1"/>
          </p:cNvSpPr>
          <p:nvPr/>
        </p:nvSpPr>
        <p:spPr bwMode="auto">
          <a:xfrm>
            <a:off x="1042988" y="1557338"/>
            <a:ext cx="7885112" cy="954087"/>
          </a:xfrm>
          <a:prstGeom prst="rect">
            <a:avLst/>
          </a:prstGeom>
          <a:noFill/>
          <a:ln w="9525">
            <a:noFill/>
            <a:miter lim="800000"/>
            <a:headEnd/>
            <a:tailEnd/>
          </a:ln>
        </p:spPr>
        <p:txBody>
          <a:bodyPr>
            <a:spAutoFit/>
          </a:bodyPr>
          <a:lstStyle/>
          <a:p>
            <a:r>
              <a:rPr lang="lt-LT" b="1">
                <a:solidFill>
                  <a:srgbClr val="C00000"/>
                </a:solidFill>
                <a:latin typeface="Comic Sans MS" pitchFamily="66" charset="0"/>
              </a:rPr>
              <a:t>Lemiantis faktorius – </a:t>
            </a:r>
          </a:p>
          <a:p>
            <a:pPr algn="r"/>
            <a:r>
              <a:rPr lang="lt-LT" b="1">
                <a:solidFill>
                  <a:srgbClr val="C00000"/>
                </a:solidFill>
                <a:latin typeface="Comic Sans MS" pitchFamily="66" charset="0"/>
              </a:rPr>
              <a:t>DIRBTINIS INTELEKTAS</a:t>
            </a:r>
          </a:p>
        </p:txBody>
      </p:sp>
      <p:sp>
        <p:nvSpPr>
          <p:cNvPr id="9223" name="TextBox 7"/>
          <p:cNvSpPr txBox="1">
            <a:spLocks noChangeArrowheads="1"/>
          </p:cNvSpPr>
          <p:nvPr/>
        </p:nvSpPr>
        <p:spPr bwMode="auto">
          <a:xfrm>
            <a:off x="6911975" y="836613"/>
            <a:ext cx="2232025" cy="338137"/>
          </a:xfrm>
          <a:prstGeom prst="rect">
            <a:avLst/>
          </a:prstGeom>
          <a:noFill/>
          <a:ln w="9525">
            <a:noFill/>
            <a:miter lim="800000"/>
            <a:headEnd/>
            <a:tailEnd/>
          </a:ln>
        </p:spPr>
        <p:txBody>
          <a:bodyPr>
            <a:spAutoFit/>
          </a:bodyPr>
          <a:lstStyle/>
          <a:p>
            <a:r>
              <a:rPr lang="lt-LT" sz="1600">
                <a:solidFill>
                  <a:srgbClr val="3219CB"/>
                </a:solidFill>
                <a:latin typeface="Comic Sans MS" pitchFamily="66" charset="0"/>
              </a:rPr>
              <a:t>Dr. George Rebane</a:t>
            </a:r>
          </a:p>
        </p:txBody>
      </p:sp>
      <p:sp>
        <p:nvSpPr>
          <p:cNvPr id="9" name="Oval 8"/>
          <p:cNvSpPr/>
          <p:nvPr/>
        </p:nvSpPr>
        <p:spPr>
          <a:xfrm>
            <a:off x="6227763" y="5300663"/>
            <a:ext cx="144462" cy="144462"/>
          </a:xfrm>
          <a:prstGeom prst="ellipse">
            <a:avLst/>
          </a:prstGeom>
          <a:noFill/>
          <a:ln w="381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10" name="Oval 9"/>
          <p:cNvSpPr/>
          <p:nvPr/>
        </p:nvSpPr>
        <p:spPr>
          <a:xfrm>
            <a:off x="6875463" y="4868863"/>
            <a:ext cx="144462" cy="144462"/>
          </a:xfrm>
          <a:prstGeom prst="ellipse">
            <a:avLst/>
          </a:prstGeom>
          <a:noFill/>
          <a:ln w="381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11" name="TextBox 10"/>
          <p:cNvSpPr txBox="1">
            <a:spLocks noChangeArrowheads="1"/>
          </p:cNvSpPr>
          <p:nvPr/>
        </p:nvSpPr>
        <p:spPr bwMode="auto">
          <a:xfrm>
            <a:off x="2700338" y="5949950"/>
            <a:ext cx="2735262" cy="522288"/>
          </a:xfrm>
          <a:prstGeom prst="rect">
            <a:avLst/>
          </a:prstGeom>
          <a:noFill/>
          <a:ln w="9525">
            <a:noFill/>
            <a:miter lim="800000"/>
            <a:headEnd/>
            <a:tailEnd/>
          </a:ln>
        </p:spPr>
        <p:txBody>
          <a:bodyPr>
            <a:spAutoFit/>
          </a:bodyPr>
          <a:lstStyle/>
          <a:p>
            <a:r>
              <a:rPr lang="lt-LT" b="1">
                <a:solidFill>
                  <a:srgbClr val="C00000"/>
                </a:solidFill>
                <a:latin typeface="Comic Sans MS" pitchFamily="66" charset="0"/>
              </a:rPr>
              <a:t>CYBERNETICS</a:t>
            </a:r>
          </a:p>
        </p:txBody>
      </p:sp>
      <p:cxnSp>
        <p:nvCxnSpPr>
          <p:cNvPr id="13" name="Straight Arrow Connector 12"/>
          <p:cNvCxnSpPr/>
          <p:nvPr/>
        </p:nvCxnSpPr>
        <p:spPr>
          <a:xfrm flipV="1">
            <a:off x="5292725" y="5445125"/>
            <a:ext cx="935038" cy="6477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7524750" y="4149725"/>
            <a:ext cx="1727200" cy="646113"/>
          </a:xfrm>
          <a:prstGeom prst="rect">
            <a:avLst/>
          </a:prstGeom>
          <a:solidFill>
            <a:schemeClr val="bg1"/>
          </a:solidFill>
          <a:ln w="9525">
            <a:noFill/>
            <a:miter lim="800000"/>
            <a:headEnd/>
            <a:tailEnd/>
          </a:ln>
        </p:spPr>
        <p:txBody>
          <a:bodyPr>
            <a:spAutoFit/>
          </a:bodyPr>
          <a:lstStyle/>
          <a:p>
            <a:r>
              <a:rPr lang="lt-LT" sz="1800" b="1">
                <a:solidFill>
                  <a:srgbClr val="3219CB"/>
                </a:solidFill>
                <a:latin typeface="Comic Sans MS" pitchFamily="66" charset="0"/>
              </a:rPr>
              <a:t>TransŽmonės</a:t>
            </a:r>
          </a:p>
          <a:p>
            <a:endParaRPr lang="lt-LT" sz="1800" b="1">
              <a:solidFill>
                <a:srgbClr val="3219CB"/>
              </a:solidFill>
              <a:latin typeface="Comic Sans MS" pitchFamily="66" charset="0"/>
            </a:endParaRPr>
          </a:p>
        </p:txBody>
      </p:sp>
      <p:sp>
        <p:nvSpPr>
          <p:cNvPr id="16" name="TextBox 15"/>
          <p:cNvSpPr txBox="1">
            <a:spLocks noChangeArrowheads="1"/>
          </p:cNvSpPr>
          <p:nvPr/>
        </p:nvSpPr>
        <p:spPr bwMode="auto">
          <a:xfrm>
            <a:off x="395288" y="2781300"/>
            <a:ext cx="2881312" cy="1322388"/>
          </a:xfrm>
          <a:prstGeom prst="rect">
            <a:avLst/>
          </a:prstGeom>
          <a:noFill/>
          <a:ln w="9525">
            <a:noFill/>
            <a:miter lim="800000"/>
            <a:headEnd/>
            <a:tailEnd/>
          </a:ln>
        </p:spPr>
        <p:txBody>
          <a:bodyPr>
            <a:spAutoFit/>
          </a:bodyPr>
          <a:lstStyle/>
          <a:p>
            <a:pPr algn="ctr"/>
            <a:r>
              <a:rPr lang="lt-LT" sz="2000" b="1">
                <a:solidFill>
                  <a:srgbClr val="3219CB"/>
                </a:solidFill>
                <a:latin typeface="Comic Sans MS" pitchFamily="66" charset="0"/>
              </a:rPr>
              <a:t>Intelektualinė galia - tai</a:t>
            </a:r>
          </a:p>
          <a:p>
            <a:pPr algn="ctr"/>
            <a:r>
              <a:rPr lang="lt-LT" sz="2000" b="1">
                <a:solidFill>
                  <a:srgbClr val="C00000"/>
                </a:solidFill>
                <a:latin typeface="Comic Sans MS" pitchFamily="66" charset="0"/>
              </a:rPr>
              <a:t>Mokslo-Technologinė KŪRYBA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p:bldP spid="15" grpId="0" animBg="1"/>
      <p:bldP spid="1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pic>
        <p:nvPicPr>
          <p:cNvPr id="12902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29028" name="Picture 2" descr="C:\Users\Dobilas\Pictures\Conv-K-T-S-NBIC.jpg"/>
          <p:cNvPicPr>
            <a:picLocks noChangeAspect="1" noChangeArrowheads="1"/>
          </p:cNvPicPr>
          <p:nvPr/>
        </p:nvPicPr>
        <p:blipFill>
          <a:blip r:embed="rId4" cstate="print"/>
          <a:srcRect/>
          <a:stretch>
            <a:fillRect/>
          </a:stretch>
        </p:blipFill>
        <p:spPr bwMode="auto">
          <a:xfrm>
            <a:off x="1827213" y="1727200"/>
            <a:ext cx="6750050" cy="4987925"/>
          </a:xfrm>
          <a:prstGeom prst="rect">
            <a:avLst/>
          </a:prstGeom>
          <a:noFill/>
          <a:ln w="9525">
            <a:noFill/>
            <a:miter lim="800000"/>
            <a:headEnd/>
            <a:tailEnd/>
          </a:ln>
        </p:spPr>
      </p:pic>
      <p:sp>
        <p:nvSpPr>
          <p:cNvPr id="169989" name="TextBox 6"/>
          <p:cNvSpPr txBox="1">
            <a:spLocks noChangeArrowheads="1"/>
          </p:cNvSpPr>
          <p:nvPr/>
        </p:nvSpPr>
        <p:spPr bwMode="auto">
          <a:xfrm>
            <a:off x="1258888" y="260350"/>
            <a:ext cx="7885112" cy="1384300"/>
          </a:xfrm>
          <a:prstGeom prst="rect">
            <a:avLst/>
          </a:prstGeom>
          <a:noFill/>
          <a:ln w="9525">
            <a:noFill/>
            <a:miter lim="800000"/>
            <a:headEnd/>
            <a:tailEnd/>
          </a:ln>
        </p:spPr>
        <p:txBody>
          <a:bodyPr>
            <a:spAutoFit/>
          </a:bodyPr>
          <a:lstStyle/>
          <a:p>
            <a:pPr algn="ctr">
              <a:defRPr/>
            </a:pPr>
            <a:r>
              <a:rPr lang="lt-LT" b="1" dirty="0">
                <a:solidFill>
                  <a:srgbClr val="3219CB"/>
                </a:solidFill>
                <a:effectLst>
                  <a:outerShdw blurRad="38100" dist="38100" dir="2700000" algn="tl">
                    <a:srgbClr val="000000">
                      <a:alpha val="43137"/>
                    </a:srgbClr>
                  </a:outerShdw>
                </a:effectLst>
                <a:latin typeface="Comic Sans MS" pitchFamily="66" charset="0"/>
                <a:cs typeface="+mn-cs"/>
              </a:rPr>
              <a:t>JAV ŽINIŲ, TECHNOLOGIJŲ ir VISUOMENĖS KONVERGENCIJOS STRATEGIJA iki 2030 m.</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latin typeface="Arial" pitchFamily="34" charset="0"/>
              <a:cs typeface="+mn-cs"/>
            </a:endParaRPr>
          </a:p>
        </p:txBody>
      </p:sp>
      <p:pic>
        <p:nvPicPr>
          <p:cNvPr id="13721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37220" name="Picture 2" descr="Vaizdo rezultatas pagal užklausą „humanity+“">
            <a:hlinkClick r:id="rId4"/>
          </p:cNvPr>
          <p:cNvPicPr>
            <a:picLocks noChangeAspect="1" noChangeArrowheads="1"/>
          </p:cNvPicPr>
          <p:nvPr/>
        </p:nvPicPr>
        <p:blipFill>
          <a:blip r:embed="rId5" cstate="print"/>
          <a:srcRect/>
          <a:stretch>
            <a:fillRect/>
          </a:stretch>
        </p:blipFill>
        <p:spPr bwMode="auto">
          <a:xfrm>
            <a:off x="539750" y="2276475"/>
            <a:ext cx="3009900" cy="4014788"/>
          </a:xfrm>
          <a:prstGeom prst="rect">
            <a:avLst/>
          </a:prstGeom>
          <a:noFill/>
          <a:ln w="9525">
            <a:noFill/>
            <a:miter lim="800000"/>
            <a:headEnd/>
            <a:tailEnd/>
          </a:ln>
        </p:spPr>
      </p:pic>
      <p:pic>
        <p:nvPicPr>
          <p:cNvPr id="137221" name="Picture 4" descr="Susijęs vaizdas">
            <a:hlinkClick r:id="rId6"/>
          </p:cNvPr>
          <p:cNvPicPr>
            <a:picLocks noChangeAspect="1" noChangeArrowheads="1"/>
          </p:cNvPicPr>
          <p:nvPr/>
        </p:nvPicPr>
        <p:blipFill>
          <a:blip r:embed="rId7" cstate="print"/>
          <a:srcRect/>
          <a:stretch>
            <a:fillRect/>
          </a:stretch>
        </p:blipFill>
        <p:spPr bwMode="auto">
          <a:xfrm>
            <a:off x="4211638" y="1027113"/>
            <a:ext cx="4392612" cy="513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defRPr/>
            </a:pPr>
            <a:r>
              <a:rPr lang="lt-LT" sz="1800" b="1">
                <a:solidFill>
                  <a:schemeClr val="bg2"/>
                </a:solidFill>
                <a:effectLst>
                  <a:outerShdw blurRad="38100" dist="38100" dir="2700000" algn="tl">
                    <a:srgbClr val="000000">
                      <a:alpha val="43137"/>
                    </a:srgbClr>
                  </a:outerShdw>
                </a:effectLst>
                <a:cs typeface="+mn-cs"/>
              </a:rPr>
              <a:t>D. Kirvelis. BIOFIZIKA</a:t>
            </a:r>
            <a:endParaRPr lang="en-US" sz="1800" b="1">
              <a:solidFill>
                <a:schemeClr val="bg2"/>
              </a:solidFill>
              <a:effectLst>
                <a:outerShdw blurRad="38100" dist="38100" dir="2700000" algn="tl">
                  <a:srgbClr val="000000">
                    <a:alpha val="43137"/>
                  </a:srgbClr>
                </a:outerShdw>
              </a:effectLst>
              <a:cs typeface="+mn-cs"/>
            </a:endParaRPr>
          </a:p>
        </p:txBody>
      </p:sp>
      <p:pic>
        <p:nvPicPr>
          <p:cNvPr id="130051" name="Picture 2" descr="http://www.prabapilar.com/images/Church_first_supper.jpg"/>
          <p:cNvPicPr>
            <a:picLocks noChangeAspect="1" noChangeArrowheads="1"/>
          </p:cNvPicPr>
          <p:nvPr/>
        </p:nvPicPr>
        <p:blipFill>
          <a:blip r:embed="rId3" cstate="print"/>
          <a:srcRect/>
          <a:stretch>
            <a:fillRect/>
          </a:stretch>
        </p:blipFill>
        <p:spPr bwMode="auto">
          <a:xfrm>
            <a:off x="900113" y="1747838"/>
            <a:ext cx="7848600" cy="4418012"/>
          </a:xfrm>
          <a:prstGeom prst="rect">
            <a:avLst/>
          </a:prstGeom>
          <a:noFill/>
          <a:ln w="9525">
            <a:noFill/>
            <a:miter lim="800000"/>
            <a:headEnd/>
            <a:tailEnd/>
          </a:ln>
        </p:spPr>
      </p:pic>
      <p:sp>
        <p:nvSpPr>
          <p:cNvPr id="171013" name="TextBox 4"/>
          <p:cNvSpPr txBox="1">
            <a:spLocks noChangeArrowheads="1"/>
          </p:cNvSpPr>
          <p:nvPr/>
        </p:nvSpPr>
        <p:spPr bwMode="auto">
          <a:xfrm>
            <a:off x="1331913" y="188913"/>
            <a:ext cx="7812087" cy="1077912"/>
          </a:xfrm>
          <a:prstGeom prst="rect">
            <a:avLst/>
          </a:prstGeom>
          <a:noFill/>
          <a:ln w="9525">
            <a:noFill/>
            <a:miter lim="800000"/>
            <a:headEnd/>
            <a:tailEnd/>
          </a:ln>
        </p:spPr>
        <p:txBody>
          <a:bodyPr>
            <a:spAutoFit/>
          </a:bodyPr>
          <a:lstStyle/>
          <a:p>
            <a:pPr algn="ctr">
              <a:defRPr/>
            </a:pPr>
            <a:r>
              <a:rPr lang="en-US" sz="3200" b="1" dirty="0">
                <a:solidFill>
                  <a:srgbClr val="3219CB"/>
                </a:solidFill>
                <a:effectLst>
                  <a:outerShdw blurRad="38100" dist="38100" dir="2700000" algn="tl">
                    <a:srgbClr val="000000">
                      <a:alpha val="43137"/>
                    </a:srgbClr>
                  </a:outerShdw>
                </a:effectLst>
                <a:latin typeface="Comic Sans MS" pitchFamily="66" charset="0"/>
                <a:cs typeface="+mn-cs"/>
              </a:rPr>
              <a:t>The Church of </a:t>
            </a:r>
            <a:r>
              <a:rPr lang="en-US" sz="3200" b="1" dirty="0" err="1">
                <a:solidFill>
                  <a:srgbClr val="3219CB"/>
                </a:solidFill>
                <a:effectLst>
                  <a:outerShdw blurRad="38100" dist="38100" dir="2700000" algn="tl">
                    <a:srgbClr val="000000">
                      <a:alpha val="43137"/>
                    </a:srgbClr>
                  </a:outerShdw>
                </a:effectLst>
                <a:latin typeface="Comic Sans MS" pitchFamily="66" charset="0"/>
                <a:cs typeface="+mn-cs"/>
              </a:rPr>
              <a:t>Nano</a:t>
            </a:r>
            <a:r>
              <a:rPr lang="lt-LT" sz="3200" b="1" dirty="0">
                <a:solidFill>
                  <a:srgbClr val="3219CB"/>
                </a:solidFill>
                <a:effectLst>
                  <a:outerShdw blurRad="38100" dist="38100" dir="2700000" algn="tl">
                    <a:srgbClr val="000000">
                      <a:alpha val="43137"/>
                    </a:srgbClr>
                  </a:outerShdw>
                </a:effectLst>
                <a:latin typeface="Comic Sans MS" pitchFamily="66" charset="0"/>
                <a:cs typeface="+mn-cs"/>
              </a:rPr>
              <a:t>-</a:t>
            </a:r>
            <a:r>
              <a:rPr lang="en-US" sz="3200" b="1" dirty="0">
                <a:solidFill>
                  <a:srgbClr val="3219CB"/>
                </a:solidFill>
                <a:effectLst>
                  <a:outerShdw blurRad="38100" dist="38100" dir="2700000" algn="tl">
                    <a:srgbClr val="000000">
                      <a:alpha val="43137"/>
                    </a:srgbClr>
                  </a:outerShdw>
                </a:effectLst>
                <a:latin typeface="Comic Sans MS" pitchFamily="66" charset="0"/>
                <a:cs typeface="+mn-cs"/>
              </a:rPr>
              <a:t>Bio</a:t>
            </a:r>
            <a:r>
              <a:rPr lang="lt-LT" sz="3200" b="1" dirty="0">
                <a:solidFill>
                  <a:srgbClr val="3219CB"/>
                </a:solidFill>
                <a:effectLst>
                  <a:outerShdw blurRad="38100" dist="38100" dir="2700000" algn="tl">
                    <a:srgbClr val="000000">
                      <a:alpha val="43137"/>
                    </a:srgbClr>
                  </a:outerShdw>
                </a:effectLst>
                <a:latin typeface="Comic Sans MS" pitchFamily="66" charset="0"/>
                <a:cs typeface="+mn-cs"/>
              </a:rPr>
              <a:t>-</a:t>
            </a:r>
            <a:r>
              <a:rPr lang="en-US" sz="3200" b="1" dirty="0">
                <a:solidFill>
                  <a:srgbClr val="3219CB"/>
                </a:solidFill>
                <a:effectLst>
                  <a:outerShdw blurRad="38100" dist="38100" dir="2700000" algn="tl">
                    <a:srgbClr val="000000">
                      <a:alpha val="43137"/>
                    </a:srgbClr>
                  </a:outerShdw>
                </a:effectLst>
                <a:latin typeface="Comic Sans MS" pitchFamily="66" charset="0"/>
                <a:cs typeface="+mn-cs"/>
              </a:rPr>
              <a:t>Info</a:t>
            </a:r>
            <a:r>
              <a:rPr lang="lt-LT" sz="3200" b="1" dirty="0">
                <a:solidFill>
                  <a:srgbClr val="3219CB"/>
                </a:solidFill>
                <a:effectLst>
                  <a:outerShdw blurRad="38100" dist="38100" dir="2700000" algn="tl">
                    <a:srgbClr val="000000">
                      <a:alpha val="43137"/>
                    </a:srgbClr>
                  </a:outerShdw>
                </a:effectLst>
                <a:latin typeface="Comic Sans MS" pitchFamily="66" charset="0"/>
                <a:cs typeface="+mn-cs"/>
              </a:rPr>
              <a:t>-</a:t>
            </a:r>
            <a:r>
              <a:rPr lang="en-US" sz="3200" b="1" dirty="0" err="1">
                <a:solidFill>
                  <a:srgbClr val="3219CB"/>
                </a:solidFill>
                <a:effectLst>
                  <a:outerShdw blurRad="38100" dist="38100" dir="2700000" algn="tl">
                    <a:srgbClr val="000000">
                      <a:alpha val="43137"/>
                    </a:srgbClr>
                  </a:outerShdw>
                </a:effectLst>
                <a:latin typeface="Comic Sans MS" pitchFamily="66" charset="0"/>
                <a:cs typeface="+mn-cs"/>
              </a:rPr>
              <a:t>Cogno</a:t>
            </a:r>
            <a:r>
              <a:rPr lang="en-US" sz="3200" b="1" dirty="0">
                <a:solidFill>
                  <a:srgbClr val="3219CB"/>
                </a:solidFill>
                <a:effectLst>
                  <a:outerShdw blurRad="38100" dist="38100" dir="2700000" algn="tl">
                    <a:srgbClr val="000000">
                      <a:alpha val="43137"/>
                    </a:srgbClr>
                  </a:outerShdw>
                </a:effectLst>
                <a:latin typeface="Comic Sans MS" pitchFamily="66" charset="0"/>
                <a:cs typeface="+mn-cs"/>
              </a:rPr>
              <a:t>,</a:t>
            </a:r>
            <a:endParaRPr lang="lt-LT" sz="3200" b="1" dirty="0">
              <a:solidFill>
                <a:srgbClr val="3219CB"/>
              </a:solidFill>
              <a:effectLst>
                <a:outerShdw blurRad="38100" dist="38100" dir="2700000" algn="tl">
                  <a:srgbClr val="000000">
                    <a:alpha val="43137"/>
                  </a:srgbClr>
                </a:outerShdw>
              </a:effectLst>
              <a:latin typeface="Comic Sans MS" pitchFamily="66" charset="0"/>
              <a:cs typeface="+mn-cs"/>
            </a:endParaRPr>
          </a:p>
          <a:p>
            <a:pPr algn="ctr">
              <a:defRPr/>
            </a:pPr>
            <a:r>
              <a:rPr lang="en-US" sz="3200" b="1" dirty="0">
                <a:solidFill>
                  <a:srgbClr val="3219CB"/>
                </a:solidFill>
                <a:effectLst>
                  <a:outerShdw blurRad="38100" dist="38100" dir="2700000" algn="tl">
                    <a:srgbClr val="000000">
                      <a:alpha val="43137"/>
                    </a:srgbClr>
                  </a:outerShdw>
                </a:effectLst>
                <a:latin typeface="Comic Sans MS" pitchFamily="66" charset="0"/>
                <a:cs typeface="+mn-cs"/>
              </a:rPr>
              <a:t> 2006 - 2013</a:t>
            </a:r>
            <a:endParaRPr lang="lt-LT" sz="3200" dirty="0">
              <a:solidFill>
                <a:srgbClr val="3219CB"/>
              </a:solidFill>
              <a:effectLst>
                <a:outerShdw blurRad="38100" dist="38100" dir="2700000" algn="tl">
                  <a:srgbClr val="000000">
                    <a:alpha val="43137"/>
                  </a:srgbClr>
                </a:outerShdw>
              </a:effectLst>
              <a:latin typeface="Comic Sans MS" pitchFamily="66" charset="0"/>
              <a:cs typeface="+mn-cs"/>
            </a:endParaRPr>
          </a:p>
        </p:txBody>
      </p:sp>
      <p:sp>
        <p:nvSpPr>
          <p:cNvPr id="171014" name="TextBox 5"/>
          <p:cNvSpPr txBox="1">
            <a:spLocks noChangeArrowheads="1"/>
          </p:cNvSpPr>
          <p:nvPr/>
        </p:nvSpPr>
        <p:spPr bwMode="auto">
          <a:xfrm>
            <a:off x="0" y="6124575"/>
            <a:ext cx="9144000" cy="400050"/>
          </a:xfrm>
          <a:prstGeom prst="rect">
            <a:avLst/>
          </a:prstGeom>
          <a:noFill/>
          <a:ln w="9525">
            <a:noFill/>
            <a:miter lim="800000"/>
            <a:headEnd/>
            <a:tailEnd/>
          </a:ln>
        </p:spPr>
        <p:txBody>
          <a:bodyPr>
            <a:spAutoFit/>
          </a:bodyPr>
          <a:lstStyle/>
          <a:p>
            <a:pPr algn="ctr">
              <a:defRPr/>
            </a:pPr>
            <a:r>
              <a:rPr lang="en-US" sz="2000" b="1" dirty="0">
                <a:solidFill>
                  <a:srgbClr val="3219CB"/>
                </a:solidFill>
                <a:latin typeface="Comic Sans MS" pitchFamily="66" charset="0"/>
                <a:cs typeface="+mn-cs"/>
              </a:rPr>
              <a:t>First Supper of the Singularity: The Messiah with her Apostles</a:t>
            </a:r>
            <a:endParaRPr lang="lt-LT" sz="2000" dirty="0">
              <a:solidFill>
                <a:srgbClr val="3219CB"/>
              </a:solidFill>
              <a:latin typeface="Comic Sans MS" pitchFamily="66" charset="0"/>
              <a:cs typeface="+mn-cs"/>
            </a:endParaRPr>
          </a:p>
        </p:txBody>
      </p:sp>
      <p:sp>
        <p:nvSpPr>
          <p:cNvPr id="7"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pic>
        <p:nvPicPr>
          <p:cNvPr id="130055" name="Picture 3"/>
          <p:cNvPicPr>
            <a:picLocks noChangeAspect="1" noChangeArrowheads="1"/>
          </p:cNvPicPr>
          <p:nvPr/>
        </p:nvPicPr>
        <p:blipFill>
          <a:blip r:embed="rId4"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defRPr/>
            </a:pPr>
            <a:r>
              <a:rPr lang="lt-LT" sz="1800" b="1">
                <a:solidFill>
                  <a:schemeClr val="bg2"/>
                </a:solidFill>
                <a:effectLst>
                  <a:outerShdw blurRad="38100" dist="38100" dir="2700000" algn="tl">
                    <a:srgbClr val="000000">
                      <a:alpha val="43137"/>
                    </a:srgbClr>
                  </a:outerShdw>
                </a:effectLst>
                <a:cs typeface="+mn-cs"/>
              </a:rPr>
              <a:t>D. Kirvelis. BIOFIZIKA</a:t>
            </a:r>
            <a:endParaRPr lang="en-US" sz="1800" b="1">
              <a:solidFill>
                <a:schemeClr val="bg2"/>
              </a:solidFill>
              <a:effectLst>
                <a:outerShdw blurRad="38100" dist="38100" dir="2700000" algn="tl">
                  <a:srgbClr val="000000">
                    <a:alpha val="43137"/>
                  </a:srgbClr>
                </a:outerShdw>
              </a:effectLst>
              <a:cs typeface="+mn-cs"/>
            </a:endParaRPr>
          </a:p>
        </p:txBody>
      </p:sp>
      <p:pic>
        <p:nvPicPr>
          <p:cNvPr id="131075" name="Picture 5" descr="Anonimo, Leonardo da Vinci - sec. XV - Ultima Cena - insieme"/>
          <p:cNvPicPr>
            <a:picLocks noChangeAspect="1" noChangeArrowheads="1"/>
          </p:cNvPicPr>
          <p:nvPr/>
        </p:nvPicPr>
        <p:blipFill>
          <a:blip r:embed="rId3" cstate="print"/>
          <a:srcRect/>
          <a:stretch>
            <a:fillRect/>
          </a:stretch>
        </p:blipFill>
        <p:spPr bwMode="auto">
          <a:xfrm>
            <a:off x="323850" y="1700213"/>
            <a:ext cx="8682038" cy="4681537"/>
          </a:xfrm>
          <a:prstGeom prst="rect">
            <a:avLst/>
          </a:prstGeom>
          <a:noFill/>
          <a:ln w="9525">
            <a:noFill/>
            <a:miter lim="800000"/>
            <a:headEnd/>
            <a:tailEnd/>
          </a:ln>
        </p:spPr>
      </p:pic>
      <p:sp>
        <p:nvSpPr>
          <p:cNvPr id="5"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pic>
        <p:nvPicPr>
          <p:cNvPr id="131077" name="Picture 3"/>
          <p:cNvPicPr>
            <a:picLocks noChangeAspect="1" noChangeArrowheads="1"/>
          </p:cNvPicPr>
          <p:nvPr/>
        </p:nvPicPr>
        <p:blipFill>
          <a:blip r:embed="rId4" cstate="print"/>
          <a:srcRect/>
          <a:stretch>
            <a:fillRect/>
          </a:stretch>
        </p:blipFill>
        <p:spPr bwMode="auto">
          <a:xfrm>
            <a:off x="71438" y="333375"/>
            <a:ext cx="1296987" cy="1150938"/>
          </a:xfrm>
          <a:prstGeom prst="rect">
            <a:avLst/>
          </a:prstGeom>
          <a:noFill/>
          <a:ln w="9525">
            <a:noFill/>
            <a:miter lim="800000"/>
            <a:headEnd/>
            <a:tailEnd/>
          </a:ln>
        </p:spPr>
      </p:pic>
      <p:sp>
        <p:nvSpPr>
          <p:cNvPr id="131078" name="TextBox 5"/>
          <p:cNvSpPr txBox="1">
            <a:spLocks noChangeArrowheads="1"/>
          </p:cNvSpPr>
          <p:nvPr/>
        </p:nvSpPr>
        <p:spPr bwMode="auto">
          <a:xfrm>
            <a:off x="1763713" y="404813"/>
            <a:ext cx="7129462" cy="522287"/>
          </a:xfrm>
          <a:prstGeom prst="rect">
            <a:avLst/>
          </a:prstGeom>
          <a:noFill/>
          <a:ln w="9525">
            <a:noFill/>
            <a:miter lim="800000"/>
            <a:headEnd/>
            <a:tailEnd/>
          </a:ln>
        </p:spPr>
        <p:txBody>
          <a:bodyPr>
            <a:spAutoFit/>
          </a:bodyPr>
          <a:lstStyle/>
          <a:p>
            <a:pPr algn="ctr"/>
            <a:r>
              <a:rPr lang="lt-LT" b="1">
                <a:solidFill>
                  <a:srgbClr val="3219CB"/>
                </a:solidFill>
                <a:latin typeface="Comic Sans MS" pitchFamily="66" charset="0"/>
              </a:rPr>
              <a:t>Leonardo da Vinči, 1495-98 m.</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defRPr/>
            </a:pPr>
            <a:r>
              <a:rPr lang="lt-LT" sz="1800" b="1">
                <a:solidFill>
                  <a:schemeClr val="bg2"/>
                </a:solidFill>
                <a:effectLst>
                  <a:outerShdw blurRad="38100" dist="38100" dir="2700000" algn="tl">
                    <a:srgbClr val="000000">
                      <a:alpha val="43137"/>
                    </a:srgbClr>
                  </a:outerShdw>
                </a:effectLst>
                <a:cs typeface="+mn-cs"/>
              </a:rPr>
              <a:t>D. Kirvelis. BIOFIZIKA</a:t>
            </a:r>
            <a:endParaRPr lang="en-US" sz="1800" b="1">
              <a:solidFill>
                <a:schemeClr val="bg2"/>
              </a:solidFill>
              <a:effectLst>
                <a:outerShdw blurRad="38100" dist="38100" dir="2700000" algn="tl">
                  <a:srgbClr val="000000">
                    <a:alpha val="43137"/>
                  </a:srgbClr>
                </a:outerShdw>
              </a:effectLst>
              <a:cs typeface="+mn-cs"/>
            </a:endParaRPr>
          </a:p>
        </p:txBody>
      </p:sp>
      <p:pic>
        <p:nvPicPr>
          <p:cNvPr id="132099" name="Picture 2" descr="http://www.prabapilar.com/images/catalogimage.jpg"/>
          <p:cNvPicPr>
            <a:picLocks noChangeAspect="1" noChangeArrowheads="1"/>
          </p:cNvPicPr>
          <p:nvPr/>
        </p:nvPicPr>
        <p:blipFill>
          <a:blip r:embed="rId3" cstate="print"/>
          <a:srcRect/>
          <a:stretch>
            <a:fillRect/>
          </a:stretch>
        </p:blipFill>
        <p:spPr bwMode="auto">
          <a:xfrm>
            <a:off x="4932363" y="333375"/>
            <a:ext cx="4248150" cy="5946775"/>
          </a:xfrm>
          <a:prstGeom prst="rect">
            <a:avLst/>
          </a:prstGeom>
          <a:noFill/>
          <a:ln w="9525">
            <a:noFill/>
            <a:miter lim="800000"/>
            <a:headEnd/>
            <a:tailEnd/>
          </a:ln>
        </p:spPr>
      </p:pic>
      <p:sp>
        <p:nvSpPr>
          <p:cNvPr id="173061" name="TextBox 4"/>
          <p:cNvSpPr txBox="1">
            <a:spLocks noChangeArrowheads="1"/>
          </p:cNvSpPr>
          <p:nvPr/>
        </p:nvSpPr>
        <p:spPr bwMode="auto">
          <a:xfrm>
            <a:off x="107950" y="1879600"/>
            <a:ext cx="5111750" cy="4800600"/>
          </a:xfrm>
          <a:prstGeom prst="rect">
            <a:avLst/>
          </a:prstGeom>
          <a:noFill/>
          <a:ln w="9525">
            <a:noFill/>
            <a:miter lim="800000"/>
            <a:headEnd/>
            <a:tailEnd/>
          </a:ln>
        </p:spPr>
        <p:txBody>
          <a:bodyPr>
            <a:spAutoFit/>
          </a:bodyPr>
          <a:lstStyle/>
          <a:p>
            <a:pPr>
              <a:defRPr/>
            </a:pPr>
            <a:r>
              <a:rPr lang="en-US" sz="1800" b="1" dirty="0">
                <a:solidFill>
                  <a:srgbClr val="3219CB"/>
                </a:solidFill>
                <a:latin typeface="Comic Sans MS" pitchFamily="66" charset="0"/>
                <a:cs typeface="+mn-cs"/>
              </a:rPr>
              <a:t>The deeply rooted </a:t>
            </a:r>
            <a:r>
              <a:rPr lang="en-US" sz="1800" b="1" i="1" dirty="0">
                <a:solidFill>
                  <a:srgbClr val="3219CB"/>
                </a:solidFill>
                <a:latin typeface="Comic Sans MS" pitchFamily="66" charset="0"/>
                <a:cs typeface="+mn-cs"/>
              </a:rPr>
              <a:t>Church of </a:t>
            </a:r>
            <a:r>
              <a:rPr lang="en-US" sz="1800" b="1" i="1" dirty="0" err="1">
                <a:solidFill>
                  <a:srgbClr val="3219CB"/>
                </a:solidFill>
                <a:latin typeface="Comic Sans MS" pitchFamily="66" charset="0"/>
                <a:cs typeface="+mn-cs"/>
              </a:rPr>
              <a:t>Nano</a:t>
            </a:r>
            <a:r>
              <a:rPr lang="en-US" sz="1800" b="1" i="1" dirty="0">
                <a:solidFill>
                  <a:srgbClr val="3219CB"/>
                </a:solidFill>
                <a:latin typeface="Comic Sans MS" pitchFamily="66" charset="0"/>
                <a:cs typeface="+mn-cs"/>
              </a:rPr>
              <a:t> Bio Info </a:t>
            </a:r>
            <a:r>
              <a:rPr lang="en-US" sz="1800" b="1" i="1" dirty="0" err="1">
                <a:solidFill>
                  <a:srgbClr val="3219CB"/>
                </a:solidFill>
                <a:latin typeface="Comic Sans MS" pitchFamily="66" charset="0"/>
                <a:cs typeface="+mn-cs"/>
              </a:rPr>
              <a:t>Cogno</a:t>
            </a:r>
            <a:r>
              <a:rPr lang="en-US" sz="1800" b="1" dirty="0">
                <a:solidFill>
                  <a:srgbClr val="3219CB"/>
                </a:solidFill>
                <a:latin typeface="Comic Sans MS" pitchFamily="66" charset="0"/>
                <a:cs typeface="+mn-cs"/>
              </a:rPr>
              <a:t> transports itself around the world offering fantastical prophesies, outrageous sermons, incantations, neo rituals and a freshly minted techno-communion with emerging</a:t>
            </a:r>
            <a:r>
              <a:rPr lang="lt-LT" sz="1800" b="1" dirty="0">
                <a:solidFill>
                  <a:srgbClr val="3219CB"/>
                </a:solidFill>
                <a:latin typeface="Comic Sans MS" pitchFamily="66" charset="0"/>
                <a:cs typeface="+mn-cs"/>
              </a:rPr>
              <a:t> </a:t>
            </a:r>
            <a:r>
              <a:rPr lang="en-US" sz="1800" b="1" dirty="0">
                <a:solidFill>
                  <a:srgbClr val="3219CB"/>
                </a:solidFill>
                <a:latin typeface="Comic Sans MS" pitchFamily="66" charset="0"/>
                <a:cs typeface="+mn-cs"/>
              </a:rPr>
              <a:t>technology.  Inverting phobic cries for a pre-cautionary principle, the Church proclaims a liturgy that drives these technologies -  Nanotechnology, Biotechnology, Information Technology and Cognitive Neuroscience - forward into the neoteric millennium.  Providing a cutting edge look at the deployment of technologies around the world, this au courant Church brings together the high priestess of the Church with altar guides to speed the shock waves of the future</a:t>
            </a:r>
            <a:r>
              <a:rPr lang="en-US" sz="1800" b="1" dirty="0">
                <a:solidFill>
                  <a:srgbClr val="3219CB"/>
                </a:solidFill>
                <a:effectLst>
                  <a:outerShdw blurRad="38100" dist="38100" dir="2700000" algn="tl">
                    <a:srgbClr val="000000">
                      <a:alpha val="43137"/>
                    </a:srgbClr>
                  </a:outerShdw>
                </a:effectLst>
                <a:cs typeface="+mn-cs"/>
              </a:rPr>
              <a:t>.</a:t>
            </a:r>
            <a:endParaRPr lang="lt-LT" sz="1800" dirty="0">
              <a:solidFill>
                <a:srgbClr val="3219CB"/>
              </a:solidFill>
              <a:effectLst>
                <a:outerShdw blurRad="38100" dist="38100" dir="2700000" algn="tl">
                  <a:srgbClr val="000000">
                    <a:alpha val="43137"/>
                  </a:srgbClr>
                </a:outerShdw>
              </a:effectLst>
              <a:cs typeface="+mn-cs"/>
            </a:endParaRPr>
          </a:p>
        </p:txBody>
      </p:sp>
      <p:pic>
        <p:nvPicPr>
          <p:cNvPr id="132101" name="Picture 2" descr="C:\Users\Dobilas\Pictures\JAV NBICzenklas.jpg"/>
          <p:cNvPicPr>
            <a:picLocks noChangeAspect="1" noChangeArrowheads="1"/>
          </p:cNvPicPr>
          <p:nvPr/>
        </p:nvPicPr>
        <p:blipFill>
          <a:blip r:embed="rId4" cstate="print"/>
          <a:srcRect/>
          <a:stretch>
            <a:fillRect/>
          </a:stretch>
        </p:blipFill>
        <p:spPr bwMode="auto">
          <a:xfrm>
            <a:off x="1835150" y="0"/>
            <a:ext cx="3097213" cy="1871663"/>
          </a:xfrm>
          <a:prstGeom prst="rect">
            <a:avLst/>
          </a:prstGeom>
          <a:noFill/>
          <a:ln w="9525">
            <a:noFill/>
            <a:miter lim="800000"/>
            <a:headEnd/>
            <a:tailEnd/>
          </a:ln>
        </p:spPr>
      </p:pic>
      <p:sp>
        <p:nvSpPr>
          <p:cNvPr id="7"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pic>
        <p:nvPicPr>
          <p:cNvPr id="132103" name="Picture 3"/>
          <p:cNvPicPr>
            <a:picLocks noChangeAspect="1" noChangeArrowheads="1"/>
          </p:cNvPicPr>
          <p:nvPr/>
        </p:nvPicPr>
        <p:blipFill>
          <a:blip r:embed="rId5"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Box 1"/>
          <p:cNvSpPr txBox="1">
            <a:spLocks noChangeArrowheads="1"/>
          </p:cNvSpPr>
          <p:nvPr/>
        </p:nvSpPr>
        <p:spPr bwMode="auto">
          <a:xfrm>
            <a:off x="1403350" y="530225"/>
            <a:ext cx="7632700" cy="522288"/>
          </a:xfrm>
          <a:prstGeom prst="rect">
            <a:avLst/>
          </a:prstGeom>
          <a:noFill/>
          <a:ln w="9525">
            <a:noFill/>
            <a:miter lim="800000"/>
            <a:headEnd/>
            <a:tailEnd/>
          </a:ln>
        </p:spPr>
        <p:txBody>
          <a:bodyPr>
            <a:spAutoFit/>
          </a:bodyPr>
          <a:lstStyle/>
          <a:p>
            <a:pPr>
              <a:defRPr/>
            </a:pPr>
            <a:r>
              <a:rPr lang="lt-LT" b="1" dirty="0">
                <a:solidFill>
                  <a:srgbClr val="3219CB"/>
                </a:solidFill>
                <a:effectLst>
                  <a:outerShdw blurRad="38100" dist="38100" dir="2700000" algn="tl">
                    <a:srgbClr val="000000">
                      <a:alpha val="43137"/>
                    </a:srgbClr>
                  </a:outerShdw>
                </a:effectLst>
                <a:latin typeface="Comic Sans MS" pitchFamily="66" charset="0"/>
                <a:cs typeface="+mn-cs"/>
              </a:rPr>
              <a:t>2017-ji metai – REFORMACIJOS METAI</a:t>
            </a:r>
          </a:p>
        </p:txBody>
      </p:sp>
      <p:grpSp>
        <p:nvGrpSpPr>
          <p:cNvPr id="2" name="Group 27"/>
          <p:cNvGrpSpPr>
            <a:grpSpLocks/>
          </p:cNvGrpSpPr>
          <p:nvPr/>
        </p:nvGrpSpPr>
        <p:grpSpPr bwMode="auto">
          <a:xfrm>
            <a:off x="-36513" y="1474788"/>
            <a:ext cx="3168651" cy="5267325"/>
            <a:chOff x="-36509" y="1475260"/>
            <a:chExt cx="3168349" cy="5265808"/>
          </a:xfrm>
        </p:grpSpPr>
        <p:pic>
          <p:nvPicPr>
            <p:cNvPr id="133145" name="Picture 4" descr="Mikołaj Radziwiłł Czarny.JPG"/>
            <p:cNvPicPr>
              <a:picLocks noChangeAspect="1" noChangeArrowheads="1"/>
            </p:cNvPicPr>
            <p:nvPr/>
          </p:nvPicPr>
          <p:blipFill>
            <a:blip r:embed="rId2" cstate="print"/>
            <a:srcRect/>
            <a:stretch>
              <a:fillRect/>
            </a:stretch>
          </p:blipFill>
          <p:spPr bwMode="auto">
            <a:xfrm flipH="1">
              <a:off x="438904" y="1835035"/>
              <a:ext cx="2548919" cy="3537900"/>
            </a:xfrm>
            <a:prstGeom prst="rect">
              <a:avLst/>
            </a:prstGeom>
            <a:noFill/>
            <a:ln w="9525">
              <a:noFill/>
              <a:miter lim="800000"/>
              <a:headEnd/>
              <a:tailEnd/>
            </a:ln>
          </p:spPr>
        </p:pic>
        <p:pic>
          <p:nvPicPr>
            <p:cNvPr id="133146" name="Picture 3" descr="Traby (herbas)">
              <a:hlinkClick r:id="rId3" tooltip="Traby (herbas)"/>
            </p:cNvPr>
            <p:cNvPicPr>
              <a:picLocks noChangeAspect="1" noChangeArrowheads="1"/>
            </p:cNvPicPr>
            <p:nvPr/>
          </p:nvPicPr>
          <p:blipFill>
            <a:blip r:embed="rId4" cstate="print"/>
            <a:srcRect/>
            <a:stretch>
              <a:fillRect/>
            </a:stretch>
          </p:blipFill>
          <p:spPr bwMode="auto">
            <a:xfrm>
              <a:off x="-36509" y="1556792"/>
              <a:ext cx="883921" cy="928117"/>
            </a:xfrm>
            <a:prstGeom prst="rect">
              <a:avLst/>
            </a:prstGeom>
            <a:noFill/>
            <a:ln w="9525">
              <a:noFill/>
              <a:miter lim="800000"/>
              <a:headEnd/>
              <a:tailEnd/>
            </a:ln>
          </p:spPr>
        </p:pic>
        <p:sp>
          <p:nvSpPr>
            <p:cNvPr id="133147" name="TextBox 13"/>
            <p:cNvSpPr txBox="1">
              <a:spLocks noChangeArrowheads="1"/>
            </p:cNvSpPr>
            <p:nvPr/>
          </p:nvSpPr>
          <p:spPr bwMode="auto">
            <a:xfrm>
              <a:off x="0" y="5302669"/>
              <a:ext cx="3131840" cy="646322"/>
            </a:xfrm>
            <a:prstGeom prst="rect">
              <a:avLst/>
            </a:prstGeom>
            <a:noFill/>
            <a:ln w="9525">
              <a:noFill/>
              <a:miter lim="800000"/>
              <a:headEnd/>
              <a:tailEnd/>
            </a:ln>
          </p:spPr>
          <p:txBody>
            <a:bodyPr>
              <a:spAutoFit/>
            </a:bodyPr>
            <a:lstStyle/>
            <a:p>
              <a:r>
                <a:rPr lang="lt-LT" sz="1800" b="1">
                  <a:solidFill>
                    <a:srgbClr val="3219CB"/>
                  </a:solidFill>
                  <a:latin typeface="Comic Sans MS" pitchFamily="66" charset="0"/>
                </a:rPr>
                <a:t>Mikalojus Radvila Juodasis</a:t>
              </a:r>
            </a:p>
            <a:p>
              <a:pPr algn="ctr"/>
              <a:r>
                <a:rPr lang="lt-LT" sz="1800">
                  <a:solidFill>
                    <a:srgbClr val="3219CB"/>
                  </a:solidFill>
                  <a:latin typeface="Comic Sans MS" pitchFamily="66" charset="0"/>
                </a:rPr>
                <a:t> (1515 - 1565 m.)</a:t>
              </a:r>
            </a:p>
          </p:txBody>
        </p:sp>
        <p:sp>
          <p:nvSpPr>
            <p:cNvPr id="133148" name="TextBox 14"/>
            <p:cNvSpPr txBox="1">
              <a:spLocks noChangeArrowheads="1"/>
            </p:cNvSpPr>
            <p:nvPr/>
          </p:nvSpPr>
          <p:spPr bwMode="auto">
            <a:xfrm>
              <a:off x="755576" y="1475260"/>
              <a:ext cx="2376264" cy="369332"/>
            </a:xfrm>
            <a:prstGeom prst="rect">
              <a:avLst/>
            </a:prstGeom>
            <a:noFill/>
            <a:ln w="9525">
              <a:noFill/>
              <a:miter lim="800000"/>
              <a:headEnd/>
              <a:tailEnd/>
            </a:ln>
          </p:spPr>
          <p:txBody>
            <a:bodyPr>
              <a:spAutoFit/>
            </a:bodyPr>
            <a:lstStyle/>
            <a:p>
              <a:r>
                <a:rPr lang="lt-LT" sz="1800" b="1">
                  <a:solidFill>
                    <a:srgbClr val="C00000"/>
                  </a:solidFill>
                  <a:latin typeface="Comic Sans MS" pitchFamily="66" charset="0"/>
                </a:rPr>
                <a:t>XVI a. Reformacija</a:t>
              </a:r>
            </a:p>
          </p:txBody>
        </p:sp>
        <p:sp>
          <p:nvSpPr>
            <p:cNvPr id="133149" name="TextBox 24"/>
            <p:cNvSpPr txBox="1">
              <a:spLocks noChangeArrowheads="1"/>
            </p:cNvSpPr>
            <p:nvPr/>
          </p:nvSpPr>
          <p:spPr bwMode="auto">
            <a:xfrm>
              <a:off x="107504" y="6002404"/>
              <a:ext cx="3024336" cy="738664"/>
            </a:xfrm>
            <a:prstGeom prst="rect">
              <a:avLst/>
            </a:prstGeom>
            <a:noFill/>
            <a:ln w="9525">
              <a:noFill/>
              <a:miter lim="800000"/>
              <a:headEnd/>
              <a:tailEnd/>
            </a:ln>
          </p:spPr>
          <p:txBody>
            <a:bodyPr>
              <a:spAutoFit/>
            </a:bodyPr>
            <a:lstStyle/>
            <a:p>
              <a:pPr algn="ctr"/>
              <a:r>
                <a:rPr lang="lt-LT" sz="1400" b="1">
                  <a:solidFill>
                    <a:srgbClr val="3219CB"/>
                  </a:solidFill>
                  <a:latin typeface="Comic Sans MS" pitchFamily="66" charset="0"/>
                </a:rPr>
                <a:t>Krikščioniška REFORMACIJA – </a:t>
              </a:r>
            </a:p>
            <a:p>
              <a:pPr algn="ctr"/>
              <a:r>
                <a:rPr lang="lt-LT" sz="1400" b="1">
                  <a:solidFill>
                    <a:srgbClr val="3219CB"/>
                  </a:solidFill>
                  <a:latin typeface="Comic Sans MS" pitchFamily="66" charset="0"/>
                </a:rPr>
                <a:t>bet ne katalikybė sąlygos</a:t>
              </a:r>
            </a:p>
            <a:p>
              <a:pPr algn="ctr"/>
              <a:r>
                <a:rPr lang="lt-LT" sz="1400" b="1">
                  <a:solidFill>
                    <a:srgbClr val="3219CB"/>
                  </a:solidFill>
                  <a:latin typeface="Comic Sans MS" pitchFamily="66" charset="0"/>
                </a:rPr>
                <a:t>LIETUVOS SAVARANKIŠKUMĄ</a:t>
              </a:r>
            </a:p>
          </p:txBody>
        </p:sp>
      </p:grpSp>
      <p:grpSp>
        <p:nvGrpSpPr>
          <p:cNvPr id="3" name="Group 28"/>
          <p:cNvGrpSpPr>
            <a:grpSpLocks/>
          </p:cNvGrpSpPr>
          <p:nvPr/>
        </p:nvGrpSpPr>
        <p:grpSpPr bwMode="auto">
          <a:xfrm>
            <a:off x="6588125" y="1168400"/>
            <a:ext cx="2555875" cy="5689600"/>
            <a:chOff x="6516216" y="1052736"/>
            <a:chExt cx="2555776" cy="5688632"/>
          </a:xfrm>
        </p:grpSpPr>
        <p:pic>
          <p:nvPicPr>
            <p:cNvPr id="133137" name="Picture 7" descr="Vaizdo rezultatas pagal užklausą „ethics and emerging technology institute“">
              <a:hlinkClick r:id="rId5"/>
            </p:cNvPr>
            <p:cNvPicPr>
              <a:picLocks noChangeAspect="1" noChangeArrowheads="1"/>
            </p:cNvPicPr>
            <p:nvPr/>
          </p:nvPicPr>
          <p:blipFill>
            <a:blip r:embed="rId6" cstate="print"/>
            <a:srcRect/>
            <a:stretch>
              <a:fillRect/>
            </a:stretch>
          </p:blipFill>
          <p:spPr bwMode="auto">
            <a:xfrm>
              <a:off x="6660232" y="5358814"/>
              <a:ext cx="2411760" cy="446450"/>
            </a:xfrm>
            <a:prstGeom prst="rect">
              <a:avLst/>
            </a:prstGeom>
            <a:noFill/>
            <a:ln w="9525">
              <a:noFill/>
              <a:miter lim="800000"/>
              <a:headEnd/>
              <a:tailEnd/>
            </a:ln>
          </p:spPr>
        </p:pic>
        <p:sp>
          <p:nvSpPr>
            <p:cNvPr id="168976" name="Rectangle 18"/>
            <p:cNvSpPr>
              <a:spLocks noChangeArrowheads="1"/>
            </p:cNvSpPr>
            <p:nvPr/>
          </p:nvSpPr>
          <p:spPr bwMode="auto">
            <a:xfrm>
              <a:off x="7021021" y="5949341"/>
              <a:ext cx="1979536" cy="792027"/>
            </a:xfrm>
            <a:prstGeom prst="rect">
              <a:avLst/>
            </a:prstGeom>
            <a:solidFill>
              <a:schemeClr val="tx1"/>
            </a:solidFill>
            <a:ln w="19050" algn="ctr">
              <a:solidFill>
                <a:schemeClr val="tx1"/>
              </a:solidFill>
              <a:miter lim="800000"/>
              <a:headEnd/>
              <a:tailEnd/>
            </a:ln>
          </p:spPr>
          <p:txBody>
            <a:bodyPr wrap="none"/>
            <a:lstStyle/>
            <a:p>
              <a:pPr>
                <a:defRPr/>
              </a:pPr>
              <a:endParaRPr lang="lt-LT">
                <a:effectLst>
                  <a:outerShdw blurRad="38100" dist="38100" dir="2700000" algn="tl">
                    <a:srgbClr val="000000">
                      <a:alpha val="43137"/>
                    </a:srgbClr>
                  </a:outerShdw>
                </a:effectLst>
                <a:cs typeface="+mn-cs"/>
              </a:endParaRPr>
            </a:p>
          </p:txBody>
        </p:sp>
        <p:pic>
          <p:nvPicPr>
            <p:cNvPr id="133139" name="Picture 9" descr="Singularity University: Empowering a global community with exponential technology to solve our world's biggest challenges">
              <a:hlinkClick r:id="rId7"/>
            </p:cNvPr>
            <p:cNvPicPr>
              <a:picLocks noChangeAspect="1" noChangeArrowheads="1"/>
            </p:cNvPicPr>
            <p:nvPr/>
          </p:nvPicPr>
          <p:blipFill>
            <a:blip r:embed="rId8" cstate="print"/>
            <a:srcRect/>
            <a:stretch>
              <a:fillRect/>
            </a:stretch>
          </p:blipFill>
          <p:spPr bwMode="auto">
            <a:xfrm>
              <a:off x="6516216" y="5893197"/>
              <a:ext cx="2228586" cy="632147"/>
            </a:xfrm>
            <a:prstGeom prst="rect">
              <a:avLst/>
            </a:prstGeom>
            <a:noFill/>
            <a:ln w="9525">
              <a:noFill/>
              <a:miter lim="800000"/>
              <a:headEnd/>
              <a:tailEnd/>
            </a:ln>
          </p:spPr>
        </p:pic>
        <p:pic>
          <p:nvPicPr>
            <p:cNvPr id="133140" name="Picture 11" descr="Vaizdo rezultatas pagal užklausą „singularity university“">
              <a:hlinkClick r:id="rId9"/>
            </p:cNvPr>
            <p:cNvPicPr>
              <a:picLocks noChangeAspect="1" noChangeArrowheads="1"/>
            </p:cNvPicPr>
            <p:nvPr/>
          </p:nvPicPr>
          <p:blipFill>
            <a:blip r:embed="rId10" cstate="print"/>
            <a:srcRect/>
            <a:stretch>
              <a:fillRect/>
            </a:stretch>
          </p:blipFill>
          <p:spPr bwMode="auto">
            <a:xfrm>
              <a:off x="6732240" y="1693587"/>
              <a:ext cx="2267744" cy="1519389"/>
            </a:xfrm>
            <a:prstGeom prst="rect">
              <a:avLst/>
            </a:prstGeom>
            <a:noFill/>
            <a:ln w="9525">
              <a:noFill/>
              <a:miter lim="800000"/>
              <a:headEnd/>
              <a:tailEnd/>
            </a:ln>
          </p:spPr>
        </p:pic>
        <p:pic>
          <p:nvPicPr>
            <p:cNvPr id="133141" name="Picture 13" descr="Vaizdo rezultatas pagal užklausą „Ray Kurzweil“">
              <a:hlinkClick r:id="rId11"/>
            </p:cNvPr>
            <p:cNvPicPr>
              <a:picLocks noChangeAspect="1" noChangeArrowheads="1"/>
            </p:cNvPicPr>
            <p:nvPr/>
          </p:nvPicPr>
          <p:blipFill>
            <a:blip r:embed="rId12" cstate="print"/>
            <a:srcRect/>
            <a:stretch>
              <a:fillRect/>
            </a:stretch>
          </p:blipFill>
          <p:spPr bwMode="auto">
            <a:xfrm>
              <a:off x="6775141" y="3266553"/>
              <a:ext cx="2189347" cy="1458591"/>
            </a:xfrm>
            <a:prstGeom prst="rect">
              <a:avLst/>
            </a:prstGeom>
            <a:noFill/>
            <a:ln w="9525">
              <a:noFill/>
              <a:miter lim="800000"/>
              <a:headEnd/>
              <a:tailEnd/>
            </a:ln>
          </p:spPr>
        </p:pic>
        <p:sp>
          <p:nvSpPr>
            <p:cNvPr id="131093" name="TextBox 21"/>
            <p:cNvSpPr txBox="1">
              <a:spLocks noChangeArrowheads="1"/>
            </p:cNvSpPr>
            <p:nvPr/>
          </p:nvSpPr>
          <p:spPr bwMode="auto">
            <a:xfrm>
              <a:off x="6516216" y="1052736"/>
              <a:ext cx="2555776" cy="615845"/>
            </a:xfrm>
            <a:prstGeom prst="rect">
              <a:avLst/>
            </a:prstGeom>
            <a:noFill/>
            <a:ln w="9525">
              <a:noFill/>
              <a:miter lim="800000"/>
              <a:headEnd/>
              <a:tailEnd/>
            </a:ln>
          </p:spPr>
          <p:txBody>
            <a:bodyPr>
              <a:spAutoFit/>
            </a:bodyPr>
            <a:lstStyle/>
            <a:p>
              <a:pPr algn="ctr">
                <a:defRPr/>
              </a:pPr>
              <a:r>
                <a:rPr lang="lt-LT" sz="1800" b="1" dirty="0">
                  <a:solidFill>
                    <a:srgbClr val="C00000"/>
                  </a:solidFill>
                  <a:effectLst>
                    <a:outerShdw blurRad="38100" dist="38100" dir="2700000" algn="tl">
                      <a:srgbClr val="000000">
                        <a:alpha val="43137"/>
                      </a:srgbClr>
                    </a:outerShdw>
                  </a:effectLst>
                  <a:latin typeface="Comic Sans MS" pitchFamily="66" charset="0"/>
                </a:rPr>
                <a:t>XXI a. Reformacija</a:t>
              </a:r>
            </a:p>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TRANSHUMANIZMAS</a:t>
              </a:r>
            </a:p>
          </p:txBody>
        </p:sp>
        <p:sp>
          <p:nvSpPr>
            <p:cNvPr id="133143" name="TextBox 22"/>
            <p:cNvSpPr txBox="1">
              <a:spLocks noChangeArrowheads="1"/>
            </p:cNvSpPr>
            <p:nvPr/>
          </p:nvSpPr>
          <p:spPr bwMode="auto">
            <a:xfrm>
              <a:off x="6696744" y="4653136"/>
              <a:ext cx="2267744" cy="369332"/>
            </a:xfrm>
            <a:prstGeom prst="rect">
              <a:avLst/>
            </a:prstGeom>
            <a:noFill/>
            <a:ln w="9525">
              <a:noFill/>
              <a:miter lim="800000"/>
              <a:headEnd/>
              <a:tailEnd/>
            </a:ln>
          </p:spPr>
          <p:txBody>
            <a:bodyPr>
              <a:spAutoFit/>
            </a:bodyPr>
            <a:lstStyle/>
            <a:p>
              <a:r>
                <a:rPr lang="lt-LT" sz="1800" b="1">
                  <a:solidFill>
                    <a:srgbClr val="3219CB"/>
                  </a:solidFill>
                  <a:latin typeface="Comic Sans MS" pitchFamily="66" charset="0"/>
                </a:rPr>
                <a:t>Prof. Ray Kurzweil </a:t>
              </a:r>
            </a:p>
          </p:txBody>
        </p:sp>
        <p:sp>
          <p:nvSpPr>
            <p:cNvPr id="133144" name="TextBox 25"/>
            <p:cNvSpPr txBox="1">
              <a:spLocks noChangeArrowheads="1"/>
            </p:cNvSpPr>
            <p:nvPr/>
          </p:nvSpPr>
          <p:spPr bwMode="auto">
            <a:xfrm>
              <a:off x="6588224" y="5085184"/>
              <a:ext cx="2483768" cy="307777"/>
            </a:xfrm>
            <a:prstGeom prst="rect">
              <a:avLst/>
            </a:prstGeom>
            <a:noFill/>
            <a:ln w="9525">
              <a:noFill/>
              <a:miter lim="800000"/>
              <a:headEnd/>
              <a:tailEnd/>
            </a:ln>
          </p:spPr>
          <p:txBody>
            <a:bodyPr>
              <a:spAutoFit/>
            </a:bodyPr>
            <a:lstStyle/>
            <a:p>
              <a:r>
                <a:rPr lang="lt-LT" sz="1400" b="1">
                  <a:solidFill>
                    <a:srgbClr val="3219CB"/>
                  </a:solidFill>
                  <a:latin typeface="Comic Sans MS" pitchFamily="66" charset="0"/>
                </a:rPr>
                <a:t>Nano-Bio-Info-Cogno-Eco</a:t>
              </a:r>
            </a:p>
          </p:txBody>
        </p:sp>
      </p:grpSp>
      <p:grpSp>
        <p:nvGrpSpPr>
          <p:cNvPr id="4" name="Group 36"/>
          <p:cNvGrpSpPr>
            <a:grpSpLocks/>
          </p:cNvGrpSpPr>
          <p:nvPr/>
        </p:nvGrpSpPr>
        <p:grpSpPr bwMode="auto">
          <a:xfrm>
            <a:off x="3203575" y="1281113"/>
            <a:ext cx="3313113" cy="5576887"/>
            <a:chOff x="3131840" y="1187460"/>
            <a:chExt cx="3312368" cy="5577055"/>
          </a:xfrm>
        </p:grpSpPr>
        <p:pic>
          <p:nvPicPr>
            <p:cNvPr id="133128" name="Picture 10" descr="Morwskis 2"/>
            <p:cNvPicPr>
              <a:picLocks noChangeAspect="1" noChangeArrowheads="1"/>
            </p:cNvPicPr>
            <p:nvPr/>
          </p:nvPicPr>
          <p:blipFill>
            <a:blip r:embed="rId13" cstate="print"/>
            <a:srcRect/>
            <a:stretch>
              <a:fillRect/>
            </a:stretch>
          </p:blipFill>
          <p:spPr bwMode="auto">
            <a:xfrm>
              <a:off x="3347864" y="1628800"/>
              <a:ext cx="1440160" cy="2036389"/>
            </a:xfrm>
            <a:prstGeom prst="rect">
              <a:avLst/>
            </a:prstGeom>
            <a:noFill/>
            <a:ln w="9525">
              <a:noFill/>
              <a:miter lim="800000"/>
              <a:headEnd/>
              <a:tailEnd/>
            </a:ln>
          </p:spPr>
        </p:pic>
        <p:pic>
          <p:nvPicPr>
            <p:cNvPr id="133129" name="Picture 4" descr="C:\Users\Dobilas\Desktop\Domasevicius 1870.jpg"/>
            <p:cNvPicPr>
              <a:picLocks noChangeAspect="1" noChangeArrowheads="1"/>
            </p:cNvPicPr>
            <p:nvPr/>
          </p:nvPicPr>
          <p:blipFill>
            <a:blip r:embed="rId14" cstate="print"/>
            <a:srcRect/>
            <a:stretch>
              <a:fillRect/>
            </a:stretch>
          </p:blipFill>
          <p:spPr bwMode="auto">
            <a:xfrm>
              <a:off x="4860032" y="1616243"/>
              <a:ext cx="1584176" cy="2100789"/>
            </a:xfrm>
            <a:prstGeom prst="rect">
              <a:avLst/>
            </a:prstGeom>
            <a:noFill/>
            <a:ln w="9525">
              <a:noFill/>
              <a:miter lim="800000"/>
              <a:headEnd/>
              <a:tailEnd/>
            </a:ln>
          </p:spPr>
        </p:pic>
        <p:pic>
          <p:nvPicPr>
            <p:cNvPr id="133130" name="Picture 4" descr="KAIRYSstud"/>
            <p:cNvPicPr>
              <a:picLocks noChangeAspect="1" noChangeArrowheads="1"/>
            </p:cNvPicPr>
            <p:nvPr/>
          </p:nvPicPr>
          <p:blipFill>
            <a:blip r:embed="rId15" cstate="print"/>
            <a:srcRect/>
            <a:stretch>
              <a:fillRect/>
            </a:stretch>
          </p:blipFill>
          <p:spPr bwMode="auto">
            <a:xfrm>
              <a:off x="3347864" y="3861048"/>
              <a:ext cx="1034225" cy="1296144"/>
            </a:xfrm>
            <a:prstGeom prst="rect">
              <a:avLst/>
            </a:prstGeom>
            <a:noFill/>
            <a:ln w="9525">
              <a:noFill/>
              <a:miter lim="800000"/>
              <a:headEnd/>
              <a:tailEnd/>
            </a:ln>
          </p:spPr>
        </p:pic>
        <p:pic>
          <p:nvPicPr>
            <p:cNvPr id="133131" name="Picture 5" descr="Ajanulaitis"/>
            <p:cNvPicPr>
              <a:picLocks noChangeAspect="1" noChangeArrowheads="1"/>
            </p:cNvPicPr>
            <p:nvPr/>
          </p:nvPicPr>
          <p:blipFill>
            <a:blip r:embed="rId16" cstate="print"/>
            <a:srcRect/>
            <a:stretch>
              <a:fillRect/>
            </a:stretch>
          </p:blipFill>
          <p:spPr bwMode="auto">
            <a:xfrm>
              <a:off x="5508104" y="3861048"/>
              <a:ext cx="864335" cy="1296144"/>
            </a:xfrm>
            <a:prstGeom prst="rect">
              <a:avLst/>
            </a:prstGeom>
            <a:noFill/>
            <a:ln w="9525">
              <a:noFill/>
              <a:miter lim="800000"/>
              <a:headEnd/>
              <a:tailEnd/>
            </a:ln>
          </p:spPr>
        </p:pic>
        <p:sp>
          <p:nvSpPr>
            <p:cNvPr id="133132" name="TextBox 15"/>
            <p:cNvSpPr txBox="1">
              <a:spLocks noChangeArrowheads="1"/>
            </p:cNvSpPr>
            <p:nvPr/>
          </p:nvSpPr>
          <p:spPr bwMode="auto">
            <a:xfrm>
              <a:off x="3635896" y="1187460"/>
              <a:ext cx="2664296" cy="400122"/>
            </a:xfrm>
            <a:prstGeom prst="rect">
              <a:avLst/>
            </a:prstGeom>
            <a:noFill/>
            <a:ln w="9525">
              <a:noFill/>
              <a:miter lim="800000"/>
              <a:headEnd/>
              <a:tailEnd/>
            </a:ln>
          </p:spPr>
          <p:txBody>
            <a:bodyPr>
              <a:spAutoFit/>
            </a:bodyPr>
            <a:lstStyle/>
            <a:p>
              <a:pPr algn="ctr"/>
              <a:r>
                <a:rPr lang="lt-LT" sz="2000" b="1">
                  <a:solidFill>
                    <a:srgbClr val="C00000"/>
                  </a:solidFill>
                  <a:latin typeface="Comic Sans MS" pitchFamily="66" charset="0"/>
                </a:rPr>
                <a:t>XX a. Reformizmas</a:t>
              </a:r>
            </a:p>
          </p:txBody>
        </p:sp>
        <p:pic>
          <p:nvPicPr>
            <p:cNvPr id="133133" name="Picture 3" descr="1"/>
            <p:cNvPicPr>
              <a:picLocks noChangeAspect="1" noChangeArrowheads="1"/>
            </p:cNvPicPr>
            <p:nvPr/>
          </p:nvPicPr>
          <p:blipFill>
            <a:blip r:embed="rId17" cstate="print"/>
            <a:srcRect/>
            <a:stretch>
              <a:fillRect/>
            </a:stretch>
          </p:blipFill>
          <p:spPr bwMode="auto">
            <a:xfrm>
              <a:off x="4283968" y="5301208"/>
              <a:ext cx="2016224" cy="1463307"/>
            </a:xfrm>
            <a:prstGeom prst="rect">
              <a:avLst/>
            </a:prstGeom>
            <a:noFill/>
            <a:ln w="9525">
              <a:noFill/>
              <a:miter lim="800000"/>
              <a:headEnd/>
              <a:tailEnd/>
            </a:ln>
          </p:spPr>
        </p:pic>
        <p:sp>
          <p:nvSpPr>
            <p:cNvPr id="168972" name="TextBox 30"/>
            <p:cNvSpPr txBox="1">
              <a:spLocks noChangeArrowheads="1"/>
            </p:cNvSpPr>
            <p:nvPr/>
          </p:nvSpPr>
          <p:spPr bwMode="auto">
            <a:xfrm>
              <a:off x="4428536" y="5435738"/>
              <a:ext cx="791984" cy="369898"/>
            </a:xfrm>
            <a:prstGeom prst="rect">
              <a:avLst/>
            </a:prstGeom>
            <a:solidFill>
              <a:schemeClr val="bg1"/>
            </a:solidFill>
            <a:ln w="9525">
              <a:noFill/>
              <a:miter lim="800000"/>
              <a:headEnd/>
              <a:tailEnd/>
            </a:ln>
          </p:spPr>
          <p:txBody>
            <a:bodyPr>
              <a:spAutoFit/>
            </a:bodyPr>
            <a:lstStyle/>
            <a:p>
              <a:pPr algn="ctr">
                <a:defRPr/>
              </a:pPr>
              <a:r>
                <a:rPr lang="lt-LT" sz="1800" b="1">
                  <a:solidFill>
                    <a:srgbClr val="C00000"/>
                  </a:solidFill>
                  <a:effectLst>
                    <a:outerShdw blurRad="38100" dist="38100" dir="2700000" algn="tl">
                      <a:srgbClr val="000000">
                        <a:alpha val="43137"/>
                      </a:srgbClr>
                    </a:outerShdw>
                  </a:effectLst>
                  <a:cs typeface="+mn-cs"/>
                </a:rPr>
                <a:t>1896</a:t>
              </a:r>
            </a:p>
          </p:txBody>
        </p:sp>
        <p:sp>
          <p:nvSpPr>
            <p:cNvPr id="168973" name="TextBox 31"/>
            <p:cNvSpPr txBox="1">
              <a:spLocks noChangeArrowheads="1"/>
            </p:cNvSpPr>
            <p:nvPr/>
          </p:nvSpPr>
          <p:spPr bwMode="auto">
            <a:xfrm>
              <a:off x="3131840" y="5805636"/>
              <a:ext cx="3096517" cy="862039"/>
            </a:xfrm>
            <a:prstGeom prst="rect">
              <a:avLst/>
            </a:prstGeom>
            <a:noFill/>
            <a:ln w="9525">
              <a:noFill/>
              <a:miter lim="800000"/>
              <a:headEnd/>
              <a:tailEnd/>
            </a:ln>
          </p:spPr>
          <p:txBody>
            <a:bodyPr>
              <a:spAutoFit/>
            </a:bodyPr>
            <a:lstStyle/>
            <a:p>
              <a:pPr>
                <a:defRPr/>
              </a:pPr>
              <a:r>
                <a:rPr lang="lt-LT" sz="1800" b="1" dirty="0">
                  <a:solidFill>
                    <a:srgbClr val="3219CB"/>
                  </a:solidFill>
                  <a:latin typeface="Comic Sans MS" pitchFamily="66" charset="0"/>
                  <a:cs typeface="+mn-cs"/>
                </a:rPr>
                <a:t>Programa minimum</a:t>
              </a:r>
              <a:r>
                <a:rPr lang="lt-LT" sz="1600" b="1" dirty="0">
                  <a:effectLst>
                    <a:outerShdw blurRad="38100" dist="38100" dir="2700000" algn="tl">
                      <a:srgbClr val="000000">
                        <a:alpha val="43137"/>
                      </a:srgbClr>
                    </a:outerShdw>
                  </a:effectLst>
                  <a:cs typeface="+mn-cs"/>
                </a:rPr>
                <a:t>:</a:t>
              </a:r>
            </a:p>
            <a:p>
              <a:pPr>
                <a:defRPr/>
              </a:pPr>
              <a:r>
                <a:rPr lang="lt-LT" sz="1600" b="1" dirty="0">
                  <a:solidFill>
                    <a:srgbClr val="C00000"/>
                  </a:solidFill>
                  <a:effectLst>
                    <a:outerShdw blurRad="38100" dist="38100" dir="2700000" algn="tl">
                      <a:srgbClr val="000000">
                        <a:alpha val="43137"/>
                      </a:srgbClr>
                    </a:outerShdw>
                  </a:effectLst>
                  <a:cs typeface="+mn-cs"/>
                </a:rPr>
                <a:t>Savystovi demokratiška Lietuvos respublika</a:t>
              </a:r>
            </a:p>
          </p:txBody>
        </p:sp>
        <p:pic>
          <p:nvPicPr>
            <p:cNvPr id="133136" name="Picture 15" descr="Sirutavičius.jpg">
              <a:hlinkClick r:id="rId18"/>
            </p:cNvPr>
            <p:cNvPicPr>
              <a:picLocks noChangeAspect="1" noChangeArrowheads="1"/>
            </p:cNvPicPr>
            <p:nvPr/>
          </p:nvPicPr>
          <p:blipFill>
            <a:blip r:embed="rId19" cstate="print"/>
            <a:srcRect/>
            <a:stretch>
              <a:fillRect/>
            </a:stretch>
          </p:blipFill>
          <p:spPr bwMode="auto">
            <a:xfrm>
              <a:off x="4427984" y="3861048"/>
              <a:ext cx="997034" cy="1296144"/>
            </a:xfrm>
            <a:prstGeom prst="rect">
              <a:avLst/>
            </a:prstGeom>
            <a:noFill/>
            <a:ln w="9525">
              <a:noFill/>
              <a:miter lim="800000"/>
              <a:headEnd/>
              <a:tailEnd/>
            </a:ln>
          </p:spPr>
        </p:pic>
      </p:grpSp>
      <p:sp>
        <p:nvSpPr>
          <p:cNvPr id="29"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pic>
        <p:nvPicPr>
          <p:cNvPr id="133127" name="Picture 5"/>
          <p:cNvPicPr>
            <a:picLocks noChangeAspect="1" noChangeArrowheads="1"/>
          </p:cNvPicPr>
          <p:nvPr/>
        </p:nvPicPr>
        <p:blipFill>
          <a:blip r:embed="rId20" cstate="print"/>
          <a:srcRect/>
          <a:stretch>
            <a:fillRect/>
          </a:stretch>
        </p:blipFill>
        <p:spPr bwMode="auto">
          <a:xfrm>
            <a:off x="-36513" y="44450"/>
            <a:ext cx="1439863" cy="1439863"/>
          </a:xfrm>
          <a:prstGeom prst="rect">
            <a:avLst/>
          </a:prstGeom>
          <a:noFill/>
          <a:ln w="9525" cmpd="dbl">
            <a:solidFill>
              <a:srgbClr val="3219CB"/>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effectLst>
                <a:outerShdw blurRad="38100" dist="38100" dir="2700000" algn="tl">
                  <a:srgbClr val="000000">
                    <a:alpha val="43137"/>
                  </a:srgbClr>
                </a:outerShdw>
              </a:effectLst>
              <a:latin typeface="Arial" pitchFamily="34" charset="0"/>
              <a:cs typeface="+mn-cs"/>
            </a:endParaRPr>
          </a:p>
        </p:txBody>
      </p:sp>
      <p:pic>
        <p:nvPicPr>
          <p:cNvPr id="134147" name="Picture 1"/>
          <p:cNvPicPr>
            <a:picLocks noChangeAspect="1" noChangeArrowheads="1"/>
          </p:cNvPicPr>
          <p:nvPr/>
        </p:nvPicPr>
        <p:blipFill>
          <a:blip r:embed="rId3" cstate="print"/>
          <a:srcRect/>
          <a:stretch>
            <a:fillRect/>
          </a:stretch>
        </p:blipFill>
        <p:spPr bwMode="auto">
          <a:xfrm>
            <a:off x="1403350" y="404813"/>
            <a:ext cx="7743825" cy="5975350"/>
          </a:xfrm>
          <a:prstGeom prst="rect">
            <a:avLst/>
          </a:prstGeom>
          <a:noFill/>
          <a:ln w="9525">
            <a:noFill/>
            <a:miter lim="800000"/>
            <a:headEnd/>
            <a:tailEnd/>
          </a:ln>
        </p:spPr>
      </p:pic>
      <p:sp>
        <p:nvSpPr>
          <p:cNvPr id="5"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effectLst>
                <a:outerShdw blurRad="38100" dist="38100" dir="2700000" algn="tl">
                  <a:srgbClr val="000000">
                    <a:alpha val="43137"/>
                  </a:srgbClr>
                </a:outerShdw>
              </a:effectLst>
              <a:latin typeface="Arial" pitchFamily="34" charset="0"/>
              <a:cs typeface="+mn-cs"/>
            </a:endParaRPr>
          </a:p>
        </p:txBody>
      </p:sp>
      <p:pic>
        <p:nvPicPr>
          <p:cNvPr id="134149" name="Picture 3"/>
          <p:cNvPicPr>
            <a:picLocks noChangeAspect="1" noChangeArrowheads="1"/>
          </p:cNvPicPr>
          <p:nvPr/>
        </p:nvPicPr>
        <p:blipFill>
          <a:blip r:embed="rId4" cstate="print"/>
          <a:srcRect/>
          <a:stretch>
            <a:fillRect/>
          </a:stretch>
        </p:blipFill>
        <p:spPr bwMode="auto">
          <a:xfrm>
            <a:off x="106363" y="333375"/>
            <a:ext cx="1296987" cy="1150938"/>
          </a:xfrm>
          <a:prstGeom prst="rect">
            <a:avLst/>
          </a:prstGeom>
          <a:noFill/>
          <a:ln w="9525">
            <a:noFill/>
            <a:miter lim="800000"/>
            <a:headEnd/>
            <a:tailEnd/>
          </a:ln>
        </p:spPr>
      </p:pic>
      <p:sp>
        <p:nvSpPr>
          <p:cNvPr id="6" name="TextBox 5"/>
          <p:cNvSpPr txBox="1"/>
          <p:nvPr/>
        </p:nvSpPr>
        <p:spPr>
          <a:xfrm>
            <a:off x="1763713" y="2205038"/>
            <a:ext cx="1655762" cy="1076325"/>
          </a:xfrm>
          <a:prstGeom prst="rect">
            <a:avLst/>
          </a:prstGeom>
          <a:noFill/>
        </p:spPr>
        <p:txBody>
          <a:bodyPr>
            <a:spAutoFit/>
          </a:bodyPr>
          <a:lstStyle/>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XIX-XX a.</a:t>
            </a:r>
          </a:p>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PRAMONINĖ-INDUSTRINĖ VISUOMENĖ</a:t>
            </a:r>
          </a:p>
        </p:txBody>
      </p:sp>
      <p:sp>
        <p:nvSpPr>
          <p:cNvPr id="7" name="TextBox 6"/>
          <p:cNvSpPr txBox="1"/>
          <p:nvPr/>
        </p:nvSpPr>
        <p:spPr>
          <a:xfrm>
            <a:off x="3851275" y="2420938"/>
            <a:ext cx="2449513" cy="338137"/>
          </a:xfrm>
          <a:prstGeom prst="rect">
            <a:avLst/>
          </a:prstGeom>
          <a:noFill/>
        </p:spPr>
        <p:txBody>
          <a:bodyPr>
            <a:spAutoFit/>
          </a:bodyPr>
          <a:lstStyle/>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TRANSHUMANIZMAS</a:t>
            </a:r>
          </a:p>
        </p:txBody>
      </p:sp>
      <p:sp>
        <p:nvSpPr>
          <p:cNvPr id="8" name="TextBox 7"/>
          <p:cNvSpPr txBox="1"/>
          <p:nvPr/>
        </p:nvSpPr>
        <p:spPr>
          <a:xfrm>
            <a:off x="8316913" y="2060575"/>
            <a:ext cx="287337" cy="3540125"/>
          </a:xfrm>
          <a:prstGeom prst="rect">
            <a:avLst/>
          </a:prstGeom>
          <a:noFill/>
        </p:spPr>
        <p:txBody>
          <a:bodyPr>
            <a:spAutoFit/>
          </a:bodyPr>
          <a:lstStyle/>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rPr>
              <a:t>POSTHUMANIZMAS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Box 6"/>
          <p:cNvSpPr txBox="1"/>
          <p:nvPr/>
        </p:nvSpPr>
        <p:spPr>
          <a:xfrm>
            <a:off x="1547664" y="1484784"/>
            <a:ext cx="6768752"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Ką aiškina mokslas </a:t>
            </a:r>
            <a:r>
              <a:rPr lang="lt-LT" b="1" dirty="0" smtClean="0">
                <a:solidFill>
                  <a:srgbClr val="C00000"/>
                </a:solidFill>
                <a:effectLst/>
                <a:latin typeface="Comic Sans MS" pitchFamily="66" charset="0"/>
              </a:rPr>
              <a:t>KIBERNETIKA ?</a:t>
            </a:r>
            <a:endParaRPr lang="lt-LT" b="1" dirty="0">
              <a:solidFill>
                <a:srgbClr val="C00000"/>
              </a:solidFill>
              <a:effectLst/>
              <a:latin typeface="Comic Sans MS" pitchFamily="66" charset="0"/>
            </a:endParaRPr>
          </a:p>
        </p:txBody>
      </p:sp>
      <p:sp>
        <p:nvSpPr>
          <p:cNvPr id="10" name="TextBox 9"/>
          <p:cNvSpPr txBox="1"/>
          <p:nvPr/>
        </p:nvSpPr>
        <p:spPr>
          <a:xfrm>
            <a:off x="1547664" y="2348880"/>
            <a:ext cx="6480720"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Ką aiškina mokslas </a:t>
            </a:r>
            <a:r>
              <a:rPr lang="lt-LT" b="1" dirty="0" smtClean="0">
                <a:solidFill>
                  <a:srgbClr val="C00000"/>
                </a:solidFill>
                <a:effectLst/>
                <a:latin typeface="Comic Sans MS" pitchFamily="66" charset="0"/>
              </a:rPr>
              <a:t>BIOFIZIKA ?</a:t>
            </a:r>
            <a:endParaRPr lang="lt-LT" dirty="0"/>
          </a:p>
        </p:txBody>
      </p:sp>
      <p:sp>
        <p:nvSpPr>
          <p:cNvPr id="11" name="TextBox 10"/>
          <p:cNvSpPr txBox="1"/>
          <p:nvPr/>
        </p:nvSpPr>
        <p:spPr>
          <a:xfrm>
            <a:off x="899592" y="3140968"/>
            <a:ext cx="8064896"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Ką aiškina mokslas </a:t>
            </a:r>
            <a:r>
              <a:rPr lang="lt-LT" b="1" dirty="0" smtClean="0">
                <a:solidFill>
                  <a:srgbClr val="C00000"/>
                </a:solidFill>
                <a:effectLst/>
                <a:latin typeface="Comic Sans MS" pitchFamily="66" charset="0"/>
              </a:rPr>
              <a:t>SISTEMŲ BIOFIZIKA ?</a:t>
            </a:r>
            <a:endParaRPr lang="lt-LT" dirty="0"/>
          </a:p>
        </p:txBody>
      </p:sp>
      <p:sp>
        <p:nvSpPr>
          <p:cNvPr id="12" name="Text Box 5"/>
          <p:cNvSpPr txBox="1">
            <a:spLocks noChangeArrowheads="1"/>
          </p:cNvSpPr>
          <p:nvPr/>
        </p:nvSpPr>
        <p:spPr bwMode="auto">
          <a:xfrm>
            <a:off x="1331640" y="242645"/>
            <a:ext cx="7812360" cy="954107"/>
          </a:xfrm>
          <a:prstGeom prst="rect">
            <a:avLst/>
          </a:prstGeom>
          <a:noFill/>
          <a:ln w="9525">
            <a:noFill/>
            <a:miter lim="800000"/>
            <a:headEnd/>
            <a:tailEnd/>
          </a:ln>
          <a:effectLst/>
        </p:spPr>
        <p:txBody>
          <a:bodyPr wrap="square">
            <a:spAutoFit/>
          </a:bodyPr>
          <a:lstStyle/>
          <a:p>
            <a:pPr algn="ctr">
              <a:defRPr/>
            </a:pPr>
            <a:r>
              <a:rPr lang="lt-LT" b="1" dirty="0">
                <a:solidFill>
                  <a:srgbClr val="3219CB"/>
                </a:solidFill>
                <a:effectLst/>
                <a:latin typeface="Comic Sans MS" pitchFamily="66" charset="0"/>
              </a:rPr>
              <a:t>Žmogaus evoliucinė </a:t>
            </a:r>
            <a:r>
              <a:rPr lang="lt-LT" b="1" dirty="0" smtClean="0">
                <a:solidFill>
                  <a:srgbClr val="3219CB"/>
                </a:solidFill>
                <a:effectLst/>
                <a:latin typeface="Comic Sans MS" pitchFamily="66" charset="0"/>
              </a:rPr>
              <a:t>psichologija</a:t>
            </a:r>
          </a:p>
          <a:p>
            <a:pPr algn="ctr">
              <a:defRPr/>
            </a:pPr>
            <a:r>
              <a:rPr lang="lt-LT" b="1" dirty="0" smtClean="0">
                <a:solidFill>
                  <a:srgbClr val="3219CB"/>
                </a:solidFill>
                <a:effectLst/>
                <a:latin typeface="Comic Sans MS" pitchFamily="66" charset="0"/>
              </a:rPr>
              <a:t>kitu “kampu” reikalauja nuomonės apie tai ?</a:t>
            </a:r>
            <a:endParaRPr lang="en-US" b="1" dirty="0">
              <a:solidFill>
                <a:srgbClr val="3219CB"/>
              </a:solidFill>
              <a:latin typeface="Comic Sans MS" pitchFamily="66" charset="0"/>
            </a:endParaRPr>
          </a:p>
        </p:txBody>
      </p:sp>
      <p:sp>
        <p:nvSpPr>
          <p:cNvPr id="13" name="TextBox 12"/>
          <p:cNvSpPr txBox="1"/>
          <p:nvPr/>
        </p:nvSpPr>
        <p:spPr>
          <a:xfrm>
            <a:off x="683568" y="5930116"/>
            <a:ext cx="8136904"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XXI-jo amžiaus BIOINŽINERIJA  </a:t>
            </a:r>
            <a:r>
              <a:rPr lang="lt-LT" b="1" dirty="0" smtClean="0">
                <a:solidFill>
                  <a:srgbClr val="3219CB"/>
                </a:solidFill>
                <a:effectLst/>
                <a:latin typeface="Comic Sans MS" pitchFamily="66" charset="0"/>
              </a:rPr>
              <a:t>?</a:t>
            </a:r>
            <a:endParaRPr lang="lt-LT" b="1" dirty="0">
              <a:solidFill>
                <a:srgbClr val="3219CB"/>
              </a:solidFill>
              <a:effectLst/>
              <a:latin typeface="Comic Sans MS" pitchFamily="66" charset="0"/>
            </a:endParaRPr>
          </a:p>
        </p:txBody>
      </p:sp>
      <p:sp>
        <p:nvSpPr>
          <p:cNvPr id="14" name="TextBox 13"/>
          <p:cNvSpPr txBox="1"/>
          <p:nvPr/>
        </p:nvSpPr>
        <p:spPr>
          <a:xfrm>
            <a:off x="611560" y="3789040"/>
            <a:ext cx="8173416" cy="954107"/>
          </a:xfrm>
          <a:prstGeom prst="rect">
            <a:avLst/>
          </a:prstGeom>
          <a:noFill/>
        </p:spPr>
        <p:txBody>
          <a:bodyPr wrap="square" rtlCol="0">
            <a:spAutoFit/>
          </a:bodyPr>
          <a:lstStyle/>
          <a:p>
            <a:pPr algn="ctr"/>
            <a:r>
              <a:rPr lang="lt-LT" b="1" dirty="0" smtClean="0">
                <a:solidFill>
                  <a:srgbClr val="3219CB"/>
                </a:solidFill>
                <a:effectLst/>
                <a:latin typeface="Comic Sans MS" pitchFamily="66" charset="0"/>
              </a:rPr>
              <a:t>Gal </a:t>
            </a:r>
            <a:r>
              <a:rPr lang="lt-LT" b="1" dirty="0" smtClean="0">
                <a:solidFill>
                  <a:srgbClr val="00A076"/>
                </a:solidFill>
                <a:effectLst/>
                <a:latin typeface="Comic Sans MS" pitchFamily="66" charset="0"/>
              </a:rPr>
              <a:t>GYVYBĖ</a:t>
            </a:r>
            <a:r>
              <a:rPr lang="lt-LT" b="1" dirty="0" smtClean="0">
                <a:solidFill>
                  <a:srgbClr val="3219CB"/>
                </a:solidFill>
                <a:effectLst/>
                <a:latin typeface="Comic Sans MS" pitchFamily="66" charset="0"/>
              </a:rPr>
              <a:t> yra </a:t>
            </a:r>
            <a:r>
              <a:rPr lang="lt-LT" b="1" dirty="0" smtClean="0">
                <a:solidFill>
                  <a:srgbClr val="C00000"/>
                </a:solidFill>
                <a:effectLst/>
                <a:latin typeface="Comic Sans MS" pitchFamily="66" charset="0"/>
              </a:rPr>
              <a:t>ORGANIZUOTŲ TECHNOLOGIJŲ SISTEMA </a:t>
            </a:r>
            <a:r>
              <a:rPr lang="lt-LT" b="1" dirty="0" smtClean="0">
                <a:solidFill>
                  <a:srgbClr val="3219CB"/>
                </a:solidFill>
                <a:effectLst/>
              </a:rPr>
              <a:t>?</a:t>
            </a:r>
            <a:endParaRPr lang="lt-LT" b="1" dirty="0">
              <a:solidFill>
                <a:srgbClr val="3219CB"/>
              </a:solidFill>
              <a:effectLst/>
            </a:endParaRPr>
          </a:p>
        </p:txBody>
      </p:sp>
      <p:sp>
        <p:nvSpPr>
          <p:cNvPr id="15" name="TextBox 14"/>
          <p:cNvSpPr txBox="1"/>
          <p:nvPr/>
        </p:nvSpPr>
        <p:spPr>
          <a:xfrm>
            <a:off x="539552" y="4797152"/>
            <a:ext cx="8280920"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 NEUROKIBERNETIKA </a:t>
            </a:r>
            <a:r>
              <a:rPr lang="lt-LT" b="1" dirty="0" smtClean="0">
                <a:solidFill>
                  <a:srgbClr val="3219CB"/>
                </a:solidFill>
                <a:effectLst/>
                <a:latin typeface="Comic Sans MS" pitchFamily="66" charset="0"/>
              </a:rPr>
              <a:t>ir</a:t>
            </a:r>
          </a:p>
          <a:p>
            <a:pPr algn="r"/>
            <a:r>
              <a:rPr lang="lt-LT" b="1" dirty="0" smtClean="0">
                <a:solidFill>
                  <a:srgbClr val="3219CB"/>
                </a:solidFill>
                <a:effectLst/>
                <a:latin typeface="Comic Sans MS" pitchFamily="66" charset="0"/>
              </a:rPr>
              <a:t> </a:t>
            </a:r>
            <a:r>
              <a:rPr lang="lt-LT" b="1" dirty="0" smtClean="0">
                <a:solidFill>
                  <a:srgbClr val="C00000"/>
                </a:solidFill>
                <a:effectLst/>
                <a:latin typeface="Comic Sans MS" pitchFamily="66" charset="0"/>
              </a:rPr>
              <a:t>NEUROINFORMATIKA</a:t>
            </a:r>
            <a:r>
              <a:rPr lang="lt-LT" b="1" dirty="0" smtClean="0">
                <a:solidFill>
                  <a:srgbClr val="3219CB"/>
                </a:solidFill>
                <a:effectLst/>
                <a:latin typeface="Comic Sans MS" pitchFamily="66" charset="0"/>
              </a:rPr>
              <a:t> ?</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9" name="TextBox 8"/>
          <p:cNvSpPr txBox="1"/>
          <p:nvPr/>
        </p:nvSpPr>
        <p:spPr>
          <a:xfrm>
            <a:off x="251520" y="2132856"/>
            <a:ext cx="8892480" cy="2308324"/>
          </a:xfrm>
          <a:prstGeom prst="rect">
            <a:avLst/>
          </a:prstGeom>
          <a:noFill/>
        </p:spPr>
        <p:txBody>
          <a:bodyPr wrap="square" rtlCol="0">
            <a:spAutoFit/>
          </a:bodyPr>
          <a:lstStyle/>
          <a:p>
            <a:pPr algn="ctr"/>
            <a:r>
              <a:rPr lang="lt-LT" sz="3600" b="1" dirty="0" smtClean="0">
                <a:solidFill>
                  <a:srgbClr val="3219CB"/>
                </a:solidFill>
                <a:effectLst/>
                <a:latin typeface="Comic Sans MS" pitchFamily="66" charset="0"/>
              </a:rPr>
              <a:t>Kviečiu ruoštis tapt </a:t>
            </a:r>
          </a:p>
          <a:p>
            <a:pPr algn="ctr"/>
            <a:r>
              <a:rPr lang="lt-LT" sz="3600" b="1" dirty="0" smtClean="0">
                <a:solidFill>
                  <a:srgbClr val="3219CB"/>
                </a:solidFill>
                <a:effectLst/>
                <a:latin typeface="Comic Sans MS" pitchFamily="66" charset="0"/>
              </a:rPr>
              <a:t>XXI-jo amžiaus Trans-Žmogumi, </a:t>
            </a:r>
          </a:p>
          <a:p>
            <a:pPr algn="ctr"/>
            <a:r>
              <a:rPr lang="lt-LT" sz="3600" b="1" dirty="0" smtClean="0">
                <a:solidFill>
                  <a:srgbClr val="3219CB"/>
                </a:solidFill>
                <a:effectLst/>
                <a:latin typeface="Comic Sans MS" pitchFamily="66" charset="0"/>
              </a:rPr>
              <a:t>kuriančiu ne tik </a:t>
            </a:r>
            <a:r>
              <a:rPr lang="lt-LT" sz="3600" b="1" dirty="0" smtClean="0">
                <a:solidFill>
                  <a:srgbClr val="C00000"/>
                </a:solidFill>
                <a:effectLst/>
                <a:latin typeface="Comic Sans MS" pitchFamily="66" charset="0"/>
              </a:rPr>
              <a:t>Trans-HUMANIZMĄ</a:t>
            </a:r>
            <a:r>
              <a:rPr lang="lt-LT" sz="3600" b="1" dirty="0" smtClean="0">
                <a:solidFill>
                  <a:srgbClr val="3219CB"/>
                </a:solidFill>
                <a:effectLst/>
                <a:latin typeface="Comic Sans MS" pitchFamily="66" charset="0"/>
              </a:rPr>
              <a:t>, bet jau ir </a:t>
            </a:r>
            <a:r>
              <a:rPr lang="lt-LT" sz="3600" b="1" dirty="0" smtClean="0">
                <a:solidFill>
                  <a:srgbClr val="C00000"/>
                </a:solidFill>
                <a:effectLst/>
                <a:latin typeface="Comic Sans MS" pitchFamily="66" charset="0"/>
              </a:rPr>
              <a:t>Post-HUMANIZMĄ</a:t>
            </a:r>
            <a:endParaRPr lang="lt-LT" sz="3600" b="1" dirty="0">
              <a:solidFill>
                <a:srgbClr val="C00000"/>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Text Box 2"/>
          <p:cNvSpPr txBox="1">
            <a:spLocks noChangeArrowheads="1"/>
          </p:cNvSpPr>
          <p:nvPr/>
        </p:nvSpPr>
        <p:spPr bwMode="auto">
          <a:xfrm>
            <a:off x="0" y="1773238"/>
            <a:ext cx="9144000" cy="2986087"/>
          </a:xfrm>
          <a:prstGeom prst="rect">
            <a:avLst/>
          </a:prstGeom>
          <a:noFill/>
          <a:ln w="9525">
            <a:noFill/>
            <a:miter lim="800000"/>
            <a:headEnd/>
            <a:tailEnd/>
          </a:ln>
          <a:effectLst/>
        </p:spPr>
        <p:txBody>
          <a:bodyPr>
            <a:spAutoFit/>
          </a:bodyPr>
          <a:lstStyle/>
          <a:p>
            <a:pPr algn="ctr">
              <a:defRPr/>
            </a:pPr>
            <a:endParaRPr lang="lt-LT" sz="7200" b="1" dirty="0">
              <a:solidFill>
                <a:schemeClr val="hlink"/>
              </a:solidFill>
            </a:endParaRPr>
          </a:p>
          <a:p>
            <a:pPr algn="ctr">
              <a:defRPr/>
            </a:pPr>
            <a:r>
              <a:rPr lang="lt-LT" sz="7200" b="1" dirty="0">
                <a:solidFill>
                  <a:srgbClr val="FF0000"/>
                </a:solidFill>
                <a:latin typeface="Comic Sans MS" pitchFamily="66" charset="0"/>
              </a:rPr>
              <a:t>Ačiū už dėmesį</a:t>
            </a:r>
          </a:p>
          <a:p>
            <a:pPr algn="r">
              <a:defRPr/>
            </a:pPr>
            <a:endParaRPr lang="en-GB" sz="4400" b="1" dirty="0">
              <a:solidFill>
                <a:schemeClr val="hlink"/>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2"/>
          <p:cNvSpPr>
            <a:spLocks noChangeShapeType="1"/>
          </p:cNvSpPr>
          <p:nvPr/>
        </p:nvSpPr>
        <p:spPr bwMode="auto">
          <a:xfrm>
            <a:off x="927100" y="1160463"/>
            <a:ext cx="7937500" cy="0"/>
          </a:xfrm>
          <a:prstGeom prst="line">
            <a:avLst/>
          </a:prstGeom>
          <a:noFill/>
          <a:ln w="38100" cmpd="dbl">
            <a:solidFill>
              <a:srgbClr val="0000FF"/>
            </a:solidFill>
            <a:round/>
            <a:headEnd/>
            <a:tailEnd/>
          </a:ln>
        </p:spPr>
        <p:txBody>
          <a:bodyPr/>
          <a:lstStyle/>
          <a:p>
            <a:endParaRPr lang="lt-LT"/>
          </a:p>
        </p:txBody>
      </p:sp>
      <p:pic>
        <p:nvPicPr>
          <p:cNvPr id="35843" name="Picture 3"/>
          <p:cNvPicPr>
            <a:picLocks noChangeAspect="1" noChangeArrowheads="1"/>
          </p:cNvPicPr>
          <p:nvPr/>
        </p:nvPicPr>
        <p:blipFill>
          <a:blip r:embed="rId3" cstate="print"/>
          <a:srcRect/>
          <a:stretch>
            <a:fillRect/>
          </a:stretch>
        </p:blipFill>
        <p:spPr bwMode="auto">
          <a:xfrm>
            <a:off x="71438" y="333846"/>
            <a:ext cx="1296987" cy="1150938"/>
          </a:xfrm>
          <a:prstGeom prst="rect">
            <a:avLst/>
          </a:prstGeom>
          <a:noFill/>
          <a:ln w="9525">
            <a:noFill/>
            <a:miter lim="800000"/>
            <a:headEnd/>
            <a:tailEnd/>
          </a:ln>
        </p:spPr>
      </p:pic>
      <p:sp>
        <p:nvSpPr>
          <p:cNvPr id="35844"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lt-LT" sz="2400"/>
          </a:p>
        </p:txBody>
      </p:sp>
      <p:sp>
        <p:nvSpPr>
          <p:cNvPr id="35845" name="Rectangle 8"/>
          <p:cNvSpPr>
            <a:spLocks noChangeArrowheads="1"/>
          </p:cNvSpPr>
          <p:nvPr/>
        </p:nvSpPr>
        <p:spPr bwMode="auto">
          <a:xfrm>
            <a:off x="4572000" y="457200"/>
            <a:ext cx="0" cy="0"/>
          </a:xfrm>
          <a:prstGeom prst="rect">
            <a:avLst/>
          </a:prstGeom>
          <a:noFill/>
          <a:ln w="9525">
            <a:solidFill>
              <a:schemeClr val="tx1"/>
            </a:solidFill>
            <a:miter lim="800000"/>
            <a:headEnd/>
            <a:tailEnd/>
          </a:ln>
        </p:spPr>
        <p:txBody>
          <a:bodyPr wrap="none"/>
          <a:lstStyle/>
          <a:p>
            <a:endParaRPr lang="lt-LT"/>
          </a:p>
        </p:txBody>
      </p:sp>
      <p:sp>
        <p:nvSpPr>
          <p:cNvPr id="35846" name="Rectangle 9"/>
          <p:cNvSpPr>
            <a:spLocks noChangeArrowheads="1"/>
          </p:cNvSpPr>
          <p:nvPr/>
        </p:nvSpPr>
        <p:spPr bwMode="auto">
          <a:xfrm>
            <a:off x="0" y="3952875"/>
            <a:ext cx="9144000" cy="457200"/>
          </a:xfrm>
          <a:prstGeom prst="rect">
            <a:avLst/>
          </a:prstGeom>
          <a:noFill/>
          <a:ln w="9525">
            <a:noFill/>
            <a:miter lim="800000"/>
            <a:headEnd/>
            <a:tailEnd/>
          </a:ln>
        </p:spPr>
        <p:txBody>
          <a:bodyPr wrap="none" anchor="ctr">
            <a:spAutoFit/>
          </a:bodyPr>
          <a:lstStyle/>
          <a:p>
            <a:endParaRPr lang="lt-LT" sz="2400"/>
          </a:p>
        </p:txBody>
      </p:sp>
      <p:sp>
        <p:nvSpPr>
          <p:cNvPr id="35847"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lt-LT" sz="2400"/>
          </a:p>
        </p:txBody>
      </p:sp>
      <p:sp>
        <p:nvSpPr>
          <p:cNvPr id="35848" name="Rectangle 13"/>
          <p:cNvSpPr>
            <a:spLocks noChangeArrowheads="1"/>
          </p:cNvSpPr>
          <p:nvPr/>
        </p:nvSpPr>
        <p:spPr bwMode="auto">
          <a:xfrm>
            <a:off x="4572000" y="457200"/>
            <a:ext cx="0" cy="0"/>
          </a:xfrm>
          <a:prstGeom prst="rect">
            <a:avLst/>
          </a:prstGeom>
          <a:noFill/>
          <a:ln w="9525">
            <a:solidFill>
              <a:schemeClr val="tx1"/>
            </a:solidFill>
            <a:miter lim="800000"/>
            <a:headEnd/>
            <a:tailEnd/>
          </a:ln>
        </p:spPr>
        <p:txBody>
          <a:bodyPr wrap="none"/>
          <a:lstStyle/>
          <a:p>
            <a:endParaRPr lang="lt-LT"/>
          </a:p>
        </p:txBody>
      </p:sp>
      <p:sp>
        <p:nvSpPr>
          <p:cNvPr id="35849" name="Rectangle 14"/>
          <p:cNvSpPr>
            <a:spLocks noChangeArrowheads="1"/>
          </p:cNvSpPr>
          <p:nvPr/>
        </p:nvSpPr>
        <p:spPr bwMode="auto">
          <a:xfrm>
            <a:off x="0" y="3952875"/>
            <a:ext cx="9144000" cy="457200"/>
          </a:xfrm>
          <a:prstGeom prst="rect">
            <a:avLst/>
          </a:prstGeom>
          <a:noFill/>
          <a:ln w="9525">
            <a:noFill/>
            <a:miter lim="800000"/>
            <a:headEnd/>
            <a:tailEnd/>
          </a:ln>
        </p:spPr>
        <p:txBody>
          <a:bodyPr wrap="none" anchor="ctr">
            <a:spAutoFit/>
          </a:bodyPr>
          <a:lstStyle/>
          <a:p>
            <a:endParaRPr lang="lt-LT" sz="2400"/>
          </a:p>
        </p:txBody>
      </p:sp>
      <p:sp>
        <p:nvSpPr>
          <p:cNvPr id="35850" name="Rectangle 1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lt-LT" sz="2400"/>
          </a:p>
        </p:txBody>
      </p:sp>
      <p:sp>
        <p:nvSpPr>
          <p:cNvPr id="35851" name="Rectangle 18"/>
          <p:cNvSpPr>
            <a:spLocks noChangeArrowheads="1"/>
          </p:cNvSpPr>
          <p:nvPr/>
        </p:nvSpPr>
        <p:spPr bwMode="auto">
          <a:xfrm>
            <a:off x="4572000" y="457200"/>
            <a:ext cx="0" cy="0"/>
          </a:xfrm>
          <a:prstGeom prst="rect">
            <a:avLst/>
          </a:prstGeom>
          <a:noFill/>
          <a:ln w="9525">
            <a:solidFill>
              <a:schemeClr val="tx1"/>
            </a:solidFill>
            <a:miter lim="800000"/>
            <a:headEnd/>
            <a:tailEnd/>
          </a:ln>
        </p:spPr>
        <p:txBody>
          <a:bodyPr wrap="none"/>
          <a:lstStyle/>
          <a:p>
            <a:endParaRPr lang="lt-LT"/>
          </a:p>
        </p:txBody>
      </p:sp>
      <p:sp>
        <p:nvSpPr>
          <p:cNvPr id="35852" name="Rectangle 19"/>
          <p:cNvSpPr>
            <a:spLocks noChangeArrowheads="1"/>
          </p:cNvSpPr>
          <p:nvPr/>
        </p:nvSpPr>
        <p:spPr bwMode="auto">
          <a:xfrm>
            <a:off x="0" y="3952875"/>
            <a:ext cx="9144000" cy="457200"/>
          </a:xfrm>
          <a:prstGeom prst="rect">
            <a:avLst/>
          </a:prstGeom>
          <a:noFill/>
          <a:ln w="9525">
            <a:noFill/>
            <a:miter lim="800000"/>
            <a:headEnd/>
            <a:tailEnd/>
          </a:ln>
        </p:spPr>
        <p:txBody>
          <a:bodyPr wrap="none" anchor="ctr">
            <a:spAutoFit/>
          </a:bodyPr>
          <a:lstStyle/>
          <a:p>
            <a:endParaRPr lang="lt-LT" sz="2400"/>
          </a:p>
        </p:txBody>
      </p:sp>
      <p:sp>
        <p:nvSpPr>
          <p:cNvPr id="35853" name="Rectangle 2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lt-LT" sz="2400"/>
          </a:p>
        </p:txBody>
      </p:sp>
      <p:sp>
        <p:nvSpPr>
          <p:cNvPr id="35854" name="Rectangle 23"/>
          <p:cNvSpPr>
            <a:spLocks noChangeArrowheads="1"/>
          </p:cNvSpPr>
          <p:nvPr/>
        </p:nvSpPr>
        <p:spPr bwMode="auto">
          <a:xfrm>
            <a:off x="4572000" y="457200"/>
            <a:ext cx="0" cy="0"/>
          </a:xfrm>
          <a:prstGeom prst="rect">
            <a:avLst/>
          </a:prstGeom>
          <a:noFill/>
          <a:ln w="9525">
            <a:solidFill>
              <a:schemeClr val="tx1"/>
            </a:solidFill>
            <a:miter lim="800000"/>
            <a:headEnd/>
            <a:tailEnd/>
          </a:ln>
        </p:spPr>
        <p:txBody>
          <a:bodyPr wrap="none"/>
          <a:lstStyle/>
          <a:p>
            <a:endParaRPr lang="lt-LT"/>
          </a:p>
        </p:txBody>
      </p:sp>
      <p:sp>
        <p:nvSpPr>
          <p:cNvPr id="35855" name="Rectangle 24"/>
          <p:cNvSpPr>
            <a:spLocks noChangeArrowheads="1"/>
          </p:cNvSpPr>
          <p:nvPr/>
        </p:nvSpPr>
        <p:spPr bwMode="auto">
          <a:xfrm>
            <a:off x="0" y="3952875"/>
            <a:ext cx="9144000" cy="457200"/>
          </a:xfrm>
          <a:prstGeom prst="rect">
            <a:avLst/>
          </a:prstGeom>
          <a:noFill/>
          <a:ln w="9525">
            <a:noFill/>
            <a:miter lim="800000"/>
            <a:headEnd/>
            <a:tailEnd/>
          </a:ln>
        </p:spPr>
        <p:txBody>
          <a:bodyPr wrap="none" anchor="ctr">
            <a:spAutoFit/>
          </a:bodyPr>
          <a:lstStyle/>
          <a:p>
            <a:endParaRPr lang="lt-LT" sz="2400"/>
          </a:p>
        </p:txBody>
      </p:sp>
      <p:sp>
        <p:nvSpPr>
          <p:cNvPr id="35856" name="Rectangle 2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lt-LT" sz="2400"/>
          </a:p>
        </p:txBody>
      </p:sp>
      <p:sp>
        <p:nvSpPr>
          <p:cNvPr id="35857" name="Rectangle 28"/>
          <p:cNvSpPr>
            <a:spLocks noChangeArrowheads="1"/>
          </p:cNvSpPr>
          <p:nvPr/>
        </p:nvSpPr>
        <p:spPr bwMode="auto">
          <a:xfrm>
            <a:off x="4572000" y="457200"/>
            <a:ext cx="0" cy="0"/>
          </a:xfrm>
          <a:prstGeom prst="rect">
            <a:avLst/>
          </a:prstGeom>
          <a:noFill/>
          <a:ln w="9525">
            <a:solidFill>
              <a:schemeClr val="tx1"/>
            </a:solidFill>
            <a:miter lim="800000"/>
            <a:headEnd/>
            <a:tailEnd/>
          </a:ln>
        </p:spPr>
        <p:txBody>
          <a:bodyPr wrap="none"/>
          <a:lstStyle/>
          <a:p>
            <a:endParaRPr lang="lt-LT"/>
          </a:p>
        </p:txBody>
      </p:sp>
      <p:sp>
        <p:nvSpPr>
          <p:cNvPr id="35858" name="Rectangle 29"/>
          <p:cNvSpPr>
            <a:spLocks noChangeArrowheads="1"/>
          </p:cNvSpPr>
          <p:nvPr/>
        </p:nvSpPr>
        <p:spPr bwMode="auto">
          <a:xfrm>
            <a:off x="0" y="3952875"/>
            <a:ext cx="9144000" cy="457200"/>
          </a:xfrm>
          <a:prstGeom prst="rect">
            <a:avLst/>
          </a:prstGeom>
          <a:noFill/>
          <a:ln w="9525">
            <a:noFill/>
            <a:miter lim="800000"/>
            <a:headEnd/>
            <a:tailEnd/>
          </a:ln>
        </p:spPr>
        <p:txBody>
          <a:bodyPr wrap="none" anchor="ctr">
            <a:spAutoFit/>
          </a:bodyPr>
          <a:lstStyle/>
          <a:p>
            <a:endParaRPr lang="lt-LT" sz="2400"/>
          </a:p>
        </p:txBody>
      </p:sp>
      <p:pic>
        <p:nvPicPr>
          <p:cNvPr id="35859" name="Picture 30" descr="&quot;Professor Norbert Wiener, American Mathematician Who Founded Cybernetics, in Classroom at MIT&quot; Premium Photographic Print"/>
          <p:cNvPicPr>
            <a:picLocks noChangeAspect="1" noChangeArrowheads="1"/>
          </p:cNvPicPr>
          <p:nvPr/>
        </p:nvPicPr>
        <p:blipFill>
          <a:blip r:embed="rId4" cstate="print"/>
          <a:srcRect/>
          <a:stretch>
            <a:fillRect/>
          </a:stretch>
        </p:blipFill>
        <p:spPr bwMode="auto">
          <a:xfrm>
            <a:off x="0" y="2204864"/>
            <a:ext cx="4211638" cy="4213225"/>
          </a:xfrm>
          <a:prstGeom prst="rect">
            <a:avLst/>
          </a:prstGeom>
          <a:noFill/>
          <a:ln w="9525">
            <a:noFill/>
            <a:miter lim="800000"/>
            <a:headEnd/>
            <a:tailEnd/>
          </a:ln>
        </p:spPr>
      </p:pic>
      <p:sp>
        <p:nvSpPr>
          <p:cNvPr id="35860" name="TextBox 33"/>
          <p:cNvSpPr txBox="1">
            <a:spLocks noChangeArrowheads="1"/>
          </p:cNvSpPr>
          <p:nvPr/>
        </p:nvSpPr>
        <p:spPr bwMode="auto">
          <a:xfrm>
            <a:off x="1098550" y="224061"/>
            <a:ext cx="8081962" cy="1692771"/>
          </a:xfrm>
          <a:prstGeom prst="rect">
            <a:avLst/>
          </a:prstGeom>
          <a:noFill/>
          <a:ln w="9525">
            <a:noFill/>
            <a:miter lim="800000"/>
            <a:headEnd/>
            <a:tailEnd/>
          </a:ln>
        </p:spPr>
        <p:txBody>
          <a:bodyPr>
            <a:spAutoFit/>
          </a:bodyPr>
          <a:lstStyle/>
          <a:p>
            <a:pPr algn="ctr"/>
            <a:r>
              <a:rPr lang="en-US" sz="2400" b="1" dirty="0">
                <a:solidFill>
                  <a:srgbClr val="C00000"/>
                </a:solidFill>
                <a:latin typeface="Comic Sans MS" pitchFamily="66" charset="0"/>
              </a:rPr>
              <a:t>KIBERNETIKA </a:t>
            </a:r>
            <a:r>
              <a:rPr lang="en-US" sz="2000" b="1" dirty="0">
                <a:solidFill>
                  <a:srgbClr val="3219CB"/>
                </a:solidFill>
                <a:effectLst/>
                <a:latin typeface="Comic Sans MS" pitchFamily="66" charset="0"/>
              </a:rPr>
              <a:t>– </a:t>
            </a:r>
            <a:endParaRPr lang="lt-LT" sz="2000" b="1" dirty="0">
              <a:solidFill>
                <a:srgbClr val="3219CB"/>
              </a:solidFill>
              <a:effectLst/>
              <a:latin typeface="Comic Sans MS" pitchFamily="66" charset="0"/>
            </a:endParaRPr>
          </a:p>
          <a:p>
            <a:pPr algn="ctr"/>
            <a:r>
              <a:rPr lang="en-US" sz="2000" b="1" dirty="0" err="1">
                <a:solidFill>
                  <a:srgbClr val="3219CB"/>
                </a:solidFill>
                <a:effectLst/>
                <a:latin typeface="Comic Sans MS" pitchFamily="66" charset="0"/>
              </a:rPr>
              <a:t>mokslas</a:t>
            </a:r>
            <a:r>
              <a:rPr lang="en-US" sz="2000" b="1" dirty="0">
                <a:solidFill>
                  <a:srgbClr val="3219CB"/>
                </a:solidFill>
                <a:effectLst/>
                <a:latin typeface="Comic Sans MS" pitchFamily="66" charset="0"/>
              </a:rPr>
              <a:t> </a:t>
            </a:r>
            <a:r>
              <a:rPr lang="en-US" sz="2000" b="1" dirty="0" err="1">
                <a:solidFill>
                  <a:srgbClr val="3219CB"/>
                </a:solidFill>
                <a:effectLst/>
                <a:latin typeface="Comic Sans MS" pitchFamily="66" charset="0"/>
              </a:rPr>
              <a:t>apie</a:t>
            </a:r>
            <a:r>
              <a:rPr lang="en-US" sz="2000" b="1" dirty="0">
                <a:solidFill>
                  <a:srgbClr val="3219CB"/>
                </a:solidFill>
                <a:effectLst/>
                <a:latin typeface="Comic Sans MS" pitchFamily="66" charset="0"/>
              </a:rPr>
              <a:t> </a:t>
            </a:r>
            <a:r>
              <a:rPr lang="en-US" sz="2000" b="1" dirty="0">
                <a:solidFill>
                  <a:srgbClr val="FF3300"/>
                </a:solidFill>
                <a:effectLst/>
                <a:latin typeface="Comic Sans MS" pitchFamily="66" charset="0"/>
              </a:rPr>
              <a:t>VALDYM</a:t>
            </a:r>
            <a:r>
              <a:rPr lang="lt-LT" sz="2000" b="1" dirty="0">
                <a:solidFill>
                  <a:srgbClr val="FF3300"/>
                </a:solidFill>
                <a:effectLst/>
                <a:latin typeface="Comic Sans MS" pitchFamily="66" charset="0"/>
              </a:rPr>
              <a:t>Ą</a:t>
            </a:r>
            <a:r>
              <a:rPr lang="en-US" sz="2000" b="1" dirty="0">
                <a:solidFill>
                  <a:srgbClr val="3219CB"/>
                </a:solidFill>
                <a:effectLst/>
                <a:latin typeface="Comic Sans MS" pitchFamily="66" charset="0"/>
              </a:rPr>
              <a:t> </a:t>
            </a:r>
            <a:r>
              <a:rPr lang="en-US" sz="2000" b="1" dirty="0" err="1">
                <a:solidFill>
                  <a:srgbClr val="3219CB"/>
                </a:solidFill>
                <a:effectLst/>
                <a:latin typeface="Comic Sans MS" pitchFamily="66" charset="0"/>
              </a:rPr>
              <a:t>ir</a:t>
            </a:r>
            <a:r>
              <a:rPr lang="en-US" sz="2000" b="1" dirty="0">
                <a:solidFill>
                  <a:srgbClr val="3219CB"/>
                </a:solidFill>
                <a:effectLst/>
                <a:latin typeface="Comic Sans MS" pitchFamily="66" charset="0"/>
              </a:rPr>
              <a:t> </a:t>
            </a:r>
            <a:r>
              <a:rPr lang="en-US" sz="2000" b="1" dirty="0">
                <a:solidFill>
                  <a:srgbClr val="FF0000"/>
                </a:solidFill>
                <a:effectLst/>
                <a:latin typeface="Comic Sans MS" pitchFamily="66" charset="0"/>
              </a:rPr>
              <a:t>VALDAN</a:t>
            </a:r>
            <a:r>
              <a:rPr lang="lt-LT" sz="2000" b="1" dirty="0">
                <a:solidFill>
                  <a:srgbClr val="FF0000"/>
                </a:solidFill>
                <a:effectLst/>
                <a:latin typeface="Comic Sans MS" pitchFamily="66" charset="0"/>
              </a:rPr>
              <a:t>Č</a:t>
            </a:r>
            <a:r>
              <a:rPr lang="en-US" sz="2000" b="1" dirty="0">
                <a:solidFill>
                  <a:srgbClr val="FF0000"/>
                </a:solidFill>
                <a:effectLst/>
                <a:latin typeface="Comic Sans MS" pitchFamily="66" charset="0"/>
              </a:rPr>
              <a:t>IAS SISTEMAS</a:t>
            </a:r>
            <a:r>
              <a:rPr lang="lt-LT" sz="2000" b="1" dirty="0">
                <a:solidFill>
                  <a:srgbClr val="3219CB"/>
                </a:solidFill>
                <a:effectLst/>
                <a:latin typeface="Comic Sans MS" pitchFamily="66" charset="0"/>
              </a:rPr>
              <a:t>, o t.y</a:t>
            </a:r>
            <a:r>
              <a:rPr lang="lt-LT" sz="2000" b="1" dirty="0" smtClean="0">
                <a:solidFill>
                  <a:srgbClr val="3219CB"/>
                </a:solidFill>
                <a:effectLst/>
                <a:latin typeface="Comic Sans MS" pitchFamily="66" charset="0"/>
              </a:rPr>
              <a:t>.</a:t>
            </a:r>
          </a:p>
          <a:p>
            <a:pPr algn="ctr"/>
            <a:endParaRPr lang="lt-LT" sz="2000" b="1" dirty="0">
              <a:solidFill>
                <a:srgbClr val="3219CB"/>
              </a:solidFill>
              <a:effectLst/>
              <a:latin typeface="Comic Sans MS" pitchFamily="66" charset="0"/>
            </a:endParaRPr>
          </a:p>
          <a:p>
            <a:pPr algn="ctr"/>
            <a:r>
              <a:rPr lang="lt-LT" sz="2000" b="1" dirty="0">
                <a:solidFill>
                  <a:srgbClr val="FF3300"/>
                </a:solidFill>
                <a:effectLst/>
                <a:latin typeface="Comic Sans MS" pitchFamily="66" charset="0"/>
              </a:rPr>
              <a:t>INFORMACINIUS VYKSMUS </a:t>
            </a:r>
            <a:r>
              <a:rPr lang="lt-LT" sz="2000" b="1" dirty="0">
                <a:solidFill>
                  <a:srgbClr val="3219CB"/>
                </a:solidFill>
                <a:effectLst/>
                <a:latin typeface="Comic Sans MS" pitchFamily="66" charset="0"/>
              </a:rPr>
              <a:t>ORGANIZUOTOSE SISTEMOSE</a:t>
            </a:r>
          </a:p>
          <a:p>
            <a:pPr algn="ctr"/>
            <a:endParaRPr lang="lt-LT" sz="2000" b="1" dirty="0">
              <a:solidFill>
                <a:srgbClr val="3219CB"/>
              </a:solidFill>
              <a:effectLst/>
              <a:latin typeface="Comic Sans MS" pitchFamily="66" charset="0"/>
            </a:endParaRPr>
          </a:p>
        </p:txBody>
      </p:sp>
      <p:pic>
        <p:nvPicPr>
          <p:cNvPr id="35861" name="Picture 2" descr="claude"/>
          <p:cNvPicPr>
            <a:picLocks noChangeAspect="1" noChangeArrowheads="1"/>
          </p:cNvPicPr>
          <p:nvPr/>
        </p:nvPicPr>
        <p:blipFill>
          <a:blip r:embed="rId5" cstate="print"/>
          <a:srcRect/>
          <a:stretch>
            <a:fillRect/>
          </a:stretch>
        </p:blipFill>
        <p:spPr bwMode="auto">
          <a:xfrm>
            <a:off x="4494213" y="2132856"/>
            <a:ext cx="4830762" cy="3556000"/>
          </a:xfrm>
          <a:prstGeom prst="rect">
            <a:avLst/>
          </a:prstGeom>
          <a:noFill/>
          <a:ln w="9525">
            <a:noFill/>
            <a:miter lim="800000"/>
            <a:headEnd/>
            <a:tailEnd/>
          </a:ln>
        </p:spPr>
      </p:pic>
      <p:sp>
        <p:nvSpPr>
          <p:cNvPr id="35862" name="TextBox 22"/>
          <p:cNvSpPr txBox="1">
            <a:spLocks noChangeArrowheads="1"/>
          </p:cNvSpPr>
          <p:nvPr/>
        </p:nvSpPr>
        <p:spPr bwMode="auto">
          <a:xfrm>
            <a:off x="4346575" y="5733256"/>
            <a:ext cx="4797425" cy="830997"/>
          </a:xfrm>
          <a:prstGeom prst="rect">
            <a:avLst/>
          </a:prstGeom>
          <a:noFill/>
          <a:ln w="9525">
            <a:noFill/>
            <a:miter lim="800000"/>
            <a:headEnd/>
            <a:tailEnd/>
          </a:ln>
        </p:spPr>
        <p:txBody>
          <a:bodyPr>
            <a:spAutoFit/>
          </a:bodyPr>
          <a:lstStyle/>
          <a:p>
            <a:pPr algn="ctr"/>
            <a:r>
              <a:rPr lang="lt-LT" sz="1600" b="1" dirty="0">
                <a:solidFill>
                  <a:srgbClr val="FF0000"/>
                </a:solidFill>
                <a:effectLst/>
                <a:latin typeface="Comic Sans MS" pitchFamily="66" charset="0"/>
              </a:rPr>
              <a:t>INFORMACIJOS TEORIJOS </a:t>
            </a:r>
            <a:r>
              <a:rPr lang="lt-LT" sz="1600" b="1" dirty="0">
                <a:solidFill>
                  <a:srgbClr val="3219CB"/>
                </a:solidFill>
                <a:effectLst/>
                <a:latin typeface="Comic Sans MS" pitchFamily="66" charset="0"/>
              </a:rPr>
              <a:t>pagrindėjas inž. Klodas Elvudas Šenonas su elektronine pelyte labirinte</a:t>
            </a:r>
          </a:p>
        </p:txBody>
      </p:sp>
      <p:sp>
        <p:nvSpPr>
          <p:cNvPr id="35863" name="TextBox 23"/>
          <p:cNvSpPr txBox="1">
            <a:spLocks noChangeArrowheads="1"/>
          </p:cNvSpPr>
          <p:nvPr/>
        </p:nvSpPr>
        <p:spPr bwMode="auto">
          <a:xfrm>
            <a:off x="-44450" y="1631702"/>
            <a:ext cx="4572000" cy="830997"/>
          </a:xfrm>
          <a:prstGeom prst="rect">
            <a:avLst/>
          </a:prstGeom>
          <a:noFill/>
          <a:ln w="9525">
            <a:noFill/>
            <a:miter lim="800000"/>
            <a:headEnd/>
            <a:tailEnd/>
          </a:ln>
        </p:spPr>
        <p:txBody>
          <a:bodyPr>
            <a:spAutoFit/>
          </a:bodyPr>
          <a:lstStyle/>
          <a:p>
            <a:r>
              <a:rPr lang="lt-LT" sz="1600" b="1" dirty="0">
                <a:solidFill>
                  <a:srgbClr val="FF0000"/>
                </a:solidFill>
                <a:effectLst/>
                <a:latin typeface="Comic Sans MS" pitchFamily="66" charset="0"/>
              </a:rPr>
              <a:t>KIBERNETIKOS</a:t>
            </a:r>
            <a:r>
              <a:rPr lang="lt-LT" sz="1600" b="1" dirty="0">
                <a:solidFill>
                  <a:srgbClr val="3219CB"/>
                </a:solidFill>
                <a:effectLst/>
                <a:latin typeface="Comic Sans MS" pitchFamily="66" charset="0"/>
              </a:rPr>
              <a:t> pagrindėjas </a:t>
            </a:r>
          </a:p>
          <a:p>
            <a:r>
              <a:rPr lang="lt-LT" sz="1600" b="1" dirty="0">
                <a:solidFill>
                  <a:srgbClr val="3219CB"/>
                </a:solidFill>
                <a:effectLst/>
                <a:latin typeface="Comic Sans MS" pitchFamily="66" charset="0"/>
              </a:rPr>
              <a:t>matematikas Norbertas </a:t>
            </a:r>
            <a:r>
              <a:rPr lang="lt-LT" sz="1600" b="1" dirty="0" smtClean="0">
                <a:solidFill>
                  <a:srgbClr val="3219CB"/>
                </a:solidFill>
                <a:effectLst/>
                <a:latin typeface="Comic Sans MS" pitchFamily="66" charset="0"/>
              </a:rPr>
              <a:t>Vineris su </a:t>
            </a:r>
            <a:r>
              <a:rPr lang="lt-LT" sz="1600" b="1" dirty="0">
                <a:solidFill>
                  <a:srgbClr val="3219CB"/>
                </a:solidFill>
                <a:effectLst/>
                <a:latin typeface="Comic Sans MS" pitchFamily="66" charset="0"/>
              </a:rPr>
              <a:t>robotu    </a:t>
            </a:r>
          </a:p>
          <a:p>
            <a:pPr algn="r"/>
            <a:r>
              <a:rPr lang="lt-LT" sz="1600" b="1" dirty="0">
                <a:solidFill>
                  <a:srgbClr val="3219CB"/>
                </a:solidFill>
                <a:effectLst/>
                <a:latin typeface="Comic Sans MS" pitchFamily="66" charset="0"/>
              </a:rPr>
              <a:t>ir</a:t>
            </a:r>
            <a:endParaRPr lang="lt-LT" sz="16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p:bldP spid="358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333374"/>
            <a:ext cx="9072562" cy="1150937"/>
            <a:chOff x="45" y="210"/>
            <a:chExt cx="5715" cy="725"/>
          </a:xfrm>
        </p:grpSpPr>
        <p:sp>
          <p:nvSpPr>
            <p:cNvPr id="36869" name="Line 3"/>
            <p:cNvSpPr>
              <a:spLocks noChangeShapeType="1"/>
            </p:cNvSpPr>
            <p:nvPr/>
          </p:nvSpPr>
          <p:spPr bwMode="auto">
            <a:xfrm>
              <a:off x="760" y="709"/>
              <a:ext cx="5000" cy="0"/>
            </a:xfrm>
            <a:prstGeom prst="line">
              <a:avLst/>
            </a:prstGeom>
            <a:noFill/>
            <a:ln w="38100" cmpd="dbl">
              <a:solidFill>
                <a:srgbClr val="0000FF"/>
              </a:solidFill>
              <a:round/>
              <a:headEnd/>
              <a:tailEnd/>
            </a:ln>
          </p:spPr>
          <p:txBody>
            <a:bodyPr/>
            <a:lstStyle/>
            <a:p>
              <a:endParaRPr lang="lt-LT"/>
            </a:p>
          </p:txBody>
        </p:sp>
        <p:pic>
          <p:nvPicPr>
            <p:cNvPr id="36870" name="Picture 4"/>
            <p:cNvPicPr>
              <a:picLocks noChangeAspect="1" noChangeArrowheads="1"/>
            </p:cNvPicPr>
            <p:nvPr/>
          </p:nvPicPr>
          <p:blipFill>
            <a:blip r:embed="rId2" cstate="print"/>
            <a:srcRect/>
            <a:stretch>
              <a:fillRect/>
            </a:stretch>
          </p:blipFill>
          <p:spPr bwMode="auto">
            <a:xfrm>
              <a:off x="45" y="210"/>
              <a:ext cx="817" cy="725"/>
            </a:xfrm>
            <a:prstGeom prst="rect">
              <a:avLst/>
            </a:prstGeom>
            <a:noFill/>
            <a:ln w="9525">
              <a:noFill/>
              <a:miter lim="800000"/>
              <a:headEnd/>
              <a:tailEnd/>
            </a:ln>
          </p:spPr>
        </p:pic>
      </p:grpSp>
      <p:sp>
        <p:nvSpPr>
          <p:cNvPr id="36867" name="TextBox 4"/>
          <p:cNvSpPr txBox="1">
            <a:spLocks noChangeArrowheads="1"/>
          </p:cNvSpPr>
          <p:nvPr/>
        </p:nvSpPr>
        <p:spPr bwMode="auto">
          <a:xfrm>
            <a:off x="1601788" y="530448"/>
            <a:ext cx="7316787" cy="522288"/>
          </a:xfrm>
          <a:prstGeom prst="rect">
            <a:avLst/>
          </a:prstGeom>
          <a:noFill/>
          <a:ln w="9525">
            <a:noFill/>
            <a:miter lim="800000"/>
            <a:headEnd/>
            <a:tailEnd/>
          </a:ln>
        </p:spPr>
        <p:txBody>
          <a:bodyPr>
            <a:spAutoFit/>
          </a:bodyPr>
          <a:lstStyle/>
          <a:p>
            <a:r>
              <a:rPr lang="lt-LT" sz="2800" b="1" dirty="0">
                <a:solidFill>
                  <a:srgbClr val="0000FF"/>
                </a:solidFill>
                <a:latin typeface="Comic Sans MS" pitchFamily="66" charset="0"/>
              </a:rPr>
              <a:t>INFORMACIJA ir VALDYMAS-VADYBA</a:t>
            </a:r>
          </a:p>
        </p:txBody>
      </p:sp>
      <p:sp>
        <p:nvSpPr>
          <p:cNvPr id="36868" name="TextBox 5"/>
          <p:cNvSpPr txBox="1">
            <a:spLocks noChangeArrowheads="1"/>
          </p:cNvSpPr>
          <p:nvPr/>
        </p:nvSpPr>
        <p:spPr bwMode="auto">
          <a:xfrm>
            <a:off x="566738" y="1734963"/>
            <a:ext cx="8415337" cy="4031873"/>
          </a:xfrm>
          <a:prstGeom prst="rect">
            <a:avLst/>
          </a:prstGeom>
          <a:noFill/>
          <a:ln w="9525">
            <a:noFill/>
            <a:miter lim="800000"/>
            <a:headEnd/>
            <a:tailEnd/>
          </a:ln>
        </p:spPr>
        <p:txBody>
          <a:bodyPr>
            <a:spAutoFit/>
          </a:bodyPr>
          <a:lstStyle/>
          <a:p>
            <a:r>
              <a:rPr lang="lt-LT" sz="3200" dirty="0">
                <a:solidFill>
                  <a:srgbClr val="C00000"/>
                </a:solidFill>
                <a:effectLst/>
                <a:latin typeface="Comic Sans MS" pitchFamily="66" charset="0"/>
              </a:rPr>
              <a:t>INFORMACIJA</a:t>
            </a:r>
            <a:r>
              <a:rPr lang="lt-LT" sz="3200" dirty="0">
                <a:solidFill>
                  <a:srgbClr val="0000FF"/>
                </a:solidFill>
                <a:effectLst/>
                <a:latin typeface="Comic Sans MS" pitchFamily="66" charset="0"/>
              </a:rPr>
              <a:t> reikalinga  </a:t>
            </a:r>
            <a:r>
              <a:rPr lang="lt-LT" sz="3200" dirty="0">
                <a:solidFill>
                  <a:srgbClr val="FF0000"/>
                </a:solidFill>
                <a:effectLst/>
                <a:latin typeface="Comic Sans MS" pitchFamily="66" charset="0"/>
              </a:rPr>
              <a:t>VALDYMUI, VALDYMUI </a:t>
            </a:r>
          </a:p>
          <a:p>
            <a:r>
              <a:rPr lang="lt-LT" sz="3200" dirty="0">
                <a:solidFill>
                  <a:srgbClr val="FF0000"/>
                </a:solidFill>
                <a:effectLst/>
                <a:latin typeface="Comic Sans MS" pitchFamily="66" charset="0"/>
              </a:rPr>
              <a:t>ir tik VALDYMUI</a:t>
            </a:r>
            <a:r>
              <a:rPr lang="lt-LT" sz="3200" dirty="0">
                <a:solidFill>
                  <a:srgbClr val="0000FF"/>
                </a:solidFill>
                <a:effectLst/>
                <a:latin typeface="Comic Sans MS" pitchFamily="66" charset="0"/>
              </a:rPr>
              <a:t>,</a:t>
            </a:r>
          </a:p>
          <a:p>
            <a:r>
              <a:rPr lang="lt-LT" sz="3200" dirty="0">
                <a:solidFill>
                  <a:srgbClr val="0000FF"/>
                </a:solidFill>
                <a:effectLst/>
                <a:latin typeface="Comic Sans MS" pitchFamily="66" charset="0"/>
              </a:rPr>
              <a:t> t.y. ORGANIZUOTŲ SISTEMŲ medžiagų, energijos virsmų ir informacinių sriautų bei veiksmų nukreipimui tam tikrose vietose, </a:t>
            </a:r>
          </a:p>
          <a:p>
            <a:r>
              <a:rPr lang="lt-LT" sz="3200" dirty="0">
                <a:solidFill>
                  <a:srgbClr val="0000FF"/>
                </a:solidFill>
                <a:effectLst/>
                <a:latin typeface="Comic Sans MS" pitchFamily="66" charset="0"/>
              </a:rPr>
              <a:t>tam tikru reikiamu momentu funkciškai TIKSLINGA KRYPTIMI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112" y="115888"/>
            <a:ext cx="9155112" cy="1296986"/>
            <a:chOff x="-7" y="73"/>
            <a:chExt cx="5767" cy="817"/>
          </a:xfrm>
        </p:grpSpPr>
        <p:sp>
          <p:nvSpPr>
            <p:cNvPr id="20487" name="Line 3"/>
            <p:cNvSpPr>
              <a:spLocks noChangeShapeType="1"/>
            </p:cNvSpPr>
            <p:nvPr/>
          </p:nvSpPr>
          <p:spPr bwMode="auto">
            <a:xfrm>
              <a:off x="760" y="663"/>
              <a:ext cx="5000" cy="0"/>
            </a:xfrm>
            <a:prstGeom prst="line">
              <a:avLst/>
            </a:prstGeom>
            <a:noFill/>
            <a:ln w="38100" cmpd="dbl">
              <a:solidFill>
                <a:srgbClr val="0000FF"/>
              </a:solidFill>
              <a:round/>
              <a:headEnd/>
              <a:tailEnd/>
            </a:ln>
          </p:spPr>
          <p:txBody>
            <a:bodyPr/>
            <a:lstStyle/>
            <a:p>
              <a:endParaRPr lang="lt-LT"/>
            </a:p>
          </p:txBody>
        </p:sp>
        <p:pic>
          <p:nvPicPr>
            <p:cNvPr id="20488" name="Picture 4"/>
            <p:cNvPicPr>
              <a:picLocks noChangeAspect="1" noChangeArrowheads="1"/>
            </p:cNvPicPr>
            <p:nvPr/>
          </p:nvPicPr>
          <p:blipFill>
            <a:blip r:embed="rId2" cstate="print"/>
            <a:srcRect/>
            <a:stretch>
              <a:fillRect/>
            </a:stretch>
          </p:blipFill>
          <p:spPr bwMode="auto">
            <a:xfrm>
              <a:off x="-7" y="73"/>
              <a:ext cx="921" cy="817"/>
            </a:xfrm>
            <a:prstGeom prst="rect">
              <a:avLst/>
            </a:prstGeom>
            <a:noFill/>
            <a:ln w="9525">
              <a:noFill/>
              <a:miter lim="800000"/>
              <a:headEnd/>
              <a:tailEnd/>
            </a:ln>
          </p:spPr>
        </p:pic>
      </p:grpSp>
      <p:pic>
        <p:nvPicPr>
          <p:cNvPr id="16387" name="Picture 6" descr="http://67.media.tumblr.com/tumblr_m6p138r9fr1qabm59o1_1280.jpg">
            <a:hlinkClick r:id="rId3"/>
          </p:cNvPr>
          <p:cNvPicPr>
            <a:picLocks noChangeAspect="1" noChangeArrowheads="1"/>
          </p:cNvPicPr>
          <p:nvPr/>
        </p:nvPicPr>
        <p:blipFill>
          <a:blip r:embed="rId4" cstate="print"/>
          <a:srcRect/>
          <a:stretch>
            <a:fillRect/>
          </a:stretch>
        </p:blipFill>
        <p:spPr bwMode="auto">
          <a:xfrm>
            <a:off x="341313" y="1449388"/>
            <a:ext cx="3600450" cy="5391150"/>
          </a:xfrm>
          <a:prstGeom prst="rect">
            <a:avLst/>
          </a:prstGeom>
          <a:noFill/>
          <a:ln w="9525">
            <a:noFill/>
            <a:miter lim="800000"/>
            <a:headEnd/>
            <a:tailEnd/>
          </a:ln>
        </p:spPr>
      </p:pic>
      <p:pic>
        <p:nvPicPr>
          <p:cNvPr id="16388" name="Picture 8" descr="https://images-na.ssl-images-amazon.com/images/I/41cZ97266XL._SX331_BO1,204,203,200_.jpg">
            <a:hlinkClick r:id="rId5"/>
          </p:cNvPr>
          <p:cNvPicPr>
            <a:picLocks noChangeAspect="1" noChangeArrowheads="1"/>
          </p:cNvPicPr>
          <p:nvPr/>
        </p:nvPicPr>
        <p:blipFill>
          <a:blip r:embed="rId6" cstate="print"/>
          <a:srcRect/>
          <a:stretch>
            <a:fillRect/>
          </a:stretch>
        </p:blipFill>
        <p:spPr bwMode="auto">
          <a:xfrm>
            <a:off x="4932363" y="142875"/>
            <a:ext cx="4252912" cy="6373813"/>
          </a:xfrm>
          <a:prstGeom prst="rect">
            <a:avLst/>
          </a:prstGeom>
          <a:noFill/>
          <a:ln w="9525">
            <a:noFill/>
            <a:miter lim="800000"/>
            <a:headEnd/>
            <a:tailEnd/>
          </a:ln>
        </p:spPr>
      </p:pic>
      <p:sp>
        <p:nvSpPr>
          <p:cNvPr id="7" name="TextBox 6"/>
          <p:cNvSpPr txBox="1"/>
          <p:nvPr/>
        </p:nvSpPr>
        <p:spPr>
          <a:xfrm>
            <a:off x="2411413" y="4660900"/>
            <a:ext cx="3690937" cy="523875"/>
          </a:xfrm>
          <a:prstGeom prst="rect">
            <a:avLst/>
          </a:prstGeom>
          <a:noFill/>
        </p:spPr>
        <p:txBody>
          <a:bodyPr>
            <a:spAutoFit/>
          </a:bodyPr>
          <a:lstStyle/>
          <a:p>
            <a:pPr>
              <a:defRPr/>
            </a:pPr>
            <a:r>
              <a:rPr lang="lt-LT" sz="2800" b="1" dirty="0">
                <a:solidFill>
                  <a:srgbClr val="C00000"/>
                </a:solidFill>
                <a:effectLst>
                  <a:outerShdw blurRad="38100" dist="38100" dir="2700000" algn="tl">
                    <a:srgbClr val="000000">
                      <a:alpha val="43137"/>
                    </a:srgbClr>
                  </a:outerShdw>
                </a:effectLst>
                <a:latin typeface="Comic Sans MS" pitchFamily="66" charset="0"/>
              </a:rPr>
              <a:t>1948    </a:t>
            </a:r>
            <a:r>
              <a:rPr lang="en-US" sz="2800" b="1" dirty="0">
                <a:solidFill>
                  <a:srgbClr val="C00000"/>
                </a:solidFill>
                <a:effectLst>
                  <a:outerShdw blurRad="38100" dist="38100" dir="2700000" algn="tl">
                    <a:srgbClr val="000000">
                      <a:alpha val="43137"/>
                    </a:srgbClr>
                  </a:outerShdw>
                </a:effectLst>
                <a:latin typeface="Comic Sans MS" pitchFamily="66" charset="0"/>
              </a:rPr>
              <a:t> </a:t>
            </a:r>
            <a:r>
              <a:rPr lang="en-US" sz="2800" b="1" dirty="0">
                <a:solidFill>
                  <a:srgbClr val="C00000"/>
                </a:solidFill>
                <a:effectLst>
                  <a:outerShdw blurRad="38100" dist="38100" dir="2700000" algn="tl">
                    <a:srgbClr val="000000">
                      <a:alpha val="43137"/>
                    </a:srgbClr>
                  </a:outerShdw>
                </a:effectLst>
                <a:latin typeface="Comic Sans MS" pitchFamily="66" charset="0"/>
                <a:sym typeface="Wingdings" pitchFamily="2" charset="2"/>
              </a:rPr>
              <a:t></a:t>
            </a:r>
            <a:r>
              <a:rPr lang="lt-LT" sz="2800" b="1" dirty="0">
                <a:solidFill>
                  <a:srgbClr val="C00000"/>
                </a:solidFill>
                <a:effectLst>
                  <a:outerShdw blurRad="38100" dist="38100" dir="2700000" algn="tl">
                    <a:srgbClr val="000000">
                      <a:alpha val="43137"/>
                    </a:srgbClr>
                  </a:outerShdw>
                </a:effectLst>
                <a:latin typeface="Comic Sans MS" pitchFamily="66" charset="0"/>
              </a:rPr>
              <a:t>   1954</a:t>
            </a:r>
          </a:p>
        </p:txBody>
      </p:sp>
      <p:sp>
        <p:nvSpPr>
          <p:cNvPr id="8" name="TextBox 7"/>
          <p:cNvSpPr txBox="1"/>
          <p:nvPr/>
        </p:nvSpPr>
        <p:spPr>
          <a:xfrm>
            <a:off x="1150938" y="334615"/>
            <a:ext cx="4141787" cy="646113"/>
          </a:xfrm>
          <a:prstGeom prst="rect">
            <a:avLst/>
          </a:prstGeom>
          <a:noFill/>
        </p:spPr>
        <p:txBody>
          <a:bodyPr>
            <a:spAutoFit/>
          </a:bodyPr>
          <a:lstStyle/>
          <a:p>
            <a:pPr>
              <a:defRPr/>
            </a:pPr>
            <a:r>
              <a:rPr lang="lt-LT" sz="3600" b="1" dirty="0">
                <a:solidFill>
                  <a:srgbClr val="C00000"/>
                </a:solidFill>
                <a:effectLst>
                  <a:outerShdw blurRad="38100" dist="38100" dir="2700000" algn="tl">
                    <a:srgbClr val="000000">
                      <a:alpha val="43137"/>
                    </a:srgbClr>
                  </a:outerShdw>
                </a:effectLst>
                <a:latin typeface="Comic Sans MS" pitchFamily="66" charset="0"/>
              </a:rPr>
              <a:t>KIBERNETIKA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333847"/>
            <a:ext cx="9072562" cy="1150937"/>
            <a:chOff x="45" y="73"/>
            <a:chExt cx="5715" cy="725"/>
          </a:xfrm>
        </p:grpSpPr>
        <p:sp>
          <p:nvSpPr>
            <p:cNvPr id="37896"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37897" name="Picture 4"/>
            <p:cNvPicPr>
              <a:picLocks noChangeAspect="1" noChangeArrowheads="1"/>
            </p:cNvPicPr>
            <p:nvPr/>
          </p:nvPicPr>
          <p:blipFill>
            <a:blip r:embed="rId2" cstate="print"/>
            <a:srcRect/>
            <a:stretch>
              <a:fillRect/>
            </a:stretch>
          </p:blipFill>
          <p:spPr bwMode="auto">
            <a:xfrm>
              <a:off x="45" y="73"/>
              <a:ext cx="817" cy="725"/>
            </a:xfrm>
            <a:prstGeom prst="rect">
              <a:avLst/>
            </a:prstGeom>
            <a:noFill/>
            <a:ln w="9525">
              <a:noFill/>
              <a:miter lim="800000"/>
              <a:headEnd/>
              <a:tailEnd/>
            </a:ln>
          </p:spPr>
        </p:pic>
      </p:grpSp>
      <p:pic>
        <p:nvPicPr>
          <p:cNvPr id="37891" name="Picture 2" descr="http://www.azquotes.com/picture-quotes/quote-we-know-the-past-but-cannot-control-it-we-control-the-future-but-cannot-know-it-claude-shannon-55-26-26.jpg">
            <a:hlinkClick r:id="rId3"/>
          </p:cNvPr>
          <p:cNvPicPr>
            <a:picLocks noChangeAspect="1" noChangeArrowheads="1"/>
          </p:cNvPicPr>
          <p:nvPr/>
        </p:nvPicPr>
        <p:blipFill>
          <a:blip r:embed="rId4" cstate="print"/>
          <a:srcRect/>
          <a:stretch>
            <a:fillRect/>
          </a:stretch>
        </p:blipFill>
        <p:spPr bwMode="auto">
          <a:xfrm>
            <a:off x="1376363" y="1203176"/>
            <a:ext cx="8096250" cy="3810000"/>
          </a:xfrm>
          <a:prstGeom prst="rect">
            <a:avLst/>
          </a:prstGeom>
          <a:noFill/>
          <a:ln w="9525">
            <a:noFill/>
            <a:miter lim="800000"/>
            <a:headEnd/>
            <a:tailEnd/>
          </a:ln>
        </p:spPr>
      </p:pic>
      <p:pic>
        <p:nvPicPr>
          <p:cNvPr id="37892" name="Picture 4" descr="https://monoskop.org/images/thumb/3/3c/Shannon_Claude_E_1948_A_Mathematical_Theory_of_Communication_offprint.jpg/258px-Shannon_Claude_E_1948_A_Mathematical_Theory_of_Communication_offprint.jpg">
            <a:hlinkClick r:id="rId5"/>
          </p:cNvPr>
          <p:cNvPicPr>
            <a:picLocks noChangeAspect="1" noChangeArrowheads="1"/>
          </p:cNvPicPr>
          <p:nvPr/>
        </p:nvPicPr>
        <p:blipFill>
          <a:blip r:embed="rId6" cstate="print"/>
          <a:srcRect/>
          <a:stretch>
            <a:fillRect/>
          </a:stretch>
        </p:blipFill>
        <p:spPr bwMode="auto">
          <a:xfrm>
            <a:off x="0" y="3448050"/>
            <a:ext cx="2457450" cy="3409950"/>
          </a:xfrm>
          <a:prstGeom prst="rect">
            <a:avLst/>
          </a:prstGeom>
          <a:noFill/>
          <a:ln w="9525">
            <a:noFill/>
            <a:miter lim="800000"/>
            <a:headEnd/>
            <a:tailEnd/>
          </a:ln>
        </p:spPr>
      </p:pic>
      <p:pic>
        <p:nvPicPr>
          <p:cNvPr id="37893" name="Picture 6" descr="https://thatsmaths.files.wordpress.com/2014/12/claudeshannoninfo.jpg">
            <a:hlinkClick r:id="rId7"/>
          </p:cNvPr>
          <p:cNvPicPr>
            <a:picLocks noChangeAspect="1" noChangeArrowheads="1"/>
          </p:cNvPicPr>
          <p:nvPr/>
        </p:nvPicPr>
        <p:blipFill>
          <a:blip r:embed="rId8" cstate="print"/>
          <a:srcRect/>
          <a:stretch>
            <a:fillRect/>
          </a:stretch>
        </p:blipFill>
        <p:spPr bwMode="auto">
          <a:xfrm>
            <a:off x="4238625" y="3690391"/>
            <a:ext cx="7397750" cy="2474913"/>
          </a:xfrm>
          <a:prstGeom prst="rect">
            <a:avLst/>
          </a:prstGeom>
          <a:noFill/>
          <a:ln w="9525">
            <a:noFill/>
            <a:miter lim="800000"/>
            <a:headEnd/>
            <a:tailEnd/>
          </a:ln>
        </p:spPr>
      </p:pic>
      <p:sp>
        <p:nvSpPr>
          <p:cNvPr id="8" name="TextBox 7"/>
          <p:cNvSpPr txBox="1"/>
          <p:nvPr/>
        </p:nvSpPr>
        <p:spPr>
          <a:xfrm>
            <a:off x="1150938" y="610840"/>
            <a:ext cx="8235950" cy="369888"/>
          </a:xfrm>
          <a:prstGeom prst="rect">
            <a:avLst/>
          </a:prstGeom>
          <a:noFill/>
        </p:spPr>
        <p:txBody>
          <a:bodyPr>
            <a:spAutoFit/>
          </a:bodyPr>
          <a:lstStyle/>
          <a:p>
            <a:pPr>
              <a:defRPr/>
            </a:pPr>
            <a:r>
              <a:rPr lang="lt-LT" sz="1800" b="1" dirty="0">
                <a:solidFill>
                  <a:srgbClr val="C00000"/>
                </a:solidFill>
                <a:effectLst>
                  <a:outerShdw blurRad="38100" dist="38100" dir="2700000" algn="tl">
                    <a:srgbClr val="000000">
                      <a:alpha val="43137"/>
                    </a:srgbClr>
                  </a:outerShdw>
                </a:effectLst>
                <a:latin typeface="Comic Sans MS" pitchFamily="66" charset="0"/>
              </a:rPr>
              <a:t>Inž. </a:t>
            </a:r>
            <a:r>
              <a:rPr lang="en-US" sz="1800" b="1" dirty="0">
                <a:solidFill>
                  <a:srgbClr val="C00000"/>
                </a:solidFill>
                <a:effectLst>
                  <a:outerShdw blurRad="38100" dist="38100" dir="2700000" algn="tl">
                    <a:srgbClr val="000000">
                      <a:alpha val="43137"/>
                    </a:srgbClr>
                  </a:outerShdw>
                </a:effectLst>
                <a:latin typeface="Comic Sans MS" pitchFamily="66" charset="0"/>
              </a:rPr>
              <a:t>C.E. Shannon</a:t>
            </a:r>
            <a:r>
              <a:rPr lang="lt-LT" sz="1800" b="1" dirty="0">
                <a:solidFill>
                  <a:srgbClr val="C00000"/>
                </a:solidFill>
                <a:effectLst>
                  <a:outerShdw blurRad="38100" dist="38100" dir="2700000" algn="tl">
                    <a:srgbClr val="000000">
                      <a:alpha val="43137"/>
                    </a:srgbClr>
                  </a:outerShdw>
                </a:effectLst>
                <a:latin typeface="Comic Sans MS" pitchFamily="66" charset="0"/>
              </a:rPr>
              <a:t>.</a:t>
            </a:r>
            <a:r>
              <a:rPr lang="en-US" sz="1800" b="1" dirty="0">
                <a:solidFill>
                  <a:srgbClr val="C00000"/>
                </a:solidFill>
                <a:effectLst>
                  <a:outerShdw blurRad="38100" dist="38100" dir="2700000" algn="tl">
                    <a:srgbClr val="000000">
                      <a:alpha val="43137"/>
                    </a:srgbClr>
                  </a:outerShdw>
                </a:effectLst>
                <a:latin typeface="Comic Sans MS" pitchFamily="66" charset="0"/>
              </a:rPr>
              <a:t> MATEMATIN</a:t>
            </a:r>
            <a:r>
              <a:rPr lang="lt-LT" sz="1800" b="1" dirty="0">
                <a:solidFill>
                  <a:srgbClr val="C00000"/>
                </a:solidFill>
                <a:effectLst>
                  <a:outerShdw blurRad="38100" dist="38100" dir="2700000" algn="tl">
                    <a:srgbClr val="000000">
                      <a:alpha val="43137"/>
                    </a:srgbClr>
                  </a:outerShdw>
                </a:effectLst>
                <a:latin typeface="Comic Sans MS" pitchFamily="66" charset="0"/>
              </a:rPr>
              <a:t>Ė</a:t>
            </a:r>
            <a:r>
              <a:rPr lang="en-US" sz="1800" b="1" dirty="0">
                <a:solidFill>
                  <a:srgbClr val="C00000"/>
                </a:solidFill>
                <a:effectLst>
                  <a:outerShdw blurRad="38100" dist="38100" dir="2700000" algn="tl">
                    <a:srgbClr val="000000">
                      <a:alpha val="43137"/>
                    </a:srgbClr>
                  </a:outerShdw>
                </a:effectLst>
                <a:latin typeface="Comic Sans MS" pitchFamily="66" charset="0"/>
              </a:rPr>
              <a:t> INFORMACIJOS TEORIJA (1948)</a:t>
            </a:r>
            <a:endParaRPr lang="lt-LT" sz="18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7895" name="TextBox 8"/>
          <p:cNvSpPr txBox="1">
            <a:spLocks noChangeArrowheads="1"/>
          </p:cNvSpPr>
          <p:nvPr/>
        </p:nvSpPr>
        <p:spPr bwMode="auto">
          <a:xfrm>
            <a:off x="881063" y="5273675"/>
            <a:ext cx="811212" cy="369332"/>
          </a:xfrm>
          <a:prstGeom prst="rect">
            <a:avLst/>
          </a:prstGeom>
          <a:solidFill>
            <a:schemeClr val="bg1"/>
          </a:solidFill>
          <a:ln w="9525">
            <a:noFill/>
            <a:miter lim="800000"/>
            <a:headEnd/>
            <a:tailEnd/>
          </a:ln>
        </p:spPr>
        <p:txBody>
          <a:bodyPr>
            <a:spAutoFit/>
          </a:bodyPr>
          <a:lstStyle/>
          <a:p>
            <a:r>
              <a:rPr lang="lt-LT" sz="1800" b="1" dirty="0">
                <a:solidFill>
                  <a:srgbClr val="C00000"/>
                </a:solidFill>
                <a:effectLst/>
              </a:rPr>
              <a:t>1948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926" y="187325"/>
            <a:ext cx="9109074" cy="1296987"/>
            <a:chOff x="22" y="118"/>
            <a:chExt cx="5738" cy="817"/>
          </a:xfrm>
        </p:grpSpPr>
        <p:sp>
          <p:nvSpPr>
            <p:cNvPr id="24586"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24587" name="Picture 4"/>
            <p:cNvPicPr>
              <a:picLocks noChangeAspect="1" noChangeArrowheads="1"/>
            </p:cNvPicPr>
            <p:nvPr/>
          </p:nvPicPr>
          <p:blipFill>
            <a:blip r:embed="rId2" cstate="print"/>
            <a:srcRect/>
            <a:stretch>
              <a:fillRect/>
            </a:stretch>
          </p:blipFill>
          <p:spPr bwMode="auto">
            <a:xfrm>
              <a:off x="22" y="118"/>
              <a:ext cx="921" cy="817"/>
            </a:xfrm>
            <a:prstGeom prst="rect">
              <a:avLst/>
            </a:prstGeom>
            <a:noFill/>
            <a:ln w="9525">
              <a:noFill/>
              <a:miter lim="800000"/>
              <a:headEnd/>
              <a:tailEnd/>
            </a:ln>
          </p:spPr>
        </p:pic>
      </p:grpSp>
      <p:pic>
        <p:nvPicPr>
          <p:cNvPr id="25603" name="Picture 8" descr="https://images-na.ssl-images-amazon.com/images/I/51vwui4uykL.jpg">
            <a:hlinkClick r:id="rId3"/>
          </p:cNvPr>
          <p:cNvPicPr>
            <a:picLocks noChangeAspect="1" noChangeArrowheads="1"/>
          </p:cNvPicPr>
          <p:nvPr/>
        </p:nvPicPr>
        <p:blipFill>
          <a:blip r:embed="rId4" cstate="print"/>
          <a:srcRect/>
          <a:stretch>
            <a:fillRect/>
          </a:stretch>
        </p:blipFill>
        <p:spPr bwMode="auto">
          <a:xfrm>
            <a:off x="4797425" y="377279"/>
            <a:ext cx="4346575" cy="5788025"/>
          </a:xfrm>
          <a:prstGeom prst="rect">
            <a:avLst/>
          </a:prstGeom>
          <a:noFill/>
          <a:ln w="9525">
            <a:noFill/>
            <a:miter lim="800000"/>
            <a:headEnd/>
            <a:tailEnd/>
          </a:ln>
        </p:spPr>
      </p:pic>
      <p:pic>
        <p:nvPicPr>
          <p:cNvPr id="25604" name="Picture 10" descr="http://mokslolietuva.lt/wp-content/uploads/2012/10/2012_17_07.png">
            <a:hlinkClick r:id="rId5"/>
          </p:cNvPr>
          <p:cNvPicPr>
            <a:picLocks noChangeAspect="1" noChangeArrowheads="1"/>
          </p:cNvPicPr>
          <p:nvPr/>
        </p:nvPicPr>
        <p:blipFill>
          <a:blip r:embed="rId6" cstate="print"/>
          <a:srcRect/>
          <a:stretch>
            <a:fillRect/>
          </a:stretch>
        </p:blipFill>
        <p:spPr bwMode="auto">
          <a:xfrm>
            <a:off x="161925" y="1488529"/>
            <a:ext cx="4686300" cy="4676775"/>
          </a:xfrm>
          <a:prstGeom prst="rect">
            <a:avLst/>
          </a:prstGeom>
          <a:noFill/>
          <a:ln w="9525">
            <a:noFill/>
            <a:miter lim="800000"/>
            <a:headEnd/>
            <a:tailEnd/>
          </a:ln>
        </p:spPr>
      </p:pic>
      <p:sp>
        <p:nvSpPr>
          <p:cNvPr id="9" name="Oval 8"/>
          <p:cNvSpPr/>
          <p:nvPr/>
        </p:nvSpPr>
        <p:spPr>
          <a:xfrm>
            <a:off x="3536950" y="5553546"/>
            <a:ext cx="1184275" cy="539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24583" name="TextBox 10"/>
          <p:cNvSpPr txBox="1">
            <a:spLocks noChangeArrowheads="1"/>
          </p:cNvSpPr>
          <p:nvPr/>
        </p:nvSpPr>
        <p:spPr bwMode="auto">
          <a:xfrm>
            <a:off x="115888" y="6129338"/>
            <a:ext cx="9028112" cy="707886"/>
          </a:xfrm>
          <a:prstGeom prst="rect">
            <a:avLst/>
          </a:prstGeom>
          <a:noFill/>
          <a:ln w="9525">
            <a:noFill/>
            <a:miter lim="800000"/>
            <a:headEnd/>
            <a:tailEnd/>
          </a:ln>
        </p:spPr>
        <p:txBody>
          <a:bodyPr>
            <a:spAutoFit/>
          </a:bodyPr>
          <a:lstStyle/>
          <a:p>
            <a:r>
              <a:rPr lang="lt-LT" sz="2000" b="1" dirty="0">
                <a:solidFill>
                  <a:srgbClr val="C00000"/>
                </a:solidFill>
                <a:effectLst/>
              </a:rPr>
              <a:t>Google</a:t>
            </a:r>
            <a:r>
              <a:rPr lang="lt-LT" sz="2000" dirty="0">
                <a:effectLst/>
              </a:rPr>
              <a:t> </a:t>
            </a:r>
            <a:r>
              <a:rPr lang="lt-LT" sz="2000" b="1" i="1" dirty="0">
                <a:solidFill>
                  <a:srgbClr val="0000FF"/>
                </a:solidFill>
                <a:effectLst/>
                <a:latin typeface="Comic Sans MS" pitchFamily="66" charset="0"/>
              </a:rPr>
              <a:t>mokslo</a:t>
            </a:r>
            <a:r>
              <a:rPr lang="lt-LT" sz="2000" i="1" dirty="0">
                <a:solidFill>
                  <a:srgbClr val="0000FF"/>
                </a:solidFill>
                <a:effectLst/>
                <a:latin typeface="Comic Sans MS" pitchFamily="66" charset="0"/>
              </a:rPr>
              <a:t>lietuva.lt/.../biofizika-praeitis-dabartis-perspektyvos-ir-lietuvos-</a:t>
            </a:r>
            <a:r>
              <a:rPr lang="lt-LT" sz="2000" b="1" i="1" dirty="0">
                <a:solidFill>
                  <a:srgbClr val="0000FF"/>
                </a:solidFill>
                <a:effectLst/>
                <a:latin typeface="Comic Sans MS" pitchFamily="66" charset="0"/>
              </a:rPr>
              <a:t>mokslu</a:t>
            </a:r>
            <a:r>
              <a:rPr lang="lt-LT" sz="2000" i="1" dirty="0">
                <a:solidFill>
                  <a:srgbClr val="0000FF"/>
                </a:solidFill>
                <a:effectLst/>
                <a:latin typeface="Comic Sans MS" pitchFamily="66" charset="0"/>
              </a:rPr>
              <a:t>-</a:t>
            </a:r>
            <a:r>
              <a:rPr lang="lt-LT" sz="2000" b="1" i="1" dirty="0">
                <a:solidFill>
                  <a:srgbClr val="0000FF"/>
                </a:solidFill>
                <a:effectLst/>
                <a:latin typeface="Comic Sans MS" pitchFamily="66" charset="0"/>
              </a:rPr>
              <a:t>klasifik</a:t>
            </a:r>
            <a:r>
              <a:rPr lang="lt-LT" sz="2000" i="1" dirty="0">
                <a:solidFill>
                  <a:srgbClr val="0000FF"/>
                </a:solidFill>
                <a:effectLst/>
                <a:latin typeface="Comic Sans MS" pitchFamily="66" charset="0"/>
              </a:rPr>
              <a:t>...</a:t>
            </a:r>
          </a:p>
        </p:txBody>
      </p:sp>
      <p:sp>
        <p:nvSpPr>
          <p:cNvPr id="25608" name="TextBox 11"/>
          <p:cNvSpPr txBox="1">
            <a:spLocks noChangeArrowheads="1"/>
          </p:cNvSpPr>
          <p:nvPr/>
        </p:nvSpPr>
        <p:spPr bwMode="auto">
          <a:xfrm>
            <a:off x="5021263" y="333375"/>
            <a:ext cx="4122737" cy="1323439"/>
          </a:xfrm>
          <a:prstGeom prst="rect">
            <a:avLst/>
          </a:prstGeom>
          <a:solidFill>
            <a:schemeClr val="bg1"/>
          </a:solidFill>
          <a:ln w="9525">
            <a:noFill/>
            <a:miter lim="800000"/>
            <a:headEnd/>
            <a:tailEnd/>
          </a:ln>
        </p:spPr>
        <p:txBody>
          <a:bodyPr>
            <a:spAutoFit/>
          </a:bodyPr>
          <a:lstStyle/>
          <a:p>
            <a:pPr algn="ctr"/>
            <a:r>
              <a:rPr lang="lt-LT" sz="1600" b="1" dirty="0">
                <a:solidFill>
                  <a:srgbClr val="C00000"/>
                </a:solidFill>
                <a:effectLst/>
                <a:latin typeface="Comic Sans MS" pitchFamily="66" charset="0"/>
              </a:rPr>
              <a:t>KIBERNETIKĄ</a:t>
            </a:r>
            <a:r>
              <a:rPr lang="lt-LT" sz="1600" b="1" dirty="0">
                <a:solidFill>
                  <a:srgbClr val="FF0000"/>
                </a:solidFill>
                <a:effectLst/>
                <a:latin typeface="Comic Sans MS" pitchFamily="66" charset="0"/>
              </a:rPr>
              <a:t> </a:t>
            </a:r>
            <a:r>
              <a:rPr lang="lt-LT" sz="1600" b="1" dirty="0" smtClean="0">
                <a:solidFill>
                  <a:srgbClr val="FF0000"/>
                </a:solidFill>
                <a:effectLst/>
                <a:latin typeface="Comic Sans MS" pitchFamily="66" charset="0"/>
              </a:rPr>
              <a:t>įvardina </a:t>
            </a:r>
            <a:endParaRPr lang="lt-LT" sz="1600" b="1" dirty="0">
              <a:solidFill>
                <a:srgbClr val="FF0000"/>
              </a:solidFill>
              <a:effectLst/>
              <a:latin typeface="Comic Sans MS" pitchFamily="66" charset="0"/>
            </a:endParaRPr>
          </a:p>
          <a:p>
            <a:r>
              <a:rPr lang="lt-LT" sz="1600" b="1" dirty="0">
                <a:solidFill>
                  <a:srgbClr val="FF0000"/>
                </a:solidFill>
                <a:effectLst/>
                <a:latin typeface="Comic Sans MS" pitchFamily="66" charset="0"/>
              </a:rPr>
              <a:t>kaip visuomenės valdymo bendrąją teoriją, o konkretizuotą valstybės valdymo praktikos mokslą pavadino </a:t>
            </a:r>
            <a:r>
              <a:rPr lang="lt-LT" sz="1600" b="1" dirty="0">
                <a:solidFill>
                  <a:srgbClr val="C00000"/>
                </a:solidFill>
                <a:effectLst/>
                <a:latin typeface="Comic Sans MS" pitchFamily="66" charset="0"/>
              </a:rPr>
              <a:t>VALDYMO TEORIJA</a:t>
            </a:r>
            <a:r>
              <a:rPr lang="lt-LT" sz="1600" b="1" dirty="0">
                <a:solidFill>
                  <a:srgbClr val="FF0000"/>
                </a:solidFill>
                <a:effectLst/>
                <a:latin typeface="Comic Sans MS" pitchFamily="66" charset="0"/>
              </a:rPr>
              <a:t>.</a:t>
            </a:r>
          </a:p>
        </p:txBody>
      </p:sp>
      <p:sp>
        <p:nvSpPr>
          <p:cNvPr id="24585" name="TextBox 10"/>
          <p:cNvSpPr txBox="1">
            <a:spLocks noChangeArrowheads="1"/>
          </p:cNvSpPr>
          <p:nvPr/>
        </p:nvSpPr>
        <p:spPr bwMode="auto">
          <a:xfrm>
            <a:off x="1259632" y="332656"/>
            <a:ext cx="3744415" cy="1200329"/>
          </a:xfrm>
          <a:prstGeom prst="rect">
            <a:avLst/>
          </a:prstGeom>
          <a:noFill/>
          <a:ln w="9525">
            <a:noFill/>
            <a:miter lim="800000"/>
            <a:headEnd/>
            <a:tailEnd/>
          </a:ln>
        </p:spPr>
        <p:txBody>
          <a:bodyPr wrap="square">
            <a:spAutoFit/>
          </a:bodyPr>
          <a:lstStyle/>
          <a:p>
            <a:pPr algn="ctr"/>
            <a:r>
              <a:rPr lang="lt-LT" sz="1800" b="1" dirty="0" smtClean="0">
                <a:solidFill>
                  <a:srgbClr val="0000FF"/>
                </a:solidFill>
                <a:effectLst/>
                <a:latin typeface="Comic Sans MS" pitchFamily="66" charset="0"/>
              </a:rPr>
              <a:t>Andrė Mari Ampero Visuomenės mokslų smulkesnė klasifikacija</a:t>
            </a:r>
          </a:p>
          <a:p>
            <a:pPr algn="ctr"/>
            <a:endParaRPr lang="lt-LT" sz="1200" b="1" dirty="0" smtClean="0">
              <a:solidFill>
                <a:srgbClr val="C00000"/>
              </a:solidFill>
              <a:effectLst/>
              <a:latin typeface="Comic Sans MS" pitchFamily="66" charset="0"/>
            </a:endParaRPr>
          </a:p>
          <a:p>
            <a:pPr algn="ctr"/>
            <a:r>
              <a:rPr lang="lt-LT" sz="2400" b="1" dirty="0" smtClean="0">
                <a:solidFill>
                  <a:srgbClr val="C00000"/>
                </a:solidFill>
                <a:effectLst/>
                <a:latin typeface="Comic Sans MS" pitchFamily="66" charset="0"/>
              </a:rPr>
              <a:t>1843</a:t>
            </a:r>
            <a:endParaRPr lang="lt-LT" sz="2400" dirty="0">
              <a:solidFill>
                <a:srgbClr val="C0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60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2150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21508" name="Picture 2" descr="C:\Users\Dobilas\Pictures\A. S. Beer.jpg"/>
          <p:cNvPicPr>
            <a:picLocks noChangeAspect="1" noChangeArrowheads="1"/>
          </p:cNvPicPr>
          <p:nvPr/>
        </p:nvPicPr>
        <p:blipFill>
          <a:blip r:embed="rId4" cstate="print"/>
          <a:srcRect/>
          <a:stretch>
            <a:fillRect/>
          </a:stretch>
        </p:blipFill>
        <p:spPr bwMode="auto">
          <a:xfrm>
            <a:off x="4783138" y="-26988"/>
            <a:ext cx="4468812" cy="5830888"/>
          </a:xfrm>
          <a:prstGeom prst="rect">
            <a:avLst/>
          </a:prstGeom>
          <a:noFill/>
          <a:ln w="9525">
            <a:noFill/>
            <a:miter lim="800000"/>
            <a:headEnd/>
            <a:tailEnd/>
          </a:ln>
        </p:spPr>
      </p:pic>
      <p:sp>
        <p:nvSpPr>
          <p:cNvPr id="21509" name="TextBox 4"/>
          <p:cNvSpPr txBox="1">
            <a:spLocks noChangeArrowheads="1"/>
          </p:cNvSpPr>
          <p:nvPr/>
        </p:nvSpPr>
        <p:spPr bwMode="auto">
          <a:xfrm>
            <a:off x="107950" y="1484313"/>
            <a:ext cx="6264275" cy="5386387"/>
          </a:xfrm>
          <a:prstGeom prst="rect">
            <a:avLst/>
          </a:prstGeom>
          <a:noFill/>
          <a:ln w="9525">
            <a:noFill/>
            <a:miter lim="800000"/>
            <a:headEnd/>
            <a:tailEnd/>
          </a:ln>
        </p:spPr>
        <p:txBody>
          <a:bodyPr>
            <a:spAutoFit/>
          </a:bodyPr>
          <a:lstStyle/>
          <a:p>
            <a:r>
              <a:rPr lang="lt-LT" b="1">
                <a:solidFill>
                  <a:srgbClr val="3219CB"/>
                </a:solidFill>
                <a:latin typeface="Comic Sans MS" pitchFamily="66" charset="0"/>
              </a:rPr>
              <a:t>Vadybos ir valstybės valdymo kibernetikos teorijos pradininkas</a:t>
            </a:r>
            <a:r>
              <a:rPr lang="lt-LT" sz="2000" b="1">
                <a:solidFill>
                  <a:srgbClr val="3219CB"/>
                </a:solidFill>
                <a:latin typeface="Comic Sans MS" pitchFamily="66" charset="0"/>
              </a:rPr>
              <a:t>.</a:t>
            </a:r>
          </a:p>
          <a:p>
            <a:r>
              <a:rPr lang="lt-LT" sz="2400">
                <a:solidFill>
                  <a:srgbClr val="3219CB"/>
                </a:solidFill>
                <a:latin typeface="Comic Sans MS" pitchFamily="66" charset="0"/>
              </a:rPr>
              <a:t>1970 m. suformavo </a:t>
            </a:r>
            <a:r>
              <a:rPr lang="lt-LT" sz="2400" b="1">
                <a:solidFill>
                  <a:srgbClr val="3219CB"/>
                </a:solidFill>
                <a:latin typeface="Comic Sans MS" pitchFamily="66" charset="0"/>
              </a:rPr>
              <a:t>vadybos kibernetikos</a:t>
            </a:r>
            <a:r>
              <a:rPr lang="lt-LT" sz="2400">
                <a:solidFill>
                  <a:srgbClr val="3219CB"/>
                </a:solidFill>
                <a:latin typeface="Comic Sans MS" pitchFamily="66" charset="0"/>
              </a:rPr>
              <a:t> </a:t>
            </a:r>
            <a:r>
              <a:rPr lang="lt-LT" sz="2400" b="1">
                <a:solidFill>
                  <a:srgbClr val="FF0000"/>
                </a:solidFill>
                <a:latin typeface="Comic Sans MS" pitchFamily="66" charset="0"/>
              </a:rPr>
              <a:t>(</a:t>
            </a:r>
            <a:r>
              <a:rPr lang="lt-LT" sz="2400" b="1" i="1">
                <a:solidFill>
                  <a:srgbClr val="FF0000"/>
                </a:solidFill>
                <a:latin typeface="Comic Sans MS" pitchFamily="66" charset="0"/>
              </a:rPr>
              <a:t>menagement cybernetics</a:t>
            </a:r>
            <a:r>
              <a:rPr lang="lt-LT" sz="2400">
                <a:solidFill>
                  <a:srgbClr val="3219CB"/>
                </a:solidFill>
                <a:latin typeface="Comic Sans MS" pitchFamily="66" charset="0"/>
              </a:rPr>
              <a:t>)</a:t>
            </a:r>
            <a:r>
              <a:rPr lang="lt-LT" sz="2400" b="1">
                <a:solidFill>
                  <a:srgbClr val="3219CB"/>
                </a:solidFill>
                <a:latin typeface="Comic Sans MS" pitchFamily="66" charset="0"/>
              </a:rPr>
              <a:t> </a:t>
            </a:r>
            <a:r>
              <a:rPr lang="lt-LT" sz="2400">
                <a:solidFill>
                  <a:srgbClr val="3219CB"/>
                </a:solidFill>
                <a:latin typeface="Comic Sans MS" pitchFamily="66" charset="0"/>
              </a:rPr>
              <a:t>mokslą ir išvystė gyvybingų</a:t>
            </a:r>
            <a:r>
              <a:rPr lang="lt-LT" sz="2400" b="1">
                <a:solidFill>
                  <a:srgbClr val="FF0000"/>
                </a:solidFill>
                <a:latin typeface="Comic Sans MS" pitchFamily="66" charset="0"/>
              </a:rPr>
              <a:t> </a:t>
            </a:r>
            <a:r>
              <a:rPr lang="lt-LT" sz="2400" b="1" i="1">
                <a:solidFill>
                  <a:srgbClr val="FF0000"/>
                </a:solidFill>
                <a:latin typeface="Comic Sans MS" pitchFamily="66" charset="0"/>
              </a:rPr>
              <a:t>(viable</a:t>
            </a:r>
            <a:r>
              <a:rPr lang="lt-LT" sz="2400">
                <a:solidFill>
                  <a:srgbClr val="3219CB"/>
                </a:solidFill>
                <a:latin typeface="Comic Sans MS" pitchFamily="66" charset="0"/>
              </a:rPr>
              <a:t>) sistemų modeliavimą. Šių teorijų pagrindu </a:t>
            </a:r>
          </a:p>
          <a:p>
            <a:r>
              <a:rPr lang="lt-LT" sz="2400">
                <a:solidFill>
                  <a:srgbClr val="3219CB"/>
                </a:solidFill>
                <a:latin typeface="Comic Sans MS" pitchFamily="66" charset="0"/>
              </a:rPr>
              <a:t>1971-73 m. bandė modernizuoti Čilės valstybės valdymą prezidento Aljendė‘s laikais įgyvendinant </a:t>
            </a:r>
            <a:r>
              <a:rPr lang="lt-LT" sz="2400" b="1" i="1">
                <a:solidFill>
                  <a:srgbClr val="FF0000"/>
                </a:solidFill>
                <a:latin typeface="Comic Sans MS" pitchFamily="66" charset="0"/>
              </a:rPr>
              <a:t>CyberSyn</a:t>
            </a:r>
            <a:r>
              <a:rPr lang="lt-LT" sz="2400" b="1">
                <a:solidFill>
                  <a:srgbClr val="FF0000"/>
                </a:solidFill>
                <a:latin typeface="Comic Sans MS" pitchFamily="66" charset="0"/>
              </a:rPr>
              <a:t> sistemą</a:t>
            </a:r>
            <a:r>
              <a:rPr lang="lt-LT" sz="2400">
                <a:solidFill>
                  <a:srgbClr val="3219CB"/>
                </a:solidFill>
                <a:latin typeface="Comic Sans MS" pitchFamily="66" charset="0"/>
              </a:rPr>
              <a:t>. Buvo pabandyta sukurti tobulesnį automatizuotą valstybės valdymo būdą – įgyvendinti valstybės valdymą bei valdžios aparatą pagal žmogaus nervų sistemos veiklos principus.</a:t>
            </a:r>
          </a:p>
          <a:p>
            <a:endParaRPr lang="lt-LT"/>
          </a:p>
        </p:txBody>
      </p:sp>
      <p:sp>
        <p:nvSpPr>
          <p:cNvPr id="21510" name="TextBox 5"/>
          <p:cNvSpPr txBox="1">
            <a:spLocks noChangeArrowheads="1"/>
          </p:cNvSpPr>
          <p:nvPr/>
        </p:nvSpPr>
        <p:spPr bwMode="auto">
          <a:xfrm>
            <a:off x="1187450" y="242888"/>
            <a:ext cx="4824413" cy="954087"/>
          </a:xfrm>
          <a:prstGeom prst="rect">
            <a:avLst/>
          </a:prstGeom>
          <a:noFill/>
          <a:ln w="9525">
            <a:noFill/>
            <a:miter lim="800000"/>
            <a:headEnd/>
            <a:tailEnd/>
          </a:ln>
        </p:spPr>
        <p:txBody>
          <a:bodyPr>
            <a:spAutoFit/>
          </a:bodyPr>
          <a:lstStyle/>
          <a:p>
            <a:pPr algn="ctr"/>
            <a:r>
              <a:rPr lang="lt-LT" b="1">
                <a:solidFill>
                  <a:srgbClr val="3219CB"/>
                </a:solidFill>
                <a:latin typeface="Comic Sans MS" pitchFamily="66" charset="0"/>
              </a:rPr>
              <a:t>Anthony Stafford Beer (1926 – 2002)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5"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pic>
        <p:nvPicPr>
          <p:cNvPr id="120836" name="Picture 4" descr="Vaizdo rezultatas pagal užklausą „Human brain evolution“">
            <a:hlinkClick r:id="rId4"/>
          </p:cNvPr>
          <p:cNvPicPr>
            <a:picLocks noChangeAspect="1" noChangeArrowheads="1"/>
          </p:cNvPicPr>
          <p:nvPr/>
        </p:nvPicPr>
        <p:blipFill>
          <a:blip r:embed="rId5" cstate="print"/>
          <a:srcRect/>
          <a:stretch>
            <a:fillRect/>
          </a:stretch>
        </p:blipFill>
        <p:spPr bwMode="auto">
          <a:xfrm>
            <a:off x="0" y="1628800"/>
            <a:ext cx="3114675" cy="3743325"/>
          </a:xfrm>
          <a:prstGeom prst="rect">
            <a:avLst/>
          </a:prstGeom>
          <a:noFill/>
        </p:spPr>
      </p:pic>
      <p:pic>
        <p:nvPicPr>
          <p:cNvPr id="120838" name="Picture 6" descr=" Human brain neural tube development"/>
          <p:cNvPicPr>
            <a:picLocks noChangeAspect="1" noChangeArrowheads="1"/>
          </p:cNvPicPr>
          <p:nvPr/>
        </p:nvPicPr>
        <p:blipFill>
          <a:blip r:embed="rId6" cstate="print"/>
          <a:srcRect/>
          <a:stretch>
            <a:fillRect/>
          </a:stretch>
        </p:blipFill>
        <p:spPr bwMode="auto">
          <a:xfrm>
            <a:off x="3419872" y="2492896"/>
            <a:ext cx="5472608" cy="3168352"/>
          </a:xfrm>
          <a:prstGeom prst="rect">
            <a:avLst/>
          </a:prstGeom>
          <a:noFill/>
        </p:spPr>
      </p:pic>
      <p:pic>
        <p:nvPicPr>
          <p:cNvPr id="120834" name="Picture 2" descr="human_evolution"/>
          <p:cNvPicPr>
            <a:picLocks noChangeAspect="1" noChangeArrowheads="1"/>
          </p:cNvPicPr>
          <p:nvPr/>
        </p:nvPicPr>
        <p:blipFill>
          <a:blip r:embed="rId7" cstate="print"/>
          <a:srcRect/>
          <a:stretch>
            <a:fillRect/>
          </a:stretch>
        </p:blipFill>
        <p:spPr bwMode="auto">
          <a:xfrm>
            <a:off x="3275856" y="1268760"/>
            <a:ext cx="5868144" cy="1695769"/>
          </a:xfrm>
          <a:prstGeom prst="rect">
            <a:avLst/>
          </a:prstGeom>
          <a:noFill/>
        </p:spPr>
      </p:pic>
      <p:sp>
        <p:nvSpPr>
          <p:cNvPr id="9" name="TextBox 8"/>
          <p:cNvSpPr txBox="1"/>
          <p:nvPr/>
        </p:nvSpPr>
        <p:spPr>
          <a:xfrm>
            <a:off x="144016" y="5301208"/>
            <a:ext cx="8964488"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	Apie tą pačią EVOLIUCINĘ PSICHOLOGIJĄ</a:t>
            </a:r>
            <a:endParaRPr lang="lt-LT" b="1" dirty="0" smtClean="0">
              <a:solidFill>
                <a:srgbClr val="C00000"/>
              </a:solidFill>
              <a:effectLst/>
              <a:latin typeface="Comic Sans MS" pitchFamily="66" charset="0"/>
            </a:endParaRPr>
          </a:p>
          <a:p>
            <a:r>
              <a:rPr lang="lt-LT" b="1" dirty="0" smtClean="0">
                <a:solidFill>
                  <a:srgbClr val="3219CB"/>
                </a:solidFill>
                <a:effectLst/>
                <a:latin typeface="Comic Sans MS" pitchFamily="66" charset="0"/>
              </a:rPr>
              <a:t>bet kitu – </a:t>
            </a:r>
            <a:r>
              <a:rPr lang="lt-LT" b="1" dirty="0" smtClean="0">
                <a:solidFill>
                  <a:srgbClr val="C00000"/>
                </a:solidFill>
                <a:effectLst/>
                <a:latin typeface="Comic Sans MS" pitchFamily="66" charset="0"/>
              </a:rPr>
              <a:t>tiksliųjų-technologinių mokslų </a:t>
            </a:r>
            <a:r>
              <a:rPr lang="lt-LT" b="1" dirty="0" smtClean="0">
                <a:solidFill>
                  <a:srgbClr val="3219CB"/>
                </a:solidFill>
                <a:effectLst/>
                <a:latin typeface="Comic Sans MS" pitchFamily="66" charset="0"/>
              </a:rPr>
              <a:t>“kampu”.</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405855"/>
            <a:ext cx="9072562" cy="1150937"/>
            <a:chOff x="45" y="73"/>
            <a:chExt cx="5715" cy="725"/>
          </a:xfrm>
        </p:grpSpPr>
        <p:sp>
          <p:nvSpPr>
            <p:cNvPr id="22538"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22539" name="Picture 4"/>
            <p:cNvPicPr>
              <a:picLocks noChangeAspect="1" noChangeArrowheads="1"/>
            </p:cNvPicPr>
            <p:nvPr/>
          </p:nvPicPr>
          <p:blipFill>
            <a:blip r:embed="rId3" cstate="print"/>
            <a:srcRect/>
            <a:stretch>
              <a:fillRect/>
            </a:stretch>
          </p:blipFill>
          <p:spPr bwMode="auto">
            <a:xfrm>
              <a:off x="45" y="73"/>
              <a:ext cx="817" cy="725"/>
            </a:xfrm>
            <a:prstGeom prst="rect">
              <a:avLst/>
            </a:prstGeom>
            <a:noFill/>
            <a:ln w="9525">
              <a:noFill/>
              <a:miter lim="800000"/>
              <a:headEnd/>
              <a:tailEnd/>
            </a:ln>
          </p:spPr>
        </p:pic>
      </p:grpSp>
      <p:pic>
        <p:nvPicPr>
          <p:cNvPr id="18435" name="Picture 4" descr="https://upload.wikimedia.org/wikipedia/commons/thumb/3/3f/Cybernetic_factory.svg/320px-Cybernetic_factory.svg.png">
            <a:hlinkClick r:id="rId4"/>
          </p:cNvPr>
          <p:cNvPicPr>
            <a:picLocks noChangeAspect="1" noChangeArrowheads="1"/>
          </p:cNvPicPr>
          <p:nvPr/>
        </p:nvPicPr>
        <p:blipFill>
          <a:blip r:embed="rId5" cstate="print"/>
          <a:srcRect/>
          <a:stretch>
            <a:fillRect/>
          </a:stretch>
        </p:blipFill>
        <p:spPr bwMode="auto">
          <a:xfrm>
            <a:off x="-63500" y="3294063"/>
            <a:ext cx="7112000" cy="3556000"/>
          </a:xfrm>
          <a:prstGeom prst="rect">
            <a:avLst/>
          </a:prstGeom>
          <a:noFill/>
          <a:ln w="9525">
            <a:noFill/>
            <a:miter lim="800000"/>
            <a:headEnd/>
            <a:tailEnd/>
          </a:ln>
        </p:spPr>
      </p:pic>
      <p:pic>
        <p:nvPicPr>
          <p:cNvPr id="18436" name="Picture 8" descr="http://www.esrad.org.uk/resources/vsmg_3/img/pm5sys_.png">
            <a:hlinkClick r:id="rId6"/>
          </p:cNvPr>
          <p:cNvPicPr>
            <a:picLocks noChangeAspect="1" noChangeArrowheads="1"/>
          </p:cNvPicPr>
          <p:nvPr/>
        </p:nvPicPr>
        <p:blipFill>
          <a:blip r:embed="rId7" cstate="print"/>
          <a:srcRect/>
          <a:stretch>
            <a:fillRect/>
          </a:stretch>
        </p:blipFill>
        <p:spPr bwMode="auto">
          <a:xfrm>
            <a:off x="6153150" y="-127000"/>
            <a:ext cx="3009900" cy="4095750"/>
          </a:xfrm>
          <a:prstGeom prst="rect">
            <a:avLst/>
          </a:prstGeom>
          <a:noFill/>
          <a:ln w="9525">
            <a:noFill/>
            <a:miter lim="800000"/>
            <a:headEnd/>
            <a:tailEnd/>
          </a:ln>
        </p:spPr>
      </p:pic>
      <p:pic>
        <p:nvPicPr>
          <p:cNvPr id="18437" name="Picture 10" descr="https://upload.wikimedia.org/wikipedia/ru/0/09/Stafford_Beer-1.png">
            <a:hlinkClick r:id="rId8"/>
          </p:cNvPr>
          <p:cNvPicPr>
            <a:picLocks noChangeAspect="1" noChangeArrowheads="1"/>
          </p:cNvPicPr>
          <p:nvPr/>
        </p:nvPicPr>
        <p:blipFill>
          <a:blip r:embed="rId9" cstate="print"/>
          <a:srcRect/>
          <a:stretch>
            <a:fillRect/>
          </a:stretch>
        </p:blipFill>
        <p:spPr bwMode="auto">
          <a:xfrm>
            <a:off x="3625587" y="684213"/>
            <a:ext cx="2476763" cy="2744787"/>
          </a:xfrm>
          <a:prstGeom prst="rect">
            <a:avLst/>
          </a:prstGeom>
          <a:noFill/>
          <a:ln w="9525">
            <a:noFill/>
            <a:miter lim="800000"/>
            <a:headEnd/>
            <a:tailEnd/>
          </a:ln>
        </p:spPr>
      </p:pic>
      <p:sp>
        <p:nvSpPr>
          <p:cNvPr id="18438" name="TextBox 12"/>
          <p:cNvSpPr txBox="1">
            <a:spLocks noChangeArrowheads="1"/>
          </p:cNvSpPr>
          <p:nvPr/>
        </p:nvSpPr>
        <p:spPr bwMode="auto">
          <a:xfrm>
            <a:off x="144016" y="1405225"/>
            <a:ext cx="4139952" cy="1200329"/>
          </a:xfrm>
          <a:prstGeom prst="rect">
            <a:avLst/>
          </a:prstGeom>
          <a:noFill/>
          <a:ln w="9525">
            <a:noFill/>
            <a:miter lim="800000"/>
            <a:headEnd/>
            <a:tailEnd/>
          </a:ln>
        </p:spPr>
        <p:txBody>
          <a:bodyPr wrap="square">
            <a:spAutoFit/>
          </a:bodyPr>
          <a:lstStyle/>
          <a:p>
            <a:pPr algn="ctr"/>
            <a:r>
              <a:rPr lang="en-US" sz="2400" b="1" dirty="0">
                <a:solidFill>
                  <a:srgbClr val="0000FF"/>
                </a:solidFill>
                <a:effectLst/>
                <a:latin typeface="Comic Sans MS" pitchFamily="66" charset="0"/>
              </a:rPr>
              <a:t>Stafford Beer</a:t>
            </a:r>
            <a:endParaRPr lang="lt-LT" sz="2400" b="1" dirty="0">
              <a:solidFill>
                <a:srgbClr val="0000FF"/>
              </a:solidFill>
              <a:effectLst/>
              <a:latin typeface="Comic Sans MS" pitchFamily="66" charset="0"/>
            </a:endParaRPr>
          </a:p>
          <a:p>
            <a:pPr algn="ctr"/>
            <a:r>
              <a:rPr lang="en-US" sz="2400" dirty="0">
                <a:solidFill>
                  <a:srgbClr val="0000FF"/>
                </a:solidFill>
                <a:effectLst/>
                <a:latin typeface="Comic Sans MS" pitchFamily="66" charset="0"/>
              </a:rPr>
              <a:t> (</a:t>
            </a:r>
            <a:r>
              <a:rPr lang="en-US" sz="2400" b="1" dirty="0">
                <a:solidFill>
                  <a:srgbClr val="0000FF"/>
                </a:solidFill>
                <a:effectLst/>
                <a:latin typeface="Comic Sans MS" pitchFamily="66" charset="0"/>
              </a:rPr>
              <a:t>Anthony Stafford Beer</a:t>
            </a:r>
            <a:r>
              <a:rPr lang="lt-LT" sz="2400" dirty="0">
                <a:solidFill>
                  <a:srgbClr val="0000FF"/>
                </a:solidFill>
                <a:effectLst/>
                <a:latin typeface="Comic Sans MS" pitchFamily="66" charset="0"/>
              </a:rPr>
              <a:t>)</a:t>
            </a:r>
            <a:r>
              <a:rPr lang="en-US" sz="2400" dirty="0">
                <a:solidFill>
                  <a:srgbClr val="0000FF"/>
                </a:solidFill>
                <a:effectLst/>
                <a:latin typeface="Comic Sans MS" pitchFamily="66" charset="0"/>
              </a:rPr>
              <a:t> </a:t>
            </a:r>
            <a:r>
              <a:rPr lang="lt-LT" sz="2400" dirty="0" smtClean="0">
                <a:solidFill>
                  <a:srgbClr val="0000FF"/>
                </a:solidFill>
                <a:effectLst/>
                <a:latin typeface="Comic Sans MS" pitchFamily="66" charset="0"/>
              </a:rPr>
              <a:t>(</a:t>
            </a:r>
            <a:r>
              <a:rPr lang="en-US" sz="2400" dirty="0" smtClean="0">
                <a:solidFill>
                  <a:srgbClr val="0000FF"/>
                </a:solidFill>
                <a:effectLst/>
                <a:latin typeface="Comic Sans MS" pitchFamily="66" charset="0"/>
              </a:rPr>
              <a:t>1926 </a:t>
            </a:r>
            <a:r>
              <a:rPr lang="en-US" sz="2400" dirty="0">
                <a:solidFill>
                  <a:srgbClr val="0000FF"/>
                </a:solidFill>
                <a:effectLst/>
                <a:latin typeface="Comic Sans MS" pitchFamily="66" charset="0"/>
              </a:rPr>
              <a:t>– 2002)</a:t>
            </a:r>
            <a:endParaRPr lang="lt-LT" sz="2400" dirty="0">
              <a:solidFill>
                <a:srgbClr val="0000FF"/>
              </a:solidFill>
              <a:effectLst/>
              <a:latin typeface="Comic Sans MS" pitchFamily="66" charset="0"/>
            </a:endParaRPr>
          </a:p>
        </p:txBody>
      </p:sp>
      <p:sp>
        <p:nvSpPr>
          <p:cNvPr id="22535" name="TextBox 13"/>
          <p:cNvSpPr txBox="1">
            <a:spLocks noChangeArrowheads="1"/>
          </p:cNvSpPr>
          <p:nvPr/>
        </p:nvSpPr>
        <p:spPr bwMode="auto">
          <a:xfrm>
            <a:off x="1331913" y="404664"/>
            <a:ext cx="5670550" cy="862013"/>
          </a:xfrm>
          <a:prstGeom prst="rect">
            <a:avLst/>
          </a:prstGeom>
          <a:noFill/>
          <a:ln w="9525">
            <a:noFill/>
            <a:miter lim="800000"/>
            <a:headEnd/>
            <a:tailEnd/>
          </a:ln>
        </p:spPr>
        <p:txBody>
          <a:bodyPr>
            <a:spAutoFit/>
          </a:bodyPr>
          <a:lstStyle/>
          <a:p>
            <a:r>
              <a:rPr lang="lt-LT" sz="3200" b="1" dirty="0">
                <a:solidFill>
                  <a:srgbClr val="C00000"/>
                </a:solidFill>
                <a:latin typeface="Comic Sans MS" pitchFamily="66" charset="0"/>
              </a:rPr>
              <a:t>Management cybernetics</a:t>
            </a:r>
          </a:p>
          <a:p>
            <a:endParaRPr lang="lt-LT" dirty="0"/>
          </a:p>
        </p:txBody>
      </p:sp>
      <p:sp>
        <p:nvSpPr>
          <p:cNvPr id="10" name="TextBox 9"/>
          <p:cNvSpPr txBox="1">
            <a:spLocks noChangeArrowheads="1"/>
          </p:cNvSpPr>
          <p:nvPr/>
        </p:nvSpPr>
        <p:spPr bwMode="auto">
          <a:xfrm>
            <a:off x="-27484" y="3024188"/>
            <a:ext cx="3735388" cy="400110"/>
          </a:xfrm>
          <a:prstGeom prst="rect">
            <a:avLst/>
          </a:prstGeom>
          <a:noFill/>
          <a:ln w="9525">
            <a:noFill/>
            <a:miter lim="800000"/>
            <a:headEnd/>
            <a:tailEnd/>
          </a:ln>
        </p:spPr>
        <p:txBody>
          <a:bodyPr>
            <a:spAutoFit/>
          </a:bodyPr>
          <a:lstStyle/>
          <a:p>
            <a:r>
              <a:rPr lang="lt-LT" sz="2000" b="1" dirty="0">
                <a:solidFill>
                  <a:srgbClr val="0000FF"/>
                </a:solidFill>
                <a:effectLst/>
                <a:latin typeface="Comic Sans MS" pitchFamily="66" charset="0"/>
              </a:rPr>
              <a:t>Verslo organizacijų valdymas</a:t>
            </a:r>
          </a:p>
        </p:txBody>
      </p:sp>
      <p:sp>
        <p:nvSpPr>
          <p:cNvPr id="11" name="TextBox 10"/>
          <p:cNvSpPr txBox="1">
            <a:spLocks noChangeArrowheads="1"/>
          </p:cNvSpPr>
          <p:nvPr/>
        </p:nvSpPr>
        <p:spPr bwMode="auto">
          <a:xfrm>
            <a:off x="6578600" y="3924300"/>
            <a:ext cx="2565400" cy="646113"/>
          </a:xfrm>
          <a:prstGeom prst="rect">
            <a:avLst/>
          </a:prstGeom>
          <a:noFill/>
          <a:ln w="9525">
            <a:noFill/>
            <a:miter lim="800000"/>
            <a:headEnd/>
            <a:tailEnd/>
          </a:ln>
        </p:spPr>
        <p:txBody>
          <a:bodyPr>
            <a:spAutoFit/>
          </a:bodyPr>
          <a:lstStyle/>
          <a:p>
            <a:pPr algn="ctr"/>
            <a:r>
              <a:rPr lang="lt-LT" b="1" dirty="0">
                <a:solidFill>
                  <a:srgbClr val="0000FF"/>
                </a:solidFill>
                <a:latin typeface="Comic Sans MS" pitchFamily="66" charset="0"/>
              </a:rPr>
              <a:t>Neuro-Kibernetinis valdymas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115888"/>
            <a:ext cx="9072562" cy="1368424"/>
            <a:chOff x="45" y="73"/>
            <a:chExt cx="5715" cy="862"/>
          </a:xfrm>
        </p:grpSpPr>
        <p:sp>
          <p:nvSpPr>
            <p:cNvPr id="19465"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19466" name="Picture 4"/>
            <p:cNvPicPr>
              <a:picLocks noChangeAspect="1" noChangeArrowheads="1"/>
            </p:cNvPicPr>
            <p:nvPr/>
          </p:nvPicPr>
          <p:blipFill>
            <a:blip r:embed="rId2" cstate="print"/>
            <a:srcRect/>
            <a:stretch>
              <a:fillRect/>
            </a:stretch>
          </p:blipFill>
          <p:spPr bwMode="auto">
            <a:xfrm>
              <a:off x="45" y="73"/>
              <a:ext cx="972" cy="862"/>
            </a:xfrm>
            <a:prstGeom prst="rect">
              <a:avLst/>
            </a:prstGeom>
            <a:noFill/>
            <a:ln w="9525">
              <a:noFill/>
              <a:miter lim="800000"/>
              <a:headEnd/>
              <a:tailEnd/>
            </a:ln>
          </p:spPr>
        </p:pic>
      </p:grpSp>
      <p:pic>
        <p:nvPicPr>
          <p:cNvPr id="19459" name="Picture 6" descr="Vadovauti. Veikti. Gyventi ">
            <a:hlinkClick r:id="rId3" tooltip="Vadovauti. Veikti. Gyventi "/>
          </p:cNvPr>
          <p:cNvPicPr>
            <a:picLocks noChangeAspect="1" noChangeArrowheads="1"/>
          </p:cNvPicPr>
          <p:nvPr/>
        </p:nvPicPr>
        <p:blipFill>
          <a:blip r:embed="rId4" cstate="print"/>
          <a:srcRect/>
          <a:stretch>
            <a:fillRect/>
          </a:stretch>
        </p:blipFill>
        <p:spPr bwMode="auto">
          <a:xfrm>
            <a:off x="161925" y="1503536"/>
            <a:ext cx="2093913" cy="3149600"/>
          </a:xfrm>
          <a:prstGeom prst="rect">
            <a:avLst/>
          </a:prstGeom>
          <a:noFill/>
          <a:ln w="9525">
            <a:noFill/>
            <a:miter lim="800000"/>
            <a:headEnd/>
            <a:tailEnd/>
          </a:ln>
        </p:spPr>
      </p:pic>
      <p:pic>
        <p:nvPicPr>
          <p:cNvPr id="19460" name="Picture 8" descr="https://images-eu.ssl-images-amazon.com/images/I/41va-CxI8OL._AC_UL320_SR218,320_.jpg">
            <a:hlinkClick r:id="rId5"/>
          </p:cNvPr>
          <p:cNvPicPr>
            <a:picLocks noChangeAspect="1" noChangeArrowheads="1"/>
          </p:cNvPicPr>
          <p:nvPr/>
        </p:nvPicPr>
        <p:blipFill>
          <a:blip r:embed="rId6" cstate="print"/>
          <a:srcRect/>
          <a:stretch>
            <a:fillRect/>
          </a:stretch>
        </p:blipFill>
        <p:spPr bwMode="auto">
          <a:xfrm>
            <a:off x="6134100" y="0"/>
            <a:ext cx="3009900" cy="4419600"/>
          </a:xfrm>
          <a:prstGeom prst="rect">
            <a:avLst/>
          </a:prstGeom>
          <a:noFill/>
          <a:ln w="9525">
            <a:noFill/>
            <a:miter lim="800000"/>
            <a:headEnd/>
            <a:tailEnd/>
          </a:ln>
        </p:spPr>
      </p:pic>
      <p:pic>
        <p:nvPicPr>
          <p:cNvPr id="19461" name="Picture 10" descr="https://images-na.ssl-images-amazon.com/images/I/41HPWyssRcL._SX334_BO1,204,203,200_.jpg">
            <a:hlinkClick r:id="rId7"/>
          </p:cNvPr>
          <p:cNvPicPr>
            <a:picLocks noChangeAspect="1" noChangeArrowheads="1"/>
          </p:cNvPicPr>
          <p:nvPr/>
        </p:nvPicPr>
        <p:blipFill>
          <a:blip r:embed="rId8" cstate="print"/>
          <a:srcRect/>
          <a:stretch>
            <a:fillRect/>
          </a:stretch>
        </p:blipFill>
        <p:spPr bwMode="auto">
          <a:xfrm>
            <a:off x="2857500" y="1026145"/>
            <a:ext cx="2344738" cy="3482975"/>
          </a:xfrm>
          <a:prstGeom prst="rect">
            <a:avLst/>
          </a:prstGeom>
          <a:noFill/>
          <a:ln w="9525">
            <a:noFill/>
            <a:miter lim="800000"/>
            <a:headEnd/>
            <a:tailEnd/>
          </a:ln>
        </p:spPr>
      </p:pic>
      <p:sp>
        <p:nvSpPr>
          <p:cNvPr id="9" name="TextBox 8"/>
          <p:cNvSpPr txBox="1">
            <a:spLocks noChangeArrowheads="1"/>
          </p:cNvSpPr>
          <p:nvPr/>
        </p:nvSpPr>
        <p:spPr bwMode="auto">
          <a:xfrm>
            <a:off x="206375" y="4737918"/>
            <a:ext cx="8821738" cy="923330"/>
          </a:xfrm>
          <a:prstGeom prst="rect">
            <a:avLst/>
          </a:prstGeom>
          <a:noFill/>
          <a:ln w="9525">
            <a:noFill/>
            <a:miter lim="800000"/>
            <a:headEnd/>
            <a:tailEnd/>
          </a:ln>
        </p:spPr>
        <p:txBody>
          <a:bodyPr>
            <a:spAutoFit/>
          </a:bodyPr>
          <a:lstStyle/>
          <a:p>
            <a:r>
              <a:rPr lang="lt-LT" sz="1800" dirty="0">
                <a:solidFill>
                  <a:srgbClr val="0000FF"/>
                </a:solidFill>
                <a:effectLst/>
                <a:latin typeface="Comic Sans MS" pitchFamily="66" charset="0"/>
              </a:rPr>
              <a:t>F. Malik’as </a:t>
            </a:r>
            <a:r>
              <a:rPr lang="lt-LT" sz="1800" b="1" dirty="0">
                <a:solidFill>
                  <a:srgbClr val="FF0000"/>
                </a:solidFill>
                <a:effectLst/>
                <a:latin typeface="Comic Sans MS" pitchFamily="66" charset="0"/>
              </a:rPr>
              <a:t>Menedžmento Kibernetikos</a:t>
            </a:r>
            <a:r>
              <a:rPr lang="lt-LT" sz="1800" dirty="0">
                <a:solidFill>
                  <a:srgbClr val="FF0000"/>
                </a:solidFill>
                <a:effectLst/>
                <a:latin typeface="Comic Sans MS" pitchFamily="66" charset="0"/>
              </a:rPr>
              <a:t> </a:t>
            </a:r>
            <a:r>
              <a:rPr lang="lt-LT" sz="1800" dirty="0">
                <a:solidFill>
                  <a:srgbClr val="0000FF"/>
                </a:solidFill>
                <a:effectLst/>
                <a:latin typeface="Comic Sans MS" pitchFamily="66" charset="0"/>
              </a:rPr>
              <a:t>požiūriu analizuoja tarpdisciplininį sudėtingumą taikant Kibernetiką, kaip bendrąją valdymo teoriją tarpdisciplininio derinimo bei valdymo praktikoje metodus įvairių filosofinių mokslų pagrindu.</a:t>
            </a:r>
            <a:endParaRPr lang="lt-LT" sz="1800" dirty="0">
              <a:effectLst/>
            </a:endParaRPr>
          </a:p>
        </p:txBody>
      </p:sp>
      <p:sp>
        <p:nvSpPr>
          <p:cNvPr id="10" name="TextBox 9"/>
          <p:cNvSpPr txBox="1">
            <a:spLocks noChangeArrowheads="1"/>
          </p:cNvSpPr>
          <p:nvPr/>
        </p:nvSpPr>
        <p:spPr bwMode="auto">
          <a:xfrm>
            <a:off x="206375" y="5725368"/>
            <a:ext cx="8821738" cy="1016000"/>
          </a:xfrm>
          <a:prstGeom prst="rect">
            <a:avLst/>
          </a:prstGeom>
          <a:noFill/>
          <a:ln w="9525">
            <a:noFill/>
            <a:miter lim="800000"/>
            <a:headEnd/>
            <a:tailEnd/>
          </a:ln>
        </p:spPr>
        <p:txBody>
          <a:bodyPr>
            <a:spAutoFit/>
          </a:bodyPr>
          <a:lstStyle/>
          <a:p>
            <a:r>
              <a:rPr lang="lt-LT" sz="2000" dirty="0">
                <a:solidFill>
                  <a:srgbClr val="0000FF"/>
                </a:solidFill>
                <a:latin typeface="Comic Sans MS" pitchFamily="66" charset="0"/>
              </a:rPr>
              <a:t>Jo manymu</a:t>
            </a:r>
            <a:r>
              <a:rPr lang="lt-LT" sz="2000" b="1" dirty="0">
                <a:solidFill>
                  <a:srgbClr val="0000FF"/>
                </a:solidFill>
                <a:latin typeface="Comic Sans MS" pitchFamily="66" charset="0"/>
              </a:rPr>
              <a:t> </a:t>
            </a:r>
            <a:r>
              <a:rPr lang="lt-LT" sz="2000" b="1" dirty="0">
                <a:solidFill>
                  <a:srgbClr val="FF0000"/>
                </a:solidFill>
                <a:latin typeface="Comic Sans MS" pitchFamily="66" charset="0"/>
              </a:rPr>
              <a:t>KIBERNETINIS mąstymas </a:t>
            </a:r>
            <a:r>
              <a:rPr lang="lt-LT" sz="2000" b="1" dirty="0">
                <a:solidFill>
                  <a:srgbClr val="0000FF"/>
                </a:solidFill>
                <a:latin typeface="Comic Sans MS" pitchFamily="66" charset="0"/>
              </a:rPr>
              <a:t>- Menedžmento Kibernetika</a:t>
            </a:r>
            <a:r>
              <a:rPr lang="lt-LT" sz="2000" dirty="0">
                <a:solidFill>
                  <a:srgbClr val="0000FF"/>
                </a:solidFill>
                <a:latin typeface="Comic Sans MS" pitchFamily="66" charset="0"/>
              </a:rPr>
              <a:t> įgyvendins „</a:t>
            </a:r>
            <a:r>
              <a:rPr lang="lt-LT" sz="2000" b="1" dirty="0">
                <a:solidFill>
                  <a:srgbClr val="0000FF"/>
                </a:solidFill>
                <a:latin typeface="Comic Sans MS" pitchFamily="66" charset="0"/>
              </a:rPr>
              <a:t>Naują Pasaulio Gyvenimą</a:t>
            </a:r>
            <a:r>
              <a:rPr lang="lt-LT" sz="2000" dirty="0">
                <a:solidFill>
                  <a:srgbClr val="0000FF"/>
                </a:solidFill>
                <a:latin typeface="Comic Sans MS" pitchFamily="66" charset="0"/>
              </a:rPr>
              <a:t>“ (</a:t>
            </a:r>
            <a:r>
              <a:rPr lang="en-US" sz="2000" b="1" i="1" dirty="0">
                <a:solidFill>
                  <a:srgbClr val="0000FF"/>
                </a:solidFill>
                <a:latin typeface="Comic Sans MS" pitchFamily="66" charset="0"/>
              </a:rPr>
              <a:t>“New World of Functioning”</a:t>
            </a:r>
            <a:r>
              <a:rPr lang="en-US" sz="2000" dirty="0">
                <a:solidFill>
                  <a:srgbClr val="0000FF"/>
                </a:solidFill>
                <a:latin typeface="Comic Sans MS" pitchFamily="66" charset="0"/>
              </a:rPr>
              <a:t>) –</a:t>
            </a:r>
            <a:endParaRPr lang="lt-LT" sz="2000" dirty="0">
              <a:solidFill>
                <a:srgbClr val="0000FF"/>
              </a:solidFill>
              <a:latin typeface="Comic Sans MS" pitchFamily="66" charset="0"/>
            </a:endParaRPr>
          </a:p>
          <a:p>
            <a:r>
              <a:rPr lang="en-US" sz="2000" dirty="0">
                <a:solidFill>
                  <a:srgbClr val="0000FF"/>
                </a:solidFill>
                <a:latin typeface="Comic Sans MS" pitchFamily="66" charset="0"/>
              </a:rPr>
              <a:t> </a:t>
            </a:r>
            <a:r>
              <a:rPr lang="lt-LT" sz="2000" dirty="0">
                <a:solidFill>
                  <a:srgbClr val="0000FF"/>
                </a:solidFill>
                <a:latin typeface="Comic Sans MS" pitchFamily="66" charset="0"/>
              </a:rPr>
              <a:t>ir lems visos Žmonijos ATEITIES gerbūvį.</a:t>
            </a:r>
            <a:endParaRPr lang="lt-LT" dirty="0"/>
          </a:p>
        </p:txBody>
      </p:sp>
      <p:sp>
        <p:nvSpPr>
          <p:cNvPr id="11" name="TextBox 10"/>
          <p:cNvSpPr txBox="1"/>
          <p:nvPr/>
        </p:nvSpPr>
        <p:spPr>
          <a:xfrm>
            <a:off x="1692275" y="374750"/>
            <a:ext cx="4140200" cy="461962"/>
          </a:xfrm>
          <a:prstGeom prst="rect">
            <a:avLst/>
          </a:prstGeom>
          <a:noFill/>
        </p:spPr>
        <p:txBody>
          <a:bodyPr>
            <a:spAutoFit/>
          </a:bodyPr>
          <a:lstStyle/>
          <a:p>
            <a:pPr>
              <a:defRPr/>
            </a:pPr>
            <a:r>
              <a:rPr lang="lt-LT" sz="2400" b="1" dirty="0">
                <a:solidFill>
                  <a:srgbClr val="0000FF"/>
                </a:solidFill>
                <a:effectLst>
                  <a:outerShdw blurRad="38100" dist="38100" dir="2700000" algn="tl">
                    <a:srgbClr val="000000">
                      <a:alpha val="43137"/>
                    </a:srgbClr>
                  </a:outerShdw>
                </a:effectLst>
                <a:latin typeface="Comic Sans MS" pitchFamily="66" charset="0"/>
              </a:rPr>
              <a:t>Fredmund MALIK  (1944)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10" name="TextBox 9"/>
          <p:cNvSpPr txBox="1"/>
          <p:nvPr/>
        </p:nvSpPr>
        <p:spPr>
          <a:xfrm>
            <a:off x="1403648" y="1916832"/>
            <a:ext cx="6480720"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Ką aiškina mokslas </a:t>
            </a:r>
            <a:r>
              <a:rPr lang="lt-LT" b="1" dirty="0" smtClean="0">
                <a:solidFill>
                  <a:srgbClr val="C00000"/>
                </a:solidFill>
                <a:effectLst/>
                <a:latin typeface="Comic Sans MS" pitchFamily="66" charset="0"/>
              </a:rPr>
              <a:t>BIOFIZIKA ?</a:t>
            </a:r>
            <a:endParaRPr lang="lt-LT" dirty="0"/>
          </a:p>
        </p:txBody>
      </p:sp>
      <p:sp>
        <p:nvSpPr>
          <p:cNvPr id="11" name="TextBox 10"/>
          <p:cNvSpPr txBox="1"/>
          <p:nvPr/>
        </p:nvSpPr>
        <p:spPr>
          <a:xfrm>
            <a:off x="755576" y="2780928"/>
            <a:ext cx="8064896"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Ką aiškina mokslas </a:t>
            </a:r>
            <a:r>
              <a:rPr lang="lt-LT" b="1" dirty="0" smtClean="0">
                <a:solidFill>
                  <a:srgbClr val="C00000"/>
                </a:solidFill>
                <a:effectLst/>
                <a:latin typeface="Comic Sans MS" pitchFamily="66" charset="0"/>
              </a:rPr>
              <a:t>SISTEMŲ BIOFIZIKA ?</a:t>
            </a:r>
            <a:endParaRPr lang="lt-LT" dirty="0"/>
          </a:p>
        </p:txBody>
      </p:sp>
      <p:sp>
        <p:nvSpPr>
          <p:cNvPr id="12"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13" name="TextBox 12"/>
          <p:cNvSpPr txBox="1"/>
          <p:nvPr/>
        </p:nvSpPr>
        <p:spPr>
          <a:xfrm>
            <a:off x="683568" y="5858108"/>
            <a:ext cx="8136904"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XXI-jo amžiaus BIOINŽINERIJA  </a:t>
            </a:r>
            <a:r>
              <a:rPr lang="lt-LT" b="1" dirty="0" smtClean="0">
                <a:solidFill>
                  <a:srgbClr val="3219CB"/>
                </a:solidFill>
                <a:effectLst/>
                <a:latin typeface="Comic Sans MS" pitchFamily="66" charset="0"/>
              </a:rPr>
              <a:t>?</a:t>
            </a:r>
            <a:endParaRPr lang="lt-LT" b="1" dirty="0">
              <a:solidFill>
                <a:srgbClr val="3219CB"/>
              </a:solidFill>
              <a:effectLst/>
              <a:latin typeface="Comic Sans MS" pitchFamily="66" charset="0"/>
            </a:endParaRPr>
          </a:p>
        </p:txBody>
      </p:sp>
      <p:sp>
        <p:nvSpPr>
          <p:cNvPr id="14" name="TextBox 13"/>
          <p:cNvSpPr txBox="1"/>
          <p:nvPr/>
        </p:nvSpPr>
        <p:spPr>
          <a:xfrm>
            <a:off x="539552" y="3501008"/>
            <a:ext cx="8173416" cy="954107"/>
          </a:xfrm>
          <a:prstGeom prst="rect">
            <a:avLst/>
          </a:prstGeom>
          <a:noFill/>
        </p:spPr>
        <p:txBody>
          <a:bodyPr wrap="square" rtlCol="0">
            <a:spAutoFit/>
          </a:bodyPr>
          <a:lstStyle/>
          <a:p>
            <a:pPr algn="ctr"/>
            <a:r>
              <a:rPr lang="lt-LT" b="1" dirty="0" smtClean="0">
                <a:solidFill>
                  <a:srgbClr val="3219CB"/>
                </a:solidFill>
                <a:effectLst/>
                <a:latin typeface="Comic Sans MS" pitchFamily="66" charset="0"/>
              </a:rPr>
              <a:t>Gal </a:t>
            </a:r>
            <a:r>
              <a:rPr lang="lt-LT" b="1" dirty="0" smtClean="0">
                <a:solidFill>
                  <a:srgbClr val="00A076"/>
                </a:solidFill>
                <a:effectLst/>
                <a:latin typeface="Comic Sans MS" pitchFamily="66" charset="0"/>
              </a:rPr>
              <a:t>GYVYBĖ</a:t>
            </a:r>
            <a:r>
              <a:rPr lang="lt-LT" b="1" dirty="0" smtClean="0">
                <a:solidFill>
                  <a:srgbClr val="3219CB"/>
                </a:solidFill>
                <a:effectLst/>
                <a:latin typeface="Comic Sans MS" pitchFamily="66" charset="0"/>
              </a:rPr>
              <a:t> yra </a:t>
            </a:r>
            <a:r>
              <a:rPr lang="lt-LT" b="1" dirty="0" smtClean="0">
                <a:solidFill>
                  <a:srgbClr val="C00000"/>
                </a:solidFill>
                <a:effectLst/>
                <a:latin typeface="Comic Sans MS" pitchFamily="66" charset="0"/>
              </a:rPr>
              <a:t>ORGANIZUOTŲ TECHNOLOGIJŲ SISTEMA </a:t>
            </a:r>
            <a:r>
              <a:rPr lang="lt-LT" b="1" dirty="0" smtClean="0">
                <a:solidFill>
                  <a:srgbClr val="3219CB"/>
                </a:solidFill>
                <a:effectLst/>
              </a:rPr>
              <a:t>?</a:t>
            </a:r>
            <a:endParaRPr lang="lt-LT" b="1" dirty="0">
              <a:solidFill>
                <a:srgbClr val="3219CB"/>
              </a:solidFill>
              <a:effectLst/>
            </a:endParaRPr>
          </a:p>
        </p:txBody>
      </p:sp>
      <p:sp>
        <p:nvSpPr>
          <p:cNvPr id="15" name="TextBox 14"/>
          <p:cNvSpPr txBox="1"/>
          <p:nvPr/>
        </p:nvSpPr>
        <p:spPr>
          <a:xfrm>
            <a:off x="539552" y="4653136"/>
            <a:ext cx="8280920"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 NEUROKIBERNETIKA </a:t>
            </a:r>
            <a:r>
              <a:rPr lang="lt-LT" b="1" dirty="0" smtClean="0">
                <a:solidFill>
                  <a:srgbClr val="3219CB"/>
                </a:solidFill>
                <a:effectLst/>
                <a:latin typeface="Comic Sans MS" pitchFamily="66" charset="0"/>
              </a:rPr>
              <a:t>ir</a:t>
            </a:r>
          </a:p>
          <a:p>
            <a:pPr algn="r"/>
            <a:r>
              <a:rPr lang="lt-LT" b="1" dirty="0" smtClean="0">
                <a:solidFill>
                  <a:srgbClr val="3219CB"/>
                </a:solidFill>
                <a:effectLst/>
                <a:latin typeface="Comic Sans MS" pitchFamily="66" charset="0"/>
              </a:rPr>
              <a:t> </a:t>
            </a:r>
            <a:r>
              <a:rPr lang="lt-LT" b="1" dirty="0" smtClean="0">
                <a:solidFill>
                  <a:srgbClr val="C00000"/>
                </a:solidFill>
                <a:effectLst/>
                <a:latin typeface="Comic Sans MS" pitchFamily="66" charset="0"/>
              </a:rPr>
              <a:t>NEUROINFORMATIKA</a:t>
            </a:r>
            <a:r>
              <a:rPr lang="lt-LT" b="1" dirty="0" smtClean="0">
                <a:solidFill>
                  <a:srgbClr val="3219CB"/>
                </a:solidFill>
                <a:effectLst/>
                <a:latin typeface="Comic Sans MS" pitchFamily="66" charset="0"/>
              </a:rPr>
              <a:t> ?</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2355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23556"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sp>
        <p:nvSpPr>
          <p:cNvPr id="601094" name="Text Box 6"/>
          <p:cNvSpPr txBox="1">
            <a:spLocks noChangeArrowheads="1"/>
          </p:cNvSpPr>
          <p:nvPr/>
        </p:nvSpPr>
        <p:spPr bwMode="auto">
          <a:xfrm>
            <a:off x="1042988" y="404813"/>
            <a:ext cx="7416800" cy="5446712"/>
          </a:xfrm>
          <a:prstGeom prst="rect">
            <a:avLst/>
          </a:prstGeom>
          <a:noFill/>
          <a:ln w="9525">
            <a:noFill/>
            <a:miter lim="800000"/>
            <a:headEnd/>
            <a:tailEnd/>
          </a:ln>
          <a:effectLst/>
        </p:spPr>
        <p:txBody>
          <a:bodyPr>
            <a:spAutoFit/>
          </a:bodyPr>
          <a:lstStyle/>
          <a:p>
            <a:pPr algn="ctr">
              <a:spcBef>
                <a:spcPct val="50000"/>
              </a:spcBef>
              <a:defRPr/>
            </a:pPr>
            <a:r>
              <a:rPr lang="lt-LT" sz="4000" b="1" dirty="0">
                <a:solidFill>
                  <a:srgbClr val="3219CB"/>
                </a:solidFill>
                <a:effectLst>
                  <a:outerShdw blurRad="38100" dist="38100" dir="2700000" algn="tl">
                    <a:srgbClr val="C0C0C0"/>
                  </a:outerShdw>
                </a:effectLst>
                <a:latin typeface="Comic Sans MS" pitchFamily="66" charset="0"/>
              </a:rPr>
              <a:t>Kas yra BIOFIZIKA ?</a:t>
            </a:r>
          </a:p>
          <a:p>
            <a:pPr algn="ctr">
              <a:spcBef>
                <a:spcPct val="50000"/>
              </a:spcBef>
              <a:defRPr/>
            </a:pPr>
            <a:endParaRPr lang="lt-LT" sz="4000" b="1" dirty="0">
              <a:solidFill>
                <a:srgbClr val="FF0000"/>
              </a:solidFill>
              <a:effectLst>
                <a:outerShdw blurRad="38100" dist="38100" dir="2700000" algn="tl">
                  <a:srgbClr val="C0C0C0"/>
                </a:outerShdw>
              </a:effectLst>
              <a:latin typeface="Comic Sans MS" pitchFamily="66" charset="0"/>
            </a:endParaRPr>
          </a:p>
          <a:p>
            <a:pPr algn="ctr">
              <a:lnSpc>
                <a:spcPct val="105000"/>
              </a:lnSpc>
              <a:spcBef>
                <a:spcPct val="50000"/>
              </a:spcBef>
              <a:defRPr/>
            </a:pPr>
            <a:r>
              <a:rPr lang="lt-LT" sz="4000" b="1" dirty="0">
                <a:solidFill>
                  <a:srgbClr val="FF0000"/>
                </a:solidFill>
                <a:effectLst>
                  <a:outerShdw blurRad="38100" dist="38100" dir="2700000" algn="tl">
                    <a:srgbClr val="C0C0C0"/>
                  </a:outerShdw>
                </a:effectLst>
                <a:latin typeface="Comic Sans MS" pitchFamily="66" charset="0"/>
              </a:rPr>
              <a:t>Mokslas apie gyvąją gamtą,</a:t>
            </a:r>
          </a:p>
          <a:p>
            <a:pPr algn="ctr">
              <a:lnSpc>
                <a:spcPct val="105000"/>
              </a:lnSpc>
              <a:spcBef>
                <a:spcPct val="50000"/>
              </a:spcBef>
              <a:defRPr/>
            </a:pPr>
            <a:r>
              <a:rPr lang="lt-LT" sz="4000" b="1" dirty="0">
                <a:solidFill>
                  <a:srgbClr val="FF0000"/>
                </a:solidFill>
                <a:effectLst>
                  <a:outerShdw blurRad="38100" dist="38100" dir="2700000" algn="tl">
                    <a:srgbClr val="C0C0C0"/>
                  </a:outerShdw>
                </a:effectLst>
                <a:latin typeface="Comic Sans MS" pitchFamily="66" charset="0"/>
              </a:rPr>
              <a:t>apie gyvąsias sistemas,</a:t>
            </a:r>
          </a:p>
          <a:p>
            <a:pPr algn="ctr">
              <a:lnSpc>
                <a:spcPct val="105000"/>
              </a:lnSpc>
              <a:spcBef>
                <a:spcPct val="50000"/>
              </a:spcBef>
              <a:defRPr/>
            </a:pPr>
            <a:r>
              <a:rPr lang="lt-LT" sz="4000" b="1" dirty="0">
                <a:solidFill>
                  <a:srgbClr val="FF0000"/>
                </a:solidFill>
                <a:effectLst>
                  <a:outerShdw blurRad="38100" dist="38100" dir="2700000" algn="tl">
                    <a:srgbClr val="C0C0C0"/>
                  </a:outerShdw>
                </a:effectLst>
                <a:latin typeface="Comic Sans MS" pitchFamily="66" charset="0"/>
              </a:rPr>
              <a:t> </a:t>
            </a:r>
            <a:r>
              <a:rPr lang="lt-LT" sz="4000" b="1" dirty="0">
                <a:solidFill>
                  <a:srgbClr val="3219CB"/>
                </a:solidFill>
                <a:effectLst>
                  <a:outerShdw blurRad="38100" dist="38100" dir="2700000" algn="tl">
                    <a:srgbClr val="C0C0C0"/>
                  </a:outerShdw>
                </a:effectLst>
                <a:latin typeface="Comic Sans MS" pitchFamily="66" charset="0"/>
              </a:rPr>
              <a:t>pastatytas ant </a:t>
            </a:r>
          </a:p>
          <a:p>
            <a:pPr algn="ctr">
              <a:lnSpc>
                <a:spcPct val="105000"/>
              </a:lnSpc>
              <a:spcBef>
                <a:spcPct val="50000"/>
              </a:spcBef>
              <a:defRPr/>
            </a:pPr>
            <a:r>
              <a:rPr lang="lt-LT" sz="4000" b="1" dirty="0">
                <a:solidFill>
                  <a:srgbClr val="FF0000"/>
                </a:solidFill>
                <a:effectLst>
                  <a:outerShdw blurRad="38100" dist="38100" dir="2700000" algn="tl">
                    <a:srgbClr val="C0C0C0"/>
                  </a:outerShdw>
                </a:effectLst>
                <a:latin typeface="Comic Sans MS" pitchFamily="66" charset="0"/>
              </a:rPr>
              <a:t>tiksliųjų mokslų pamato</a:t>
            </a:r>
            <a:endParaRPr lang="en-US" sz="4000" b="1" dirty="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2457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24580"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grpSp>
        <p:nvGrpSpPr>
          <p:cNvPr id="2" name="Group 5"/>
          <p:cNvGrpSpPr>
            <a:grpSpLocks/>
          </p:cNvGrpSpPr>
          <p:nvPr/>
        </p:nvGrpSpPr>
        <p:grpSpPr bwMode="auto">
          <a:xfrm>
            <a:off x="2466975" y="3098800"/>
            <a:ext cx="6843713" cy="3643313"/>
            <a:chOff x="768" y="1435"/>
            <a:chExt cx="4741" cy="2408"/>
          </a:xfrm>
        </p:grpSpPr>
        <p:sp>
          <p:nvSpPr>
            <p:cNvPr id="24586" name="Oval 6"/>
            <p:cNvSpPr>
              <a:spLocks noChangeArrowheads="1"/>
            </p:cNvSpPr>
            <p:nvPr/>
          </p:nvSpPr>
          <p:spPr bwMode="auto">
            <a:xfrm>
              <a:off x="2304" y="1435"/>
              <a:ext cx="1380" cy="1124"/>
            </a:xfrm>
            <a:prstGeom prst="ellipse">
              <a:avLst/>
            </a:prstGeom>
            <a:solidFill>
              <a:srgbClr val="CCFFCC"/>
            </a:solidFill>
            <a:ln w="76200" cmpd="tri">
              <a:solidFill>
                <a:srgbClr val="003300"/>
              </a:solidFill>
              <a:round/>
              <a:headEnd/>
              <a:tailEnd/>
            </a:ln>
          </p:spPr>
          <p:txBody>
            <a:bodyPr/>
            <a:lstStyle/>
            <a:p>
              <a:pPr algn="ctr"/>
              <a:r>
                <a:rPr lang="lt-LT" sz="1800" b="1">
                  <a:solidFill>
                    <a:schemeClr val="tx1"/>
                  </a:solidFill>
                  <a:effectLst/>
                </a:rPr>
                <a:t>GYVYBĖ</a:t>
              </a:r>
            </a:p>
            <a:p>
              <a:pPr algn="ctr"/>
              <a:r>
                <a:rPr lang="en-GB" sz="1800" b="1">
                  <a:solidFill>
                    <a:schemeClr val="tx1"/>
                  </a:solidFill>
                  <a:effectLst/>
                </a:rPr>
                <a:t>?</a:t>
              </a:r>
            </a:p>
            <a:p>
              <a:pPr algn="ctr"/>
              <a:r>
                <a:rPr lang="en-GB" sz="1800" b="1">
                  <a:solidFill>
                    <a:schemeClr val="tx1"/>
                  </a:solidFill>
                  <a:effectLst/>
                </a:rPr>
                <a:t>GYVA SISTEMA</a:t>
              </a:r>
              <a:endParaRPr lang="en-GB" sz="1000" b="1">
                <a:solidFill>
                  <a:schemeClr val="tx1"/>
                </a:solidFill>
                <a:effectLst/>
              </a:endParaRPr>
            </a:p>
          </p:txBody>
        </p:sp>
        <p:sp>
          <p:nvSpPr>
            <p:cNvPr id="700423" name="AutoShape 7"/>
            <p:cNvSpPr>
              <a:spLocks noChangeArrowheads="1"/>
            </p:cNvSpPr>
            <p:nvPr/>
          </p:nvSpPr>
          <p:spPr bwMode="auto">
            <a:xfrm rot="13227680" flipV="1">
              <a:off x="3294" y="2403"/>
              <a:ext cx="1413" cy="485"/>
            </a:xfrm>
            <a:prstGeom prst="notchedRightArrow">
              <a:avLst>
                <a:gd name="adj1" fmla="val 50000"/>
                <a:gd name="adj2" fmla="val 72835"/>
              </a:avLst>
            </a:prstGeom>
            <a:solidFill>
              <a:srgbClr val="00CCFF"/>
            </a:solidFill>
            <a:ln w="19050">
              <a:solidFill>
                <a:srgbClr val="000080"/>
              </a:solidFill>
              <a:miter lim="800000"/>
              <a:headEnd/>
              <a:tailEnd/>
            </a:ln>
          </p:spPr>
          <p:txBody>
            <a:bodyPr/>
            <a:lstStyle/>
            <a:p>
              <a:pPr>
                <a:defRPr/>
              </a:pPr>
              <a:endParaRPr lang="lt-LT"/>
            </a:p>
          </p:txBody>
        </p:sp>
        <p:sp>
          <p:nvSpPr>
            <p:cNvPr id="24588" name="Text Box 8"/>
            <p:cNvSpPr txBox="1">
              <a:spLocks noChangeArrowheads="1"/>
            </p:cNvSpPr>
            <p:nvPr/>
          </p:nvSpPr>
          <p:spPr bwMode="auto">
            <a:xfrm>
              <a:off x="4072" y="2686"/>
              <a:ext cx="1437" cy="728"/>
            </a:xfrm>
            <a:prstGeom prst="rect">
              <a:avLst/>
            </a:prstGeom>
            <a:solidFill>
              <a:srgbClr val="FFFFFF"/>
            </a:solidFill>
            <a:ln w="9525">
              <a:noFill/>
              <a:miter lim="800000"/>
              <a:headEnd/>
              <a:tailEnd/>
            </a:ln>
          </p:spPr>
          <p:txBody>
            <a:bodyPr/>
            <a:lstStyle/>
            <a:p>
              <a:pPr algn="ctr">
                <a:spcBef>
                  <a:spcPts val="1200"/>
                </a:spcBef>
                <a:spcAft>
                  <a:spcPts val="1200"/>
                </a:spcAft>
              </a:pPr>
              <a:r>
                <a:rPr lang="pt-BR" sz="1200" b="1">
                  <a:solidFill>
                    <a:schemeClr val="tx1"/>
                  </a:solidFill>
                  <a:effectLst/>
                </a:rPr>
                <a:t> </a:t>
              </a:r>
              <a:r>
                <a:rPr lang="pt-BR" sz="1800" b="1">
                  <a:solidFill>
                    <a:srgbClr val="000080"/>
                  </a:solidFill>
                  <a:effectLst/>
                  <a:latin typeface="Arial Black" pitchFamily="34" charset="0"/>
                </a:rPr>
                <a:t>C H E M I J A</a:t>
              </a:r>
            </a:p>
            <a:p>
              <a:pPr algn="ctr"/>
              <a:r>
                <a:rPr lang="en-GB" sz="1800" b="1">
                  <a:solidFill>
                    <a:srgbClr val="000080"/>
                  </a:solidFill>
                  <a:effectLst/>
                </a:rPr>
                <a:t>(MEDŽIAGA)</a:t>
              </a:r>
            </a:p>
          </p:txBody>
        </p:sp>
        <p:grpSp>
          <p:nvGrpSpPr>
            <p:cNvPr id="3" name="Group 9"/>
            <p:cNvGrpSpPr>
              <a:grpSpLocks/>
            </p:cNvGrpSpPr>
            <p:nvPr/>
          </p:nvGrpSpPr>
          <p:grpSpPr bwMode="auto">
            <a:xfrm>
              <a:off x="1111" y="2023"/>
              <a:ext cx="1520" cy="1383"/>
              <a:chOff x="3183" y="9507"/>
              <a:chExt cx="2324" cy="2280"/>
            </a:xfrm>
          </p:grpSpPr>
          <p:sp>
            <p:nvSpPr>
              <p:cNvPr id="700426" name="AutoShape 10"/>
              <p:cNvSpPr>
                <a:spLocks noChangeArrowheads="1"/>
              </p:cNvSpPr>
              <p:nvPr/>
            </p:nvSpPr>
            <p:spPr bwMode="auto">
              <a:xfrm rot="-2587408">
                <a:off x="3649" y="10084"/>
                <a:ext cx="1858" cy="756"/>
              </a:xfrm>
              <a:prstGeom prst="notchedRightArrow">
                <a:avLst>
                  <a:gd name="adj1" fmla="val 50000"/>
                  <a:gd name="adj2" fmla="val 61523"/>
                </a:avLst>
              </a:prstGeom>
              <a:solidFill>
                <a:srgbClr val="FFCC99"/>
              </a:solidFill>
              <a:ln w="19050">
                <a:solidFill>
                  <a:srgbClr val="993300"/>
                </a:solidFill>
                <a:miter lim="800000"/>
                <a:headEnd/>
                <a:tailEnd/>
              </a:ln>
            </p:spPr>
            <p:txBody>
              <a:bodyPr/>
              <a:lstStyle/>
              <a:p>
                <a:pPr>
                  <a:defRPr/>
                </a:pPr>
                <a:endParaRPr lang="lt-LT"/>
              </a:p>
            </p:txBody>
          </p:sp>
          <p:sp>
            <p:nvSpPr>
              <p:cNvPr id="700427" name="Arc 11"/>
              <p:cNvSpPr>
                <a:spLocks/>
              </p:cNvSpPr>
              <p:nvPr/>
            </p:nvSpPr>
            <p:spPr bwMode="auto">
              <a:xfrm rot="8074539">
                <a:off x="3256" y="9434"/>
                <a:ext cx="1124" cy="126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FFCC99">
                      <a:gamma/>
                      <a:tint val="0"/>
                      <a:invGamma/>
                    </a:srgbClr>
                  </a:gs>
                  <a:gs pos="100000">
                    <a:srgbClr val="FFCC99"/>
                  </a:gs>
                </a:gsLst>
                <a:lin ang="5400000" scaled="1"/>
              </a:gradFill>
              <a:ln w="19050">
                <a:solidFill>
                  <a:srgbClr val="993300"/>
                </a:solidFill>
                <a:round/>
                <a:headEnd/>
                <a:tailEnd/>
              </a:ln>
            </p:spPr>
            <p:txBody>
              <a:bodyPr/>
              <a:lstStyle/>
              <a:p>
                <a:pPr>
                  <a:defRPr/>
                </a:pPr>
                <a:endParaRPr lang="lt-LT"/>
              </a:p>
            </p:txBody>
          </p:sp>
          <p:sp>
            <p:nvSpPr>
              <p:cNvPr id="700428" name="Arc 12"/>
              <p:cNvSpPr>
                <a:spLocks/>
              </p:cNvSpPr>
              <p:nvPr/>
            </p:nvSpPr>
            <p:spPr bwMode="auto">
              <a:xfrm rot="8711268" flipV="1">
                <a:off x="4095" y="10664"/>
                <a:ext cx="1268" cy="11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FFCC99">
                      <a:gamma/>
                      <a:tint val="0"/>
                      <a:invGamma/>
                    </a:srgbClr>
                  </a:gs>
                  <a:gs pos="100000">
                    <a:srgbClr val="FFCC99"/>
                  </a:gs>
                </a:gsLst>
                <a:lin ang="5400000" scaled="1"/>
              </a:gradFill>
              <a:ln w="19050">
                <a:solidFill>
                  <a:srgbClr val="993300"/>
                </a:solidFill>
                <a:round/>
                <a:headEnd/>
                <a:tailEnd/>
              </a:ln>
            </p:spPr>
            <p:txBody>
              <a:bodyPr/>
              <a:lstStyle/>
              <a:p>
                <a:pPr>
                  <a:defRPr/>
                </a:pPr>
                <a:endParaRPr lang="lt-LT"/>
              </a:p>
            </p:txBody>
          </p:sp>
        </p:grpSp>
        <p:sp>
          <p:nvSpPr>
            <p:cNvPr id="24590" name="Text Box 13"/>
            <p:cNvSpPr txBox="1">
              <a:spLocks noChangeArrowheads="1"/>
            </p:cNvSpPr>
            <p:nvPr/>
          </p:nvSpPr>
          <p:spPr bwMode="auto">
            <a:xfrm>
              <a:off x="1362" y="3371"/>
              <a:ext cx="3199" cy="472"/>
            </a:xfrm>
            <a:prstGeom prst="rect">
              <a:avLst/>
            </a:prstGeom>
            <a:solidFill>
              <a:srgbClr val="FFFFFF"/>
            </a:solidFill>
            <a:ln w="9525">
              <a:noFill/>
              <a:miter lim="800000"/>
              <a:headEnd/>
              <a:tailEnd/>
            </a:ln>
          </p:spPr>
          <p:txBody>
            <a:bodyPr/>
            <a:lstStyle/>
            <a:p>
              <a:pPr algn="ctr"/>
              <a:r>
                <a:rPr lang="en-GB" sz="1600" b="1">
                  <a:solidFill>
                    <a:schemeClr val="tx1"/>
                  </a:solidFill>
                  <a:effectLst/>
                </a:rPr>
                <a:t>Biofizika siaurąja prasme –</a:t>
              </a:r>
            </a:p>
            <a:p>
              <a:pPr algn="ctr"/>
              <a:r>
                <a:rPr lang="lt-LT" sz="1600" b="1">
                  <a:solidFill>
                    <a:schemeClr val="tx1"/>
                  </a:solidFill>
                  <a:effectLst/>
                </a:rPr>
                <a:t>fizikocheminė biologija</a:t>
              </a:r>
            </a:p>
          </p:txBody>
        </p:sp>
        <p:grpSp>
          <p:nvGrpSpPr>
            <p:cNvPr id="4" name="Group 14"/>
            <p:cNvGrpSpPr>
              <a:grpSpLocks/>
            </p:cNvGrpSpPr>
            <p:nvPr/>
          </p:nvGrpSpPr>
          <p:grpSpPr bwMode="auto">
            <a:xfrm>
              <a:off x="3442" y="2106"/>
              <a:ext cx="1455" cy="1282"/>
              <a:chOff x="6747" y="9644"/>
              <a:chExt cx="2223" cy="2114"/>
            </a:xfrm>
          </p:grpSpPr>
          <p:sp>
            <p:nvSpPr>
              <p:cNvPr id="700431" name="Arc 15"/>
              <p:cNvSpPr>
                <a:spLocks/>
              </p:cNvSpPr>
              <p:nvPr/>
            </p:nvSpPr>
            <p:spPr bwMode="auto">
              <a:xfrm rot="18571981" flipH="1" flipV="1">
                <a:off x="7833" y="9616"/>
                <a:ext cx="1109" cy="116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00FFFF"/>
                  </a:gs>
                  <a:gs pos="100000">
                    <a:srgbClr val="00FFFF">
                      <a:gamma/>
                      <a:tint val="0"/>
                      <a:invGamma/>
                    </a:srgbClr>
                  </a:gs>
                </a:gsLst>
                <a:lin ang="5400000" scaled="1"/>
              </a:gradFill>
              <a:ln w="19050">
                <a:solidFill>
                  <a:srgbClr val="000080"/>
                </a:solidFill>
                <a:round/>
                <a:headEnd/>
                <a:tailEnd/>
              </a:ln>
            </p:spPr>
            <p:txBody>
              <a:bodyPr/>
              <a:lstStyle/>
              <a:p>
                <a:pPr>
                  <a:defRPr/>
                </a:pPr>
                <a:endParaRPr lang="lt-LT"/>
              </a:p>
            </p:txBody>
          </p:sp>
          <p:sp>
            <p:nvSpPr>
              <p:cNvPr id="700432" name="Arc 16"/>
              <p:cNvSpPr>
                <a:spLocks/>
              </p:cNvSpPr>
              <p:nvPr/>
            </p:nvSpPr>
            <p:spPr bwMode="auto">
              <a:xfrm rot="18227419" flipV="1">
                <a:off x="6780" y="10615"/>
                <a:ext cx="1106" cy="116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00FFFF"/>
                  </a:gs>
                  <a:gs pos="100000">
                    <a:srgbClr val="00FFFF">
                      <a:gamma/>
                      <a:tint val="0"/>
                      <a:invGamma/>
                    </a:srgbClr>
                  </a:gs>
                </a:gsLst>
                <a:lin ang="5400000" scaled="1"/>
              </a:gradFill>
              <a:ln w="19050">
                <a:solidFill>
                  <a:srgbClr val="000080"/>
                </a:solidFill>
                <a:round/>
                <a:headEnd/>
                <a:tailEnd/>
              </a:ln>
            </p:spPr>
            <p:txBody>
              <a:bodyPr/>
              <a:lstStyle/>
              <a:p>
                <a:pPr>
                  <a:defRPr/>
                </a:pPr>
                <a:endParaRPr lang="lt-LT"/>
              </a:p>
            </p:txBody>
          </p:sp>
        </p:grpSp>
        <p:sp>
          <p:nvSpPr>
            <p:cNvPr id="24592" name="Text Box 17"/>
            <p:cNvSpPr txBox="1">
              <a:spLocks noChangeArrowheads="1"/>
            </p:cNvSpPr>
            <p:nvPr/>
          </p:nvSpPr>
          <p:spPr bwMode="auto">
            <a:xfrm>
              <a:off x="768" y="2783"/>
              <a:ext cx="1051" cy="830"/>
            </a:xfrm>
            <a:prstGeom prst="rect">
              <a:avLst/>
            </a:prstGeom>
            <a:solidFill>
              <a:srgbClr val="FFFFFF"/>
            </a:solidFill>
            <a:ln w="9525">
              <a:noFill/>
              <a:miter lim="800000"/>
              <a:headEnd/>
              <a:tailEnd/>
            </a:ln>
          </p:spPr>
          <p:txBody>
            <a:bodyPr/>
            <a:lstStyle/>
            <a:p>
              <a:pPr algn="ctr">
                <a:spcBef>
                  <a:spcPts val="1200"/>
                </a:spcBef>
                <a:spcAft>
                  <a:spcPts val="1200"/>
                </a:spcAft>
              </a:pPr>
              <a:r>
                <a:rPr lang="lt-LT" sz="1800" b="1">
                  <a:solidFill>
                    <a:srgbClr val="800000"/>
                  </a:solidFill>
                  <a:effectLst/>
                  <a:latin typeface="Arial Black" pitchFamily="34" charset="0"/>
                </a:rPr>
                <a:t>F I Z I K A</a:t>
              </a:r>
            </a:p>
            <a:p>
              <a:pPr algn="ctr"/>
              <a:r>
                <a:rPr lang="en-GB" sz="1800" b="1">
                  <a:solidFill>
                    <a:srgbClr val="800000"/>
                  </a:solidFill>
                  <a:effectLst/>
                </a:rPr>
                <a:t>(ENERGIJA)</a:t>
              </a:r>
              <a:endParaRPr lang="en-GB" sz="1000" b="1">
                <a:solidFill>
                  <a:srgbClr val="800000"/>
                </a:solidFill>
                <a:effectLst/>
              </a:endParaRPr>
            </a:p>
          </p:txBody>
        </p:sp>
      </p:grpSp>
      <p:sp>
        <p:nvSpPr>
          <p:cNvPr id="700434" name="Text Box 18"/>
          <p:cNvSpPr txBox="1">
            <a:spLocks noChangeArrowheads="1"/>
          </p:cNvSpPr>
          <p:nvPr/>
        </p:nvSpPr>
        <p:spPr bwMode="auto">
          <a:xfrm>
            <a:off x="1692275" y="333375"/>
            <a:ext cx="6813550" cy="584200"/>
          </a:xfrm>
          <a:prstGeom prst="rect">
            <a:avLst/>
          </a:prstGeom>
          <a:noFill/>
          <a:ln w="9525">
            <a:noFill/>
            <a:miter lim="800000"/>
            <a:headEnd/>
            <a:tailEnd/>
          </a:ln>
          <a:effectLst/>
        </p:spPr>
        <p:txBody>
          <a:bodyPr wrap="none">
            <a:spAutoFit/>
          </a:bodyPr>
          <a:lstStyle/>
          <a:p>
            <a:pPr>
              <a:spcBef>
                <a:spcPct val="50000"/>
              </a:spcBef>
              <a:defRPr/>
            </a:pPr>
            <a:r>
              <a:rPr lang="en-GB" sz="3200" b="1" dirty="0">
                <a:solidFill>
                  <a:srgbClr val="3219CB"/>
                </a:solidFill>
                <a:effectLst>
                  <a:outerShdw blurRad="38100" dist="38100" dir="2700000" algn="tl">
                    <a:srgbClr val="C0C0C0"/>
                  </a:outerShdw>
                </a:effectLst>
                <a:latin typeface="Comic Sans MS" pitchFamily="66" charset="0"/>
              </a:rPr>
              <a:t>BIOFIZIKA SIAURĄJA PRASME</a:t>
            </a:r>
          </a:p>
        </p:txBody>
      </p:sp>
      <p:pic>
        <p:nvPicPr>
          <p:cNvPr id="24583" name="Picture 42" descr="What is Life?"/>
          <p:cNvPicPr>
            <a:picLocks noChangeAspect="1" noChangeArrowheads="1"/>
          </p:cNvPicPr>
          <p:nvPr/>
        </p:nvPicPr>
        <p:blipFill>
          <a:blip r:embed="rId4" cstate="print"/>
          <a:srcRect/>
          <a:stretch>
            <a:fillRect/>
          </a:stretch>
        </p:blipFill>
        <p:spPr bwMode="auto">
          <a:xfrm>
            <a:off x="-107950" y="1571625"/>
            <a:ext cx="4392613" cy="3586163"/>
          </a:xfrm>
          <a:prstGeom prst="rect">
            <a:avLst/>
          </a:prstGeom>
          <a:noFill/>
          <a:ln w="9525">
            <a:noFill/>
            <a:miter lim="800000"/>
            <a:headEnd/>
            <a:tailEnd/>
          </a:ln>
        </p:spPr>
      </p:pic>
      <p:sp>
        <p:nvSpPr>
          <p:cNvPr id="24584" name="TextBox 19"/>
          <p:cNvSpPr txBox="1">
            <a:spLocks noChangeArrowheads="1"/>
          </p:cNvSpPr>
          <p:nvPr/>
        </p:nvSpPr>
        <p:spPr bwMode="auto">
          <a:xfrm>
            <a:off x="250825" y="4346575"/>
            <a:ext cx="3035300" cy="522288"/>
          </a:xfrm>
          <a:prstGeom prst="rect">
            <a:avLst/>
          </a:prstGeom>
          <a:noFill/>
          <a:ln w="9525">
            <a:noFill/>
            <a:miter lim="800000"/>
            <a:headEnd/>
            <a:tailEnd/>
          </a:ln>
        </p:spPr>
        <p:txBody>
          <a:bodyPr>
            <a:spAutoFit/>
          </a:bodyPr>
          <a:lstStyle/>
          <a:p>
            <a:pPr algn="r"/>
            <a:r>
              <a:rPr lang="lt-LT" b="1">
                <a:solidFill>
                  <a:srgbClr val="3219CB"/>
                </a:solidFill>
                <a:effectLst/>
                <a:latin typeface="Comic Sans MS" pitchFamily="66" charset="0"/>
              </a:rPr>
              <a:t>1944 m. Anglija</a:t>
            </a:r>
          </a:p>
        </p:txBody>
      </p:sp>
      <p:sp>
        <p:nvSpPr>
          <p:cNvPr id="21" name="TextBox 20"/>
          <p:cNvSpPr txBox="1">
            <a:spLocks noChangeArrowheads="1"/>
          </p:cNvSpPr>
          <p:nvPr/>
        </p:nvSpPr>
        <p:spPr bwMode="auto">
          <a:xfrm>
            <a:off x="3851275" y="1196975"/>
            <a:ext cx="5292725" cy="1816100"/>
          </a:xfrm>
          <a:prstGeom prst="rect">
            <a:avLst/>
          </a:prstGeom>
          <a:solidFill>
            <a:schemeClr val="bg1"/>
          </a:solidFill>
          <a:ln w="9525">
            <a:noFill/>
            <a:miter lim="800000"/>
            <a:headEnd/>
            <a:tailEnd/>
          </a:ln>
        </p:spPr>
        <p:txBody>
          <a:bodyPr>
            <a:spAutoFit/>
          </a:bodyPr>
          <a:lstStyle/>
          <a:p>
            <a:r>
              <a:rPr lang="lt-LT" b="1">
                <a:solidFill>
                  <a:srgbClr val="3219CB"/>
                </a:solidFill>
                <a:effectLst/>
                <a:latin typeface="Comic Sans MS" pitchFamily="66" charset="0"/>
              </a:rPr>
              <a:t>Žinomų fizikos dėsnių gyvybei paaiškinti nepakanka. </a:t>
            </a:r>
            <a:r>
              <a:rPr lang="lt-LT" b="1">
                <a:solidFill>
                  <a:srgbClr val="C00000"/>
                </a:solidFill>
                <a:effectLst/>
                <a:latin typeface="Comic Sans MS" pitchFamily="66" charset="0"/>
              </a:rPr>
              <a:t>Gyvybei aiškinti turės būti atrasti nauji dėsniai</a:t>
            </a:r>
            <a:r>
              <a:rPr lang="lt-LT" b="1">
                <a:solidFill>
                  <a:srgbClr val="FF0000"/>
                </a:solidFill>
                <a:effectLst/>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2560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25604"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grpSp>
        <p:nvGrpSpPr>
          <p:cNvPr id="2" name="Group 6"/>
          <p:cNvGrpSpPr>
            <a:grpSpLocks/>
          </p:cNvGrpSpPr>
          <p:nvPr/>
        </p:nvGrpSpPr>
        <p:grpSpPr bwMode="auto">
          <a:xfrm>
            <a:off x="1219200" y="1143000"/>
            <a:ext cx="7620000" cy="6477000"/>
            <a:chOff x="2659" y="6885"/>
            <a:chExt cx="7337" cy="6726"/>
          </a:xfrm>
        </p:grpSpPr>
        <p:sp>
          <p:nvSpPr>
            <p:cNvPr id="25607" name="Oval 7"/>
            <p:cNvSpPr>
              <a:spLocks noChangeArrowheads="1"/>
            </p:cNvSpPr>
            <p:nvPr/>
          </p:nvSpPr>
          <p:spPr bwMode="auto">
            <a:xfrm>
              <a:off x="5007" y="8538"/>
              <a:ext cx="2109" cy="1854"/>
            </a:xfrm>
            <a:prstGeom prst="ellipse">
              <a:avLst/>
            </a:prstGeom>
            <a:solidFill>
              <a:srgbClr val="CCFFCC"/>
            </a:solidFill>
            <a:ln w="76200" cmpd="tri">
              <a:solidFill>
                <a:srgbClr val="003300"/>
              </a:solidFill>
              <a:round/>
              <a:headEnd/>
              <a:tailEnd/>
            </a:ln>
          </p:spPr>
          <p:txBody>
            <a:bodyPr/>
            <a:lstStyle/>
            <a:p>
              <a:pPr algn="ctr"/>
              <a:r>
                <a:rPr lang="lt-LT" sz="1800" b="1">
                  <a:solidFill>
                    <a:schemeClr val="tx1"/>
                  </a:solidFill>
                  <a:effectLst/>
                </a:rPr>
                <a:t>GYVYBĖ</a:t>
              </a:r>
            </a:p>
            <a:p>
              <a:pPr algn="ctr"/>
              <a:r>
                <a:rPr lang="en-GB" sz="1800" b="1">
                  <a:solidFill>
                    <a:schemeClr val="tx1"/>
                  </a:solidFill>
                  <a:effectLst/>
                </a:rPr>
                <a:t>?</a:t>
              </a:r>
            </a:p>
            <a:p>
              <a:pPr algn="ctr"/>
              <a:r>
                <a:rPr lang="en-GB" sz="1800" b="1">
                  <a:solidFill>
                    <a:schemeClr val="tx1"/>
                  </a:solidFill>
                  <a:effectLst/>
                </a:rPr>
                <a:t>GYVA SISTEMA</a:t>
              </a:r>
              <a:endParaRPr lang="en-GB" sz="1000" b="1">
                <a:solidFill>
                  <a:schemeClr val="tx1"/>
                </a:solidFill>
                <a:effectLst/>
              </a:endParaRPr>
            </a:p>
          </p:txBody>
        </p:sp>
        <p:sp>
          <p:nvSpPr>
            <p:cNvPr id="607240" name="AutoShape 8"/>
            <p:cNvSpPr>
              <a:spLocks noChangeArrowheads="1"/>
            </p:cNvSpPr>
            <p:nvPr/>
          </p:nvSpPr>
          <p:spPr bwMode="auto">
            <a:xfrm rot="13227680" flipV="1">
              <a:off x="6520" y="10134"/>
              <a:ext cx="2160" cy="800"/>
            </a:xfrm>
            <a:prstGeom prst="notchedRightArrow">
              <a:avLst>
                <a:gd name="adj1" fmla="val 50000"/>
                <a:gd name="adj2" fmla="val 67500"/>
              </a:avLst>
            </a:prstGeom>
            <a:solidFill>
              <a:srgbClr val="00CCFF"/>
            </a:solidFill>
            <a:ln w="19050">
              <a:solidFill>
                <a:srgbClr val="000080"/>
              </a:solidFill>
              <a:miter lim="800000"/>
              <a:headEnd/>
              <a:tailEnd/>
            </a:ln>
          </p:spPr>
          <p:txBody>
            <a:bodyPr/>
            <a:lstStyle/>
            <a:p>
              <a:pPr>
                <a:defRPr/>
              </a:pPr>
              <a:endParaRPr lang="lt-LT"/>
            </a:p>
          </p:txBody>
        </p:sp>
        <p:sp>
          <p:nvSpPr>
            <p:cNvPr id="25609" name="Text Box 9"/>
            <p:cNvSpPr txBox="1">
              <a:spLocks noChangeArrowheads="1"/>
            </p:cNvSpPr>
            <p:nvPr/>
          </p:nvSpPr>
          <p:spPr bwMode="auto">
            <a:xfrm>
              <a:off x="7800" y="10644"/>
              <a:ext cx="2196" cy="1200"/>
            </a:xfrm>
            <a:prstGeom prst="rect">
              <a:avLst/>
            </a:prstGeom>
            <a:solidFill>
              <a:srgbClr val="FFFFFF"/>
            </a:solidFill>
            <a:ln w="9525">
              <a:noFill/>
              <a:miter lim="800000"/>
              <a:headEnd/>
              <a:tailEnd/>
            </a:ln>
          </p:spPr>
          <p:txBody>
            <a:bodyPr/>
            <a:lstStyle/>
            <a:p>
              <a:pPr algn="ctr">
                <a:spcBef>
                  <a:spcPts val="1200"/>
                </a:spcBef>
                <a:spcAft>
                  <a:spcPts val="1200"/>
                </a:spcAft>
              </a:pPr>
              <a:r>
                <a:rPr lang="pt-BR" sz="1200" b="1">
                  <a:solidFill>
                    <a:schemeClr val="tx1"/>
                  </a:solidFill>
                  <a:effectLst/>
                </a:rPr>
                <a:t>   </a:t>
              </a:r>
              <a:r>
                <a:rPr lang="pt-BR" sz="1800" b="1">
                  <a:solidFill>
                    <a:srgbClr val="000080"/>
                  </a:solidFill>
                  <a:effectLst/>
                  <a:latin typeface="Arial Black" pitchFamily="34" charset="0"/>
                </a:rPr>
                <a:t>C H E M I J A</a:t>
              </a:r>
            </a:p>
            <a:p>
              <a:pPr algn="ctr"/>
              <a:r>
                <a:rPr lang="en-GB" sz="1800" b="1">
                  <a:solidFill>
                    <a:srgbClr val="000080"/>
                  </a:solidFill>
                  <a:effectLst/>
                </a:rPr>
                <a:t>(MEDŽIAGA)</a:t>
              </a:r>
            </a:p>
          </p:txBody>
        </p:sp>
        <p:grpSp>
          <p:nvGrpSpPr>
            <p:cNvPr id="3" name="Group 10"/>
            <p:cNvGrpSpPr>
              <a:grpSpLocks/>
            </p:cNvGrpSpPr>
            <p:nvPr/>
          </p:nvGrpSpPr>
          <p:grpSpPr bwMode="auto">
            <a:xfrm>
              <a:off x="3183" y="9507"/>
              <a:ext cx="2324" cy="2280"/>
              <a:chOff x="3183" y="9507"/>
              <a:chExt cx="2324" cy="2280"/>
            </a:xfrm>
          </p:grpSpPr>
          <p:sp>
            <p:nvSpPr>
              <p:cNvPr id="607243" name="AutoShape 11"/>
              <p:cNvSpPr>
                <a:spLocks noChangeArrowheads="1"/>
              </p:cNvSpPr>
              <p:nvPr/>
            </p:nvSpPr>
            <p:spPr bwMode="auto">
              <a:xfrm rot="-2587408">
                <a:off x="3649" y="10086"/>
                <a:ext cx="1856" cy="755"/>
              </a:xfrm>
              <a:prstGeom prst="notchedRightArrow">
                <a:avLst>
                  <a:gd name="adj1" fmla="val 50000"/>
                  <a:gd name="adj2" fmla="val 61523"/>
                </a:avLst>
              </a:prstGeom>
              <a:solidFill>
                <a:srgbClr val="FFCC99"/>
              </a:solidFill>
              <a:ln w="19050">
                <a:solidFill>
                  <a:srgbClr val="993300"/>
                </a:solidFill>
                <a:miter lim="800000"/>
                <a:headEnd/>
                <a:tailEnd/>
              </a:ln>
            </p:spPr>
            <p:txBody>
              <a:bodyPr/>
              <a:lstStyle/>
              <a:p>
                <a:pPr>
                  <a:defRPr/>
                </a:pPr>
                <a:endParaRPr lang="lt-LT"/>
              </a:p>
            </p:txBody>
          </p:sp>
          <p:sp>
            <p:nvSpPr>
              <p:cNvPr id="607244" name="Arc 12"/>
              <p:cNvSpPr>
                <a:spLocks/>
              </p:cNvSpPr>
              <p:nvPr/>
            </p:nvSpPr>
            <p:spPr bwMode="auto">
              <a:xfrm rot="8074539">
                <a:off x="3256" y="9436"/>
                <a:ext cx="1123" cy="126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FFCC99">
                      <a:gamma/>
                      <a:tint val="0"/>
                      <a:invGamma/>
                    </a:srgbClr>
                  </a:gs>
                  <a:gs pos="100000">
                    <a:srgbClr val="FFCC99"/>
                  </a:gs>
                </a:gsLst>
                <a:lin ang="5400000" scaled="1"/>
              </a:gradFill>
              <a:ln w="19050">
                <a:solidFill>
                  <a:srgbClr val="993300"/>
                </a:solidFill>
                <a:round/>
                <a:headEnd/>
                <a:tailEnd/>
              </a:ln>
            </p:spPr>
            <p:txBody>
              <a:bodyPr/>
              <a:lstStyle/>
              <a:p>
                <a:pPr>
                  <a:defRPr/>
                </a:pPr>
                <a:endParaRPr lang="lt-LT"/>
              </a:p>
            </p:txBody>
          </p:sp>
          <p:sp>
            <p:nvSpPr>
              <p:cNvPr id="607245" name="Arc 13"/>
              <p:cNvSpPr>
                <a:spLocks/>
              </p:cNvSpPr>
              <p:nvPr/>
            </p:nvSpPr>
            <p:spPr bwMode="auto">
              <a:xfrm rot="8711268" flipV="1">
                <a:off x="4094" y="10665"/>
                <a:ext cx="1269" cy="11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FFCC99">
                      <a:gamma/>
                      <a:tint val="0"/>
                      <a:invGamma/>
                    </a:srgbClr>
                  </a:gs>
                  <a:gs pos="100000">
                    <a:srgbClr val="FFCC99"/>
                  </a:gs>
                </a:gsLst>
                <a:lin ang="5400000" scaled="1"/>
              </a:gradFill>
              <a:ln w="19050">
                <a:solidFill>
                  <a:srgbClr val="993300"/>
                </a:solidFill>
                <a:round/>
                <a:headEnd/>
                <a:tailEnd/>
              </a:ln>
            </p:spPr>
            <p:txBody>
              <a:bodyPr/>
              <a:lstStyle/>
              <a:p>
                <a:pPr>
                  <a:defRPr/>
                </a:pPr>
                <a:endParaRPr lang="lt-LT"/>
              </a:p>
            </p:txBody>
          </p:sp>
        </p:grpSp>
        <p:sp>
          <p:nvSpPr>
            <p:cNvPr id="25611" name="Text Box 14"/>
            <p:cNvSpPr txBox="1">
              <a:spLocks noChangeArrowheads="1"/>
            </p:cNvSpPr>
            <p:nvPr/>
          </p:nvSpPr>
          <p:spPr bwMode="auto">
            <a:xfrm>
              <a:off x="3879" y="12178"/>
              <a:ext cx="4890" cy="1433"/>
            </a:xfrm>
            <a:prstGeom prst="rect">
              <a:avLst/>
            </a:prstGeom>
            <a:solidFill>
              <a:srgbClr val="FFFFFF"/>
            </a:solidFill>
            <a:ln w="9525">
              <a:noFill/>
              <a:miter lim="800000"/>
              <a:headEnd/>
              <a:tailEnd/>
            </a:ln>
          </p:spPr>
          <p:txBody>
            <a:bodyPr/>
            <a:lstStyle/>
            <a:p>
              <a:pPr algn="ctr"/>
              <a:r>
                <a:rPr lang="en-GB" sz="1600" b="1">
                  <a:solidFill>
                    <a:schemeClr val="tx1"/>
                  </a:solidFill>
                  <a:effectLst/>
                </a:rPr>
                <a:t>Biofizika plačiąja prasme –</a:t>
              </a:r>
            </a:p>
            <a:p>
              <a:pPr algn="ctr"/>
              <a:r>
                <a:rPr lang="lt-LT" sz="1600" b="1">
                  <a:solidFill>
                    <a:schemeClr val="tx1"/>
                  </a:solidFill>
                  <a:effectLst/>
                </a:rPr>
                <a:t>mokslas apie biologines organizuotas sistemas </a:t>
              </a:r>
            </a:p>
          </p:txBody>
        </p:sp>
        <p:grpSp>
          <p:nvGrpSpPr>
            <p:cNvPr id="4" name="Group 15"/>
            <p:cNvGrpSpPr>
              <a:grpSpLocks/>
            </p:cNvGrpSpPr>
            <p:nvPr/>
          </p:nvGrpSpPr>
          <p:grpSpPr bwMode="auto">
            <a:xfrm>
              <a:off x="4545" y="6885"/>
              <a:ext cx="2913" cy="1938"/>
              <a:chOff x="4545" y="6885"/>
              <a:chExt cx="2913" cy="1938"/>
            </a:xfrm>
          </p:grpSpPr>
          <p:sp>
            <p:nvSpPr>
              <p:cNvPr id="25617" name="Text Box 16"/>
              <p:cNvSpPr txBox="1">
                <a:spLocks noChangeArrowheads="1"/>
              </p:cNvSpPr>
              <p:nvPr/>
            </p:nvSpPr>
            <p:spPr bwMode="auto">
              <a:xfrm>
                <a:off x="4847" y="6885"/>
                <a:ext cx="2309" cy="741"/>
              </a:xfrm>
              <a:prstGeom prst="rect">
                <a:avLst/>
              </a:prstGeom>
              <a:solidFill>
                <a:srgbClr val="FFFFFF"/>
              </a:solidFill>
              <a:ln w="9525">
                <a:noFill/>
                <a:miter lim="800000"/>
                <a:headEnd/>
                <a:tailEnd/>
              </a:ln>
            </p:spPr>
            <p:txBody>
              <a:bodyPr/>
              <a:lstStyle/>
              <a:p>
                <a:pPr algn="ctr"/>
                <a:r>
                  <a:rPr lang="en-GB" sz="1800" b="1">
                    <a:solidFill>
                      <a:srgbClr val="FF0000"/>
                    </a:solidFill>
                    <a:effectLst/>
                    <a:latin typeface="Arial Black" pitchFamily="34" charset="0"/>
                  </a:rPr>
                  <a:t>KIBERNETIKA</a:t>
                </a:r>
              </a:p>
              <a:p>
                <a:pPr algn="ctr"/>
                <a:r>
                  <a:rPr lang="en-GB" sz="1800" b="1">
                    <a:solidFill>
                      <a:srgbClr val="FF0000"/>
                    </a:solidFill>
                    <a:effectLst/>
                  </a:rPr>
                  <a:t>(INFORMACIJA)</a:t>
                </a:r>
                <a:endParaRPr lang="en-GB" sz="1000" b="1">
                  <a:solidFill>
                    <a:srgbClr val="FF0000"/>
                  </a:solidFill>
                  <a:effectLst/>
                </a:endParaRPr>
              </a:p>
            </p:txBody>
          </p:sp>
          <p:grpSp>
            <p:nvGrpSpPr>
              <p:cNvPr id="5" name="Group 17"/>
              <p:cNvGrpSpPr>
                <a:grpSpLocks/>
              </p:cNvGrpSpPr>
              <p:nvPr/>
            </p:nvGrpSpPr>
            <p:grpSpPr bwMode="auto">
              <a:xfrm>
                <a:off x="4545" y="7445"/>
                <a:ext cx="2913" cy="1378"/>
                <a:chOff x="4545" y="7445"/>
                <a:chExt cx="2913" cy="1378"/>
              </a:xfrm>
            </p:grpSpPr>
            <p:sp>
              <p:nvSpPr>
                <p:cNvPr id="607250" name="AutoShape 18"/>
                <p:cNvSpPr>
                  <a:spLocks noChangeArrowheads="1"/>
                </p:cNvSpPr>
                <p:nvPr/>
              </p:nvSpPr>
              <p:spPr bwMode="auto">
                <a:xfrm rot="5400000">
                  <a:off x="5375" y="7847"/>
                  <a:ext cx="1256" cy="703"/>
                </a:xfrm>
                <a:prstGeom prst="notchedRightArrow">
                  <a:avLst>
                    <a:gd name="adj1" fmla="val 50000"/>
                    <a:gd name="adj2" fmla="val 44595"/>
                  </a:avLst>
                </a:prstGeom>
                <a:gradFill rotWithShape="0">
                  <a:gsLst>
                    <a:gs pos="0">
                      <a:srgbClr val="FF0000"/>
                    </a:gs>
                    <a:gs pos="100000">
                      <a:srgbClr val="FF0000">
                        <a:gamma/>
                        <a:tint val="0"/>
                        <a:invGamma/>
                      </a:srgbClr>
                    </a:gs>
                  </a:gsLst>
                  <a:lin ang="5400000" scaled="1"/>
                </a:gradFill>
                <a:ln w="19050">
                  <a:solidFill>
                    <a:srgbClr val="800000"/>
                  </a:solidFill>
                  <a:miter lim="800000"/>
                  <a:headEnd/>
                  <a:tailEnd/>
                </a:ln>
              </p:spPr>
              <p:txBody>
                <a:bodyPr/>
                <a:lstStyle/>
                <a:p>
                  <a:pPr>
                    <a:defRPr/>
                  </a:pPr>
                  <a:endParaRPr lang="lt-LT"/>
                </a:p>
              </p:txBody>
            </p:sp>
            <p:sp>
              <p:nvSpPr>
                <p:cNvPr id="25620" name="Text Box 19"/>
                <p:cNvSpPr txBox="1">
                  <a:spLocks noChangeArrowheads="1"/>
                </p:cNvSpPr>
                <p:nvPr/>
              </p:nvSpPr>
              <p:spPr bwMode="auto">
                <a:xfrm>
                  <a:off x="5801" y="7534"/>
                  <a:ext cx="401" cy="977"/>
                </a:xfrm>
                <a:prstGeom prst="rect">
                  <a:avLst/>
                </a:prstGeom>
                <a:gradFill rotWithShape="0">
                  <a:gsLst>
                    <a:gs pos="0">
                      <a:srgbClr val="FF0000"/>
                    </a:gs>
                    <a:gs pos="100000">
                      <a:srgbClr val="FFFFFF"/>
                    </a:gs>
                  </a:gsLst>
                  <a:lin ang="5400000" scaled="1"/>
                </a:gradFill>
                <a:ln w="9525">
                  <a:noFill/>
                  <a:miter lim="800000"/>
                  <a:headEnd/>
                  <a:tailEnd/>
                </a:ln>
              </p:spPr>
              <p:txBody>
                <a:bodyPr/>
                <a:lstStyle/>
                <a:p>
                  <a:endParaRPr lang="en-US" sz="1000">
                    <a:solidFill>
                      <a:schemeClr val="tx1"/>
                    </a:solidFill>
                    <a:effectLst/>
                  </a:endParaRPr>
                </a:p>
              </p:txBody>
            </p:sp>
            <p:sp>
              <p:nvSpPr>
                <p:cNvPr id="607252" name="Arc 20"/>
                <p:cNvSpPr>
                  <a:spLocks/>
                </p:cNvSpPr>
                <p:nvPr/>
              </p:nvSpPr>
              <p:spPr bwMode="auto">
                <a:xfrm flipH="1">
                  <a:off x="6202" y="7447"/>
                  <a:ext cx="1256" cy="103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FF0000"/>
                    </a:gs>
                    <a:gs pos="100000">
                      <a:srgbClr val="FF0000">
                        <a:gamma/>
                        <a:tint val="0"/>
                        <a:invGamma/>
                      </a:srgbClr>
                    </a:gs>
                  </a:gsLst>
                  <a:lin ang="5400000" scaled="1"/>
                </a:gradFill>
                <a:ln w="19050">
                  <a:solidFill>
                    <a:srgbClr val="800000"/>
                  </a:solidFill>
                  <a:round/>
                  <a:headEnd/>
                  <a:tailEnd/>
                </a:ln>
              </p:spPr>
              <p:txBody>
                <a:bodyPr/>
                <a:lstStyle/>
                <a:p>
                  <a:pPr>
                    <a:defRPr/>
                  </a:pPr>
                  <a:endParaRPr lang="lt-LT"/>
                </a:p>
              </p:txBody>
            </p:sp>
            <p:sp>
              <p:nvSpPr>
                <p:cNvPr id="607253" name="Arc 21"/>
                <p:cNvSpPr>
                  <a:spLocks/>
                </p:cNvSpPr>
                <p:nvPr/>
              </p:nvSpPr>
              <p:spPr bwMode="auto">
                <a:xfrm>
                  <a:off x="4545" y="7447"/>
                  <a:ext cx="1256" cy="103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FF0000"/>
                    </a:gs>
                    <a:gs pos="100000">
                      <a:srgbClr val="FF0000">
                        <a:gamma/>
                        <a:tint val="0"/>
                        <a:invGamma/>
                      </a:srgbClr>
                    </a:gs>
                  </a:gsLst>
                  <a:lin ang="5400000" scaled="1"/>
                </a:gradFill>
                <a:ln w="19050">
                  <a:solidFill>
                    <a:srgbClr val="800000"/>
                  </a:solidFill>
                  <a:round/>
                  <a:headEnd/>
                  <a:tailEnd/>
                </a:ln>
              </p:spPr>
              <p:txBody>
                <a:bodyPr/>
                <a:lstStyle/>
                <a:p>
                  <a:pPr>
                    <a:defRPr/>
                  </a:pPr>
                  <a:endParaRPr lang="lt-LT"/>
                </a:p>
              </p:txBody>
            </p:sp>
          </p:grpSp>
        </p:grpSp>
        <p:grpSp>
          <p:nvGrpSpPr>
            <p:cNvPr id="6" name="Group 22"/>
            <p:cNvGrpSpPr>
              <a:grpSpLocks/>
            </p:cNvGrpSpPr>
            <p:nvPr/>
          </p:nvGrpSpPr>
          <p:grpSpPr bwMode="auto">
            <a:xfrm>
              <a:off x="6747" y="9644"/>
              <a:ext cx="2223" cy="2114"/>
              <a:chOff x="6747" y="9644"/>
              <a:chExt cx="2223" cy="2114"/>
            </a:xfrm>
          </p:grpSpPr>
          <p:sp>
            <p:nvSpPr>
              <p:cNvPr id="607255" name="Arc 23"/>
              <p:cNvSpPr>
                <a:spLocks/>
              </p:cNvSpPr>
              <p:nvPr/>
            </p:nvSpPr>
            <p:spPr bwMode="auto">
              <a:xfrm rot="18571981" flipH="1" flipV="1">
                <a:off x="7832" y="9616"/>
                <a:ext cx="1109" cy="116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00FFFF"/>
                  </a:gs>
                  <a:gs pos="100000">
                    <a:srgbClr val="00FFFF">
                      <a:gamma/>
                      <a:tint val="0"/>
                      <a:invGamma/>
                    </a:srgbClr>
                  </a:gs>
                </a:gsLst>
                <a:lin ang="5400000" scaled="1"/>
              </a:gradFill>
              <a:ln w="19050">
                <a:solidFill>
                  <a:srgbClr val="000080"/>
                </a:solidFill>
                <a:round/>
                <a:headEnd/>
                <a:tailEnd/>
              </a:ln>
            </p:spPr>
            <p:txBody>
              <a:bodyPr/>
              <a:lstStyle/>
              <a:p>
                <a:pPr>
                  <a:defRPr/>
                </a:pPr>
                <a:endParaRPr lang="lt-LT"/>
              </a:p>
            </p:txBody>
          </p:sp>
          <p:sp>
            <p:nvSpPr>
              <p:cNvPr id="607256" name="Arc 24"/>
              <p:cNvSpPr>
                <a:spLocks/>
              </p:cNvSpPr>
              <p:nvPr/>
            </p:nvSpPr>
            <p:spPr bwMode="auto">
              <a:xfrm rot="18227419" flipV="1">
                <a:off x="6775" y="10619"/>
                <a:ext cx="1111" cy="116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rgbClr val="00FFFF"/>
                  </a:gs>
                  <a:gs pos="100000">
                    <a:srgbClr val="00FFFF">
                      <a:gamma/>
                      <a:tint val="0"/>
                      <a:invGamma/>
                    </a:srgbClr>
                  </a:gs>
                </a:gsLst>
                <a:lin ang="5400000" scaled="1"/>
              </a:gradFill>
              <a:ln w="19050">
                <a:solidFill>
                  <a:srgbClr val="000080"/>
                </a:solidFill>
                <a:round/>
                <a:headEnd/>
                <a:tailEnd/>
              </a:ln>
            </p:spPr>
            <p:txBody>
              <a:bodyPr/>
              <a:lstStyle/>
              <a:p>
                <a:pPr>
                  <a:defRPr/>
                </a:pPr>
                <a:endParaRPr lang="lt-LT"/>
              </a:p>
            </p:txBody>
          </p:sp>
        </p:grpSp>
        <p:sp>
          <p:nvSpPr>
            <p:cNvPr id="25614" name="Text Box 25"/>
            <p:cNvSpPr txBox="1">
              <a:spLocks noChangeArrowheads="1"/>
            </p:cNvSpPr>
            <p:nvPr/>
          </p:nvSpPr>
          <p:spPr bwMode="auto">
            <a:xfrm>
              <a:off x="2659" y="10761"/>
              <a:ext cx="1607" cy="1368"/>
            </a:xfrm>
            <a:prstGeom prst="rect">
              <a:avLst/>
            </a:prstGeom>
            <a:solidFill>
              <a:srgbClr val="FFFFFF"/>
            </a:solidFill>
            <a:ln w="9525">
              <a:noFill/>
              <a:miter lim="800000"/>
              <a:headEnd/>
              <a:tailEnd/>
            </a:ln>
          </p:spPr>
          <p:txBody>
            <a:bodyPr/>
            <a:lstStyle/>
            <a:p>
              <a:pPr algn="ctr">
                <a:spcBef>
                  <a:spcPts val="1200"/>
                </a:spcBef>
                <a:spcAft>
                  <a:spcPts val="1200"/>
                </a:spcAft>
              </a:pPr>
              <a:r>
                <a:rPr lang="lt-LT" sz="1800" b="1">
                  <a:solidFill>
                    <a:srgbClr val="800000"/>
                  </a:solidFill>
                  <a:effectLst/>
                  <a:latin typeface="Arial Black" pitchFamily="34" charset="0"/>
                </a:rPr>
                <a:t>F I Z I K A</a:t>
              </a:r>
            </a:p>
            <a:p>
              <a:pPr algn="ctr"/>
              <a:r>
                <a:rPr lang="en-GB" sz="1800" b="1">
                  <a:solidFill>
                    <a:srgbClr val="800000"/>
                  </a:solidFill>
                  <a:effectLst/>
                </a:rPr>
                <a:t>(ENERGIJA)</a:t>
              </a:r>
              <a:endParaRPr lang="en-GB" sz="1000" b="1">
                <a:solidFill>
                  <a:srgbClr val="800000"/>
                </a:solidFill>
                <a:effectLst/>
              </a:endParaRPr>
            </a:p>
          </p:txBody>
        </p:sp>
      </p:grpSp>
      <p:sp>
        <p:nvSpPr>
          <p:cNvPr id="607258" name="Text Box 26"/>
          <p:cNvSpPr txBox="1">
            <a:spLocks noChangeArrowheads="1"/>
          </p:cNvSpPr>
          <p:nvPr/>
        </p:nvSpPr>
        <p:spPr bwMode="auto">
          <a:xfrm>
            <a:off x="2312988" y="381000"/>
            <a:ext cx="5795962" cy="519113"/>
          </a:xfrm>
          <a:prstGeom prst="rect">
            <a:avLst/>
          </a:prstGeom>
          <a:noFill/>
          <a:ln w="9525">
            <a:noFill/>
            <a:miter lim="800000"/>
            <a:headEnd/>
            <a:tailEnd/>
          </a:ln>
          <a:effectLst/>
        </p:spPr>
        <p:txBody>
          <a:bodyPr wrap="none">
            <a:spAutoFit/>
          </a:bodyPr>
          <a:lstStyle/>
          <a:p>
            <a:pPr>
              <a:spcBef>
                <a:spcPct val="50000"/>
              </a:spcBef>
              <a:defRPr/>
            </a:pPr>
            <a:r>
              <a:rPr lang="en-GB" b="1" dirty="0">
                <a:solidFill>
                  <a:srgbClr val="3219CB"/>
                </a:solidFill>
                <a:effectLst>
                  <a:outerShdw blurRad="38100" dist="38100" dir="2700000" algn="tl">
                    <a:srgbClr val="C0C0C0"/>
                  </a:outerShdw>
                </a:effectLst>
                <a:latin typeface="Comic Sans MS" pitchFamily="66" charset="0"/>
              </a:rPr>
              <a:t>BIOFIZIKA PLAČIĄJA PRASME</a:t>
            </a:r>
          </a:p>
        </p:txBody>
      </p:sp>
      <p:pic>
        <p:nvPicPr>
          <p:cNvPr id="26" name="Picture 2" descr="https://upload.wikimedia.org/wikipedia/commons/thumb/e/ef/%C5%A0ven%C4%8Diausioji_Trejyb%C4%97.jpg/150px-%C5%A0ven%C4%8Diausioji_Trejyb%C4%97.jpg">
            <a:hlinkClick r:id="rId4"/>
          </p:cNvPr>
          <p:cNvPicPr>
            <a:picLocks noChangeAspect="1" noChangeArrowheads="1"/>
          </p:cNvPicPr>
          <p:nvPr/>
        </p:nvPicPr>
        <p:blipFill>
          <a:blip r:embed="rId5" cstate="print"/>
          <a:srcRect/>
          <a:stretch>
            <a:fillRect/>
          </a:stretch>
        </p:blipFill>
        <p:spPr bwMode="auto">
          <a:xfrm>
            <a:off x="3851920" y="1748812"/>
            <a:ext cx="1800200" cy="30483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2560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25604" name="Text Box 4"/>
          <p:cNvSpPr txBox="1">
            <a:spLocks noChangeArrowheads="1"/>
          </p:cNvSpPr>
          <p:nvPr/>
        </p:nvSpPr>
        <p:spPr bwMode="auto">
          <a:xfrm>
            <a:off x="1376363" y="6489700"/>
            <a:ext cx="4321175" cy="338554"/>
          </a:xfrm>
          <a:prstGeom prst="rect">
            <a:avLst/>
          </a:prstGeom>
          <a:noFill/>
          <a:ln w="9525">
            <a:noFill/>
            <a:miter lim="800000"/>
            <a:headEnd/>
            <a:tailEnd/>
          </a:ln>
        </p:spPr>
        <p:txBody>
          <a:bodyPr>
            <a:spAutoFit/>
          </a:bodyPr>
          <a:lstStyle/>
          <a:p>
            <a:pPr algn="ctr">
              <a:spcBef>
                <a:spcPct val="50000"/>
              </a:spcBef>
            </a:pPr>
            <a:r>
              <a:rPr lang="lt-LT" sz="1600" b="1" dirty="0">
                <a:solidFill>
                  <a:schemeClr val="tx1"/>
                </a:solidFill>
                <a:effectLst/>
              </a:rPr>
              <a:t>D. Kirvelis. BIOFIZIKA</a:t>
            </a:r>
            <a:endParaRPr lang="en-US" sz="1600" b="1" dirty="0">
              <a:solidFill>
                <a:schemeClr val="tx1"/>
              </a:solidFill>
              <a:effectLst/>
            </a:endParaRPr>
          </a:p>
        </p:txBody>
      </p:sp>
      <p:sp>
        <p:nvSpPr>
          <p:cNvPr id="210949" name="Text Box 5"/>
          <p:cNvSpPr txBox="1">
            <a:spLocks noChangeArrowheads="1"/>
          </p:cNvSpPr>
          <p:nvPr/>
        </p:nvSpPr>
        <p:spPr bwMode="auto">
          <a:xfrm>
            <a:off x="827584" y="253097"/>
            <a:ext cx="7812087" cy="1015663"/>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0000FF"/>
                </a:solidFill>
                <a:effectLst>
                  <a:outerShdw blurRad="38100" dist="38100" dir="2700000" algn="tl">
                    <a:srgbClr val="C0C0C0"/>
                  </a:outerShdw>
                </a:effectLst>
                <a:latin typeface="Comic Sans MS" pitchFamily="66" charset="0"/>
              </a:rPr>
              <a:t>TEORINIAI ORGANIZUOTŲ SISTEMŲ </a:t>
            </a:r>
          </a:p>
          <a:p>
            <a:pPr algn="ctr">
              <a:spcBef>
                <a:spcPct val="50000"/>
              </a:spcBef>
              <a:defRPr/>
            </a:pPr>
            <a:r>
              <a:rPr lang="en-GB" sz="2400" b="1" dirty="0" smtClean="0">
                <a:solidFill>
                  <a:srgbClr val="0000FF"/>
                </a:solidFill>
                <a:effectLst>
                  <a:outerShdw blurRad="38100" dist="38100" dir="2700000" algn="tl">
                    <a:srgbClr val="C0C0C0"/>
                  </a:outerShdw>
                </a:effectLst>
                <a:latin typeface="Comic Sans MS" pitchFamily="66" charset="0"/>
              </a:rPr>
              <a:t>PAGRINDAI</a:t>
            </a:r>
            <a:endParaRPr lang="en-GB" sz="2400" b="1" dirty="0">
              <a:solidFill>
                <a:srgbClr val="0000FF"/>
              </a:solidFill>
              <a:effectLst>
                <a:outerShdw blurRad="38100" dist="38100" dir="2700000" algn="tl">
                  <a:srgbClr val="C0C0C0"/>
                </a:outerShdw>
              </a:effectLst>
              <a:latin typeface="Comic Sans MS" pitchFamily="66" charset="0"/>
            </a:endParaRPr>
          </a:p>
        </p:txBody>
      </p:sp>
      <p:pic>
        <p:nvPicPr>
          <p:cNvPr id="25606" name="Picture 6" descr="Sniadmin"/>
          <p:cNvPicPr>
            <a:picLocks noChangeAspect="1" noChangeArrowheads="1"/>
          </p:cNvPicPr>
          <p:nvPr/>
        </p:nvPicPr>
        <p:blipFill>
          <a:blip r:embed="rId4" cstate="print"/>
          <a:srcRect/>
          <a:stretch>
            <a:fillRect/>
          </a:stretch>
        </p:blipFill>
        <p:spPr bwMode="auto">
          <a:xfrm>
            <a:off x="1489075" y="1198563"/>
            <a:ext cx="3127375" cy="3940175"/>
          </a:xfrm>
          <a:prstGeom prst="rect">
            <a:avLst/>
          </a:prstGeom>
          <a:noFill/>
          <a:ln w="9525">
            <a:noFill/>
            <a:miter lim="800000"/>
            <a:headEnd/>
            <a:tailEnd/>
          </a:ln>
        </p:spPr>
      </p:pic>
      <p:pic>
        <p:nvPicPr>
          <p:cNvPr id="25607" name="Picture 7" descr="31051"/>
          <p:cNvPicPr>
            <a:picLocks noChangeAspect="1" noChangeArrowheads="1"/>
          </p:cNvPicPr>
          <p:nvPr/>
        </p:nvPicPr>
        <p:blipFill>
          <a:blip r:embed="rId5" cstate="print"/>
          <a:srcRect/>
          <a:stretch>
            <a:fillRect/>
          </a:stretch>
        </p:blipFill>
        <p:spPr bwMode="auto">
          <a:xfrm>
            <a:off x="5708650" y="1179513"/>
            <a:ext cx="3498850" cy="5778500"/>
          </a:xfrm>
          <a:prstGeom prst="rect">
            <a:avLst/>
          </a:prstGeom>
          <a:noFill/>
          <a:ln w="9525">
            <a:noFill/>
            <a:miter lim="800000"/>
            <a:headEnd/>
            <a:tailEnd/>
          </a:ln>
        </p:spPr>
      </p:pic>
      <p:sp>
        <p:nvSpPr>
          <p:cNvPr id="210952" name="Text Box 8"/>
          <p:cNvSpPr txBox="1">
            <a:spLocks noChangeArrowheads="1"/>
          </p:cNvSpPr>
          <p:nvPr/>
        </p:nvSpPr>
        <p:spPr bwMode="auto">
          <a:xfrm>
            <a:off x="0" y="5189538"/>
            <a:ext cx="6057900" cy="1119187"/>
          </a:xfrm>
          <a:prstGeom prst="rect">
            <a:avLst/>
          </a:prstGeom>
          <a:noFill/>
          <a:ln w="9525">
            <a:solidFill>
              <a:schemeClr val="bg1"/>
            </a:solidFill>
            <a:miter lim="800000"/>
            <a:headEnd/>
            <a:tailEnd/>
          </a:ln>
        </p:spPr>
        <p:txBody>
          <a:bodyPr/>
          <a:lstStyle/>
          <a:p>
            <a:pPr>
              <a:defRPr/>
            </a:pP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kai</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materija</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organizuota</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ir</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gyva</a:t>
            </a:r>
            <a:r>
              <a:rPr lang="en-US" sz="1600" b="1" dirty="0">
                <a:solidFill>
                  <a:srgbClr val="3219CB"/>
                </a:solidFill>
                <a:effectLst/>
                <a:latin typeface="Comic Sans MS" pitchFamily="66" charset="0"/>
              </a:rPr>
              <a:t>,</a:t>
            </a:r>
            <a:endParaRPr lang="lt-LT" sz="1600" b="1" dirty="0">
              <a:solidFill>
                <a:srgbClr val="3219CB"/>
              </a:solidFill>
              <a:effectLst/>
              <a:latin typeface="Comic Sans MS" pitchFamily="66" charset="0"/>
            </a:endParaRPr>
          </a:p>
          <a:p>
            <a:pPr>
              <a:defRPr/>
            </a:pP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turi</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ją</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veikti</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kažkokia</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ypatinga</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jėga</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kuri</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ją</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žalią</a:t>
            </a:r>
            <a:r>
              <a:rPr lang="en-US" sz="1600" b="1" dirty="0">
                <a:solidFill>
                  <a:srgbClr val="3219CB"/>
                </a:solidFill>
                <a:effectLst/>
                <a:latin typeface="Comic Sans MS" pitchFamily="66" charset="0"/>
              </a:rPr>
              <a:t>, </a:t>
            </a:r>
            <a:endParaRPr lang="lt-LT" sz="1600" b="1" dirty="0">
              <a:solidFill>
                <a:srgbClr val="3219CB"/>
              </a:solidFill>
              <a:effectLst/>
              <a:latin typeface="Comic Sans MS" pitchFamily="66" charset="0"/>
            </a:endParaRPr>
          </a:p>
          <a:p>
            <a:pPr>
              <a:defRPr/>
            </a:pPr>
            <a:r>
              <a:rPr lang="en-US" sz="1600" b="1" dirty="0" err="1">
                <a:solidFill>
                  <a:srgbClr val="3219CB"/>
                </a:solidFill>
                <a:effectLst/>
                <a:latin typeface="Comic Sans MS" pitchFamily="66" charset="0"/>
              </a:rPr>
              <a:t>beformę</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ir</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nejaudrią</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sudėlioja</a:t>
            </a:r>
            <a:r>
              <a:rPr lang="en-US" sz="1600" b="1" dirty="0">
                <a:solidFill>
                  <a:srgbClr val="3219CB"/>
                </a:solidFill>
                <a:effectLst/>
                <a:latin typeface="Comic Sans MS" pitchFamily="66" charset="0"/>
              </a:rPr>
              <a:t> į </a:t>
            </a:r>
            <a:r>
              <a:rPr lang="en-US" sz="1600" b="1" dirty="0" err="1">
                <a:solidFill>
                  <a:srgbClr val="3219CB"/>
                </a:solidFill>
                <a:effectLst/>
                <a:latin typeface="Comic Sans MS" pitchFamily="66" charset="0"/>
              </a:rPr>
              <a:t>organinę</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formą</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ir</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suriša</a:t>
            </a:r>
            <a:r>
              <a:rPr lang="en-US" sz="1600" b="1" dirty="0">
                <a:solidFill>
                  <a:srgbClr val="3219CB"/>
                </a:solidFill>
                <a:effectLst/>
                <a:latin typeface="Comic Sans MS" pitchFamily="66" charset="0"/>
              </a:rPr>
              <a:t>.  </a:t>
            </a:r>
          </a:p>
          <a:p>
            <a:pPr>
              <a:defRPr/>
            </a:pPr>
            <a:r>
              <a:rPr lang="lt-LT" sz="1600" b="1" dirty="0">
                <a:solidFill>
                  <a:srgbClr val="3219CB"/>
                </a:solidFill>
                <a:effectLst/>
                <a:latin typeface="Comic Sans MS" pitchFamily="66" charset="0"/>
              </a:rPr>
              <a:t>....</a:t>
            </a:r>
            <a:r>
              <a:rPr lang="en-US" sz="1600" b="1" dirty="0" err="1">
                <a:solidFill>
                  <a:srgbClr val="3219CB"/>
                </a:solidFill>
                <a:effectLst/>
                <a:latin typeface="Comic Sans MS" pitchFamily="66" charset="0"/>
              </a:rPr>
              <a:t>Nepriklausomai</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nuo</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jos</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prigimties</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toliau</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ją</a:t>
            </a:r>
            <a:r>
              <a:rPr lang="en-US" sz="1600" b="1" dirty="0">
                <a:solidFill>
                  <a:srgbClr val="3219CB"/>
                </a:solidFill>
                <a:effectLst/>
                <a:latin typeface="Comic Sans MS" pitchFamily="66" charset="0"/>
              </a:rPr>
              <a:t> </a:t>
            </a:r>
            <a:r>
              <a:rPr lang="en-US" sz="1600" b="1" dirty="0" err="1">
                <a:solidFill>
                  <a:srgbClr val="3219CB"/>
                </a:solidFill>
                <a:effectLst/>
                <a:latin typeface="Comic Sans MS" pitchFamily="66" charset="0"/>
              </a:rPr>
              <a:t>vadinsime</a:t>
            </a:r>
            <a:r>
              <a:rPr lang="en-US" sz="1600" b="1" dirty="0">
                <a:solidFill>
                  <a:srgbClr val="3219CB"/>
                </a:solidFill>
                <a:effectLst/>
                <a:latin typeface="Comic Sans MS" pitchFamily="66" charset="0"/>
              </a:rPr>
              <a:t> </a:t>
            </a:r>
            <a:endParaRPr lang="lt-LT" sz="1600" b="1" dirty="0">
              <a:solidFill>
                <a:srgbClr val="3219CB"/>
              </a:solidFill>
              <a:effectLst/>
              <a:latin typeface="Comic Sans MS" pitchFamily="66" charset="0"/>
            </a:endParaRPr>
          </a:p>
          <a:p>
            <a:pPr>
              <a:defRPr/>
            </a:pPr>
            <a:r>
              <a:rPr lang="en-US" sz="1600" b="1" i="1" dirty="0" err="1">
                <a:solidFill>
                  <a:srgbClr val="C00000"/>
                </a:solidFill>
                <a:effectLst/>
                <a:latin typeface="Comic Sans MS" pitchFamily="66" charset="0"/>
              </a:rPr>
              <a:t>organizuojančiąja</a:t>
            </a:r>
            <a:r>
              <a:rPr lang="en-US" sz="1600" b="1" i="1" dirty="0">
                <a:solidFill>
                  <a:srgbClr val="C00000"/>
                </a:solidFill>
                <a:effectLst/>
                <a:latin typeface="Comic Sans MS" pitchFamily="66" charset="0"/>
              </a:rPr>
              <a:t> </a:t>
            </a:r>
            <a:r>
              <a:rPr lang="en-US" sz="1600" b="1" dirty="0" err="1">
                <a:solidFill>
                  <a:srgbClr val="3219CB"/>
                </a:solidFill>
                <a:effectLst/>
                <a:latin typeface="Comic Sans MS" pitchFamily="66" charset="0"/>
              </a:rPr>
              <a:t>arba</a:t>
            </a:r>
            <a:r>
              <a:rPr lang="en-US" sz="1600" b="1" dirty="0">
                <a:solidFill>
                  <a:srgbClr val="C00000"/>
                </a:solidFill>
                <a:effectLst/>
                <a:latin typeface="Comic Sans MS" pitchFamily="66" charset="0"/>
              </a:rPr>
              <a:t> </a:t>
            </a:r>
            <a:r>
              <a:rPr lang="en-US" sz="1600" b="1" i="1" dirty="0" err="1">
                <a:solidFill>
                  <a:srgbClr val="C00000"/>
                </a:solidFill>
                <a:effectLst/>
                <a:latin typeface="Comic Sans MS" pitchFamily="66" charset="0"/>
              </a:rPr>
              <a:t>organine</a:t>
            </a:r>
            <a:r>
              <a:rPr lang="en-US" sz="1600" b="1" i="1" dirty="0">
                <a:solidFill>
                  <a:srgbClr val="C00000"/>
                </a:solidFill>
                <a:effectLst/>
                <a:latin typeface="Comic Sans MS" pitchFamily="66" charset="0"/>
              </a:rPr>
              <a:t> </a:t>
            </a:r>
            <a:r>
              <a:rPr lang="en-US" sz="1600" b="1" i="1" dirty="0" err="1">
                <a:solidFill>
                  <a:srgbClr val="C00000"/>
                </a:solidFill>
                <a:effectLst/>
                <a:latin typeface="Comic Sans MS" pitchFamily="66" charset="0"/>
              </a:rPr>
              <a:t>jėga</a:t>
            </a:r>
            <a:r>
              <a:rPr lang="en-US" sz="1600" b="1" dirty="0">
                <a:solidFill>
                  <a:srgbClr val="3219CB"/>
                </a:solidFill>
                <a:effectLst/>
                <a:latin typeface="Comic Sans MS" pitchFamily="66" charset="0"/>
              </a:rPr>
              <a:t>.”</a:t>
            </a:r>
            <a:endParaRPr lang="en-US" sz="2800" baseline="-25000" dirty="0">
              <a:solidFill>
                <a:srgbClr val="3219CB"/>
              </a:solidFill>
              <a:effectLst/>
              <a:latin typeface="Comic Sans MS" pitchFamily="66" charset="0"/>
            </a:endParaRPr>
          </a:p>
        </p:txBody>
      </p:sp>
      <p:sp>
        <p:nvSpPr>
          <p:cNvPr id="25609" name="TextBox 8"/>
          <p:cNvSpPr txBox="1">
            <a:spLocks noChangeArrowheads="1"/>
          </p:cNvSpPr>
          <p:nvPr/>
        </p:nvSpPr>
        <p:spPr bwMode="auto">
          <a:xfrm>
            <a:off x="6146800" y="4554538"/>
            <a:ext cx="2611438" cy="369332"/>
          </a:xfrm>
          <a:prstGeom prst="rect">
            <a:avLst/>
          </a:prstGeom>
          <a:noFill/>
          <a:ln w="9525">
            <a:noFill/>
            <a:miter lim="800000"/>
            <a:headEnd/>
            <a:tailEnd/>
          </a:ln>
        </p:spPr>
        <p:txBody>
          <a:bodyPr>
            <a:spAutoFit/>
          </a:bodyPr>
          <a:lstStyle/>
          <a:p>
            <a:pPr algn="ctr"/>
            <a:r>
              <a:rPr lang="lt-LT" sz="1800" b="1" dirty="0">
                <a:effectLst/>
                <a:latin typeface="Times New Roman" pitchFamily="18" charset="0"/>
                <a:cs typeface="Times New Roman" pitchFamily="18" charset="0"/>
              </a:rPr>
              <a:t>WILNO - WARSZAWA</a:t>
            </a:r>
          </a:p>
        </p:txBody>
      </p:sp>
      <p:sp>
        <p:nvSpPr>
          <p:cNvPr id="25610" name="TextBox 9"/>
          <p:cNvSpPr txBox="1">
            <a:spLocks noChangeArrowheads="1"/>
          </p:cNvSpPr>
          <p:nvPr/>
        </p:nvSpPr>
        <p:spPr bwMode="auto">
          <a:xfrm>
            <a:off x="3716338" y="1387475"/>
            <a:ext cx="2790825" cy="646113"/>
          </a:xfrm>
          <a:prstGeom prst="rect">
            <a:avLst/>
          </a:prstGeom>
          <a:noFill/>
          <a:ln w="9525">
            <a:noFill/>
            <a:miter lim="800000"/>
            <a:headEnd/>
            <a:tailEnd/>
          </a:ln>
        </p:spPr>
        <p:txBody>
          <a:bodyPr>
            <a:spAutoFit/>
          </a:bodyPr>
          <a:lstStyle/>
          <a:p>
            <a:pPr algn="ctr"/>
            <a:r>
              <a:rPr lang="lt-LT" b="1">
                <a:solidFill>
                  <a:srgbClr val="C00000"/>
                </a:solidFill>
                <a:latin typeface="Comic Sans MS" pitchFamily="66" charset="0"/>
              </a:rPr>
              <a:t>1804</a:t>
            </a:r>
          </a:p>
          <a:p>
            <a:pPr algn="ctr"/>
            <a:r>
              <a:rPr lang="lt-LT" b="1">
                <a:solidFill>
                  <a:srgbClr val="C00000"/>
                </a:solidFill>
                <a:latin typeface="Comic Sans MS" pitchFamily="66" charset="0"/>
              </a:rPr>
              <a:t> Vilniaus Universitetas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2969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29700"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grpSp>
        <p:nvGrpSpPr>
          <p:cNvPr id="2" name="Group 6"/>
          <p:cNvGrpSpPr>
            <a:grpSpLocks/>
          </p:cNvGrpSpPr>
          <p:nvPr/>
        </p:nvGrpSpPr>
        <p:grpSpPr bwMode="auto">
          <a:xfrm>
            <a:off x="1241425" y="404813"/>
            <a:ext cx="7064375" cy="6027737"/>
            <a:chOff x="737" y="-199"/>
            <a:chExt cx="4450" cy="3797"/>
          </a:xfrm>
        </p:grpSpPr>
        <p:pic>
          <p:nvPicPr>
            <p:cNvPr id="29702" name="Picture 7"/>
            <p:cNvPicPr>
              <a:picLocks noChangeAspect="1" noChangeArrowheads="1"/>
            </p:cNvPicPr>
            <p:nvPr/>
          </p:nvPicPr>
          <p:blipFill>
            <a:blip r:embed="rId4" cstate="print"/>
            <a:srcRect/>
            <a:stretch>
              <a:fillRect/>
            </a:stretch>
          </p:blipFill>
          <p:spPr bwMode="auto">
            <a:xfrm>
              <a:off x="2925" y="481"/>
              <a:ext cx="2262" cy="3117"/>
            </a:xfrm>
            <a:prstGeom prst="rect">
              <a:avLst/>
            </a:prstGeom>
            <a:noFill/>
            <a:ln w="9525">
              <a:noFill/>
              <a:miter lim="800000"/>
              <a:headEnd/>
              <a:tailEnd/>
            </a:ln>
          </p:spPr>
        </p:pic>
        <p:pic>
          <p:nvPicPr>
            <p:cNvPr id="29703" name="Picture 8"/>
            <p:cNvPicPr>
              <a:picLocks noChangeAspect="1" noChangeArrowheads="1"/>
            </p:cNvPicPr>
            <p:nvPr/>
          </p:nvPicPr>
          <p:blipFill>
            <a:blip r:embed="rId5" cstate="print"/>
            <a:srcRect/>
            <a:stretch>
              <a:fillRect/>
            </a:stretch>
          </p:blipFill>
          <p:spPr bwMode="auto">
            <a:xfrm>
              <a:off x="737" y="481"/>
              <a:ext cx="2209" cy="3117"/>
            </a:xfrm>
            <a:prstGeom prst="rect">
              <a:avLst/>
            </a:prstGeom>
            <a:noFill/>
            <a:ln w="9525">
              <a:noFill/>
              <a:miter lim="800000"/>
              <a:headEnd/>
              <a:tailEnd/>
            </a:ln>
          </p:spPr>
        </p:pic>
        <p:sp>
          <p:nvSpPr>
            <p:cNvPr id="808969" name="Text Box 9"/>
            <p:cNvSpPr txBox="1">
              <a:spLocks noChangeArrowheads="1"/>
            </p:cNvSpPr>
            <p:nvPr/>
          </p:nvSpPr>
          <p:spPr bwMode="auto">
            <a:xfrm>
              <a:off x="1247" y="-199"/>
              <a:ext cx="3901" cy="407"/>
            </a:xfrm>
            <a:prstGeom prst="rect">
              <a:avLst/>
            </a:prstGeom>
            <a:noFill/>
            <a:ln w="9525">
              <a:noFill/>
              <a:miter lim="800000"/>
              <a:headEnd/>
              <a:tailEnd/>
            </a:ln>
            <a:effectLst/>
          </p:spPr>
          <p:txBody>
            <a:bodyPr>
              <a:spAutoFit/>
            </a:bodyPr>
            <a:lstStyle/>
            <a:p>
              <a:pPr algn="ctr">
                <a:spcBef>
                  <a:spcPct val="50000"/>
                </a:spcBef>
                <a:defRPr/>
              </a:pPr>
              <a:r>
                <a:rPr lang="lt-LT" sz="3600" b="1" dirty="0">
                  <a:solidFill>
                    <a:srgbClr val="FF0000"/>
                  </a:solidFill>
                  <a:effectLst>
                    <a:outerShdw blurRad="38100" dist="38100" dir="2700000" algn="tl">
                      <a:srgbClr val="C0C0C0"/>
                    </a:outerShdw>
                  </a:effectLst>
                  <a:latin typeface="Comic Sans MS" pitchFamily="66" charset="0"/>
                </a:rPr>
                <a:t>www.biofizika.gf.vu.lt</a:t>
              </a:r>
              <a:endParaRPr lang="en-US" sz="3600" b="1" dirty="0">
                <a:solidFill>
                  <a:srgbClr val="FF0000"/>
                </a:solidFill>
                <a:effectLst>
                  <a:outerShdw blurRad="38100" dist="38100" dir="2700000" algn="tl">
                    <a:srgbClr val="C0C0C0"/>
                  </a:outerShdw>
                </a:effectLst>
                <a:latin typeface="Comic Sans MS" pitchFamily="66"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11" name="TextBox 10"/>
          <p:cNvSpPr txBox="1"/>
          <p:nvPr/>
        </p:nvSpPr>
        <p:spPr>
          <a:xfrm>
            <a:off x="755576" y="1772816"/>
            <a:ext cx="8064896"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Ką aiškina mokslas </a:t>
            </a:r>
            <a:r>
              <a:rPr lang="lt-LT" b="1" dirty="0" smtClean="0">
                <a:solidFill>
                  <a:srgbClr val="C00000"/>
                </a:solidFill>
                <a:effectLst/>
                <a:latin typeface="Comic Sans MS" pitchFamily="66" charset="0"/>
              </a:rPr>
              <a:t>SISTEMŲ BIOFIZIKA ?</a:t>
            </a:r>
            <a:endParaRPr lang="lt-LT" dirty="0"/>
          </a:p>
        </p:txBody>
      </p:sp>
      <p:sp>
        <p:nvSpPr>
          <p:cNvPr id="12"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13" name="TextBox 12"/>
          <p:cNvSpPr txBox="1"/>
          <p:nvPr/>
        </p:nvSpPr>
        <p:spPr>
          <a:xfrm>
            <a:off x="683568" y="5445224"/>
            <a:ext cx="8136904"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XXI-jo amžiaus BIOINŽINERIJA  </a:t>
            </a:r>
            <a:r>
              <a:rPr lang="lt-LT" b="1" dirty="0" smtClean="0">
                <a:solidFill>
                  <a:srgbClr val="3219CB"/>
                </a:solidFill>
                <a:effectLst/>
                <a:latin typeface="Comic Sans MS" pitchFamily="66" charset="0"/>
              </a:rPr>
              <a:t>?</a:t>
            </a:r>
            <a:endParaRPr lang="lt-LT" b="1" dirty="0">
              <a:solidFill>
                <a:srgbClr val="3219CB"/>
              </a:solidFill>
              <a:effectLst/>
              <a:latin typeface="Comic Sans MS" pitchFamily="66" charset="0"/>
            </a:endParaRPr>
          </a:p>
        </p:txBody>
      </p:sp>
      <p:sp>
        <p:nvSpPr>
          <p:cNvPr id="14" name="TextBox 13"/>
          <p:cNvSpPr txBox="1"/>
          <p:nvPr/>
        </p:nvSpPr>
        <p:spPr>
          <a:xfrm>
            <a:off x="467544" y="2708920"/>
            <a:ext cx="8173416" cy="954107"/>
          </a:xfrm>
          <a:prstGeom prst="rect">
            <a:avLst/>
          </a:prstGeom>
          <a:noFill/>
        </p:spPr>
        <p:txBody>
          <a:bodyPr wrap="square" rtlCol="0">
            <a:spAutoFit/>
          </a:bodyPr>
          <a:lstStyle/>
          <a:p>
            <a:pPr algn="ctr"/>
            <a:r>
              <a:rPr lang="lt-LT" b="1" dirty="0" smtClean="0">
                <a:solidFill>
                  <a:srgbClr val="3219CB"/>
                </a:solidFill>
                <a:effectLst/>
                <a:latin typeface="Comic Sans MS" pitchFamily="66" charset="0"/>
              </a:rPr>
              <a:t>Gal </a:t>
            </a:r>
            <a:r>
              <a:rPr lang="lt-LT" b="1" dirty="0" smtClean="0">
                <a:solidFill>
                  <a:srgbClr val="00A076"/>
                </a:solidFill>
                <a:effectLst/>
                <a:latin typeface="Comic Sans MS" pitchFamily="66" charset="0"/>
              </a:rPr>
              <a:t>GYVYBĖ</a:t>
            </a:r>
            <a:r>
              <a:rPr lang="lt-LT" b="1" dirty="0" smtClean="0">
                <a:solidFill>
                  <a:srgbClr val="3219CB"/>
                </a:solidFill>
                <a:effectLst/>
                <a:latin typeface="Comic Sans MS" pitchFamily="66" charset="0"/>
              </a:rPr>
              <a:t> yra </a:t>
            </a:r>
            <a:r>
              <a:rPr lang="lt-LT" b="1" dirty="0" smtClean="0">
                <a:solidFill>
                  <a:srgbClr val="C00000"/>
                </a:solidFill>
                <a:effectLst/>
                <a:latin typeface="Comic Sans MS" pitchFamily="66" charset="0"/>
              </a:rPr>
              <a:t>ORGANIZUOTŲ TECHNOLOGIJŲ SISTEMA </a:t>
            </a:r>
            <a:r>
              <a:rPr lang="lt-LT" b="1" dirty="0" smtClean="0">
                <a:solidFill>
                  <a:srgbClr val="3219CB"/>
                </a:solidFill>
                <a:effectLst/>
              </a:rPr>
              <a:t>?</a:t>
            </a:r>
            <a:endParaRPr lang="lt-LT" b="1" dirty="0">
              <a:solidFill>
                <a:srgbClr val="3219CB"/>
              </a:solidFill>
              <a:effectLst/>
            </a:endParaRPr>
          </a:p>
        </p:txBody>
      </p:sp>
      <p:sp>
        <p:nvSpPr>
          <p:cNvPr id="15" name="TextBox 14"/>
          <p:cNvSpPr txBox="1"/>
          <p:nvPr/>
        </p:nvSpPr>
        <p:spPr>
          <a:xfrm>
            <a:off x="395536" y="4005064"/>
            <a:ext cx="8280920"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 NEUROKIBERNETIKA </a:t>
            </a:r>
            <a:r>
              <a:rPr lang="lt-LT" b="1" dirty="0" smtClean="0">
                <a:solidFill>
                  <a:srgbClr val="3219CB"/>
                </a:solidFill>
                <a:effectLst/>
                <a:latin typeface="Comic Sans MS" pitchFamily="66" charset="0"/>
              </a:rPr>
              <a:t>ir</a:t>
            </a:r>
          </a:p>
          <a:p>
            <a:pPr algn="r"/>
            <a:r>
              <a:rPr lang="lt-LT" b="1" dirty="0" smtClean="0">
                <a:solidFill>
                  <a:srgbClr val="3219CB"/>
                </a:solidFill>
                <a:effectLst/>
                <a:latin typeface="Comic Sans MS" pitchFamily="66" charset="0"/>
              </a:rPr>
              <a:t> </a:t>
            </a:r>
            <a:r>
              <a:rPr lang="lt-LT" b="1" dirty="0" smtClean="0">
                <a:solidFill>
                  <a:srgbClr val="C00000"/>
                </a:solidFill>
                <a:effectLst/>
                <a:latin typeface="Comic Sans MS" pitchFamily="66" charset="0"/>
              </a:rPr>
              <a:t>NEUROINFORMATIKA</a:t>
            </a:r>
            <a:r>
              <a:rPr lang="lt-LT" b="1" dirty="0" smtClean="0">
                <a:solidFill>
                  <a:srgbClr val="3219CB"/>
                </a:solidFill>
                <a:effectLst/>
                <a:latin typeface="Comic Sans MS" pitchFamily="66" charset="0"/>
              </a:rPr>
              <a:t> ?</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333847"/>
            <a:ext cx="9072562" cy="1150937"/>
            <a:chOff x="45" y="73"/>
            <a:chExt cx="5715" cy="725"/>
          </a:xfrm>
        </p:grpSpPr>
        <p:sp>
          <p:nvSpPr>
            <p:cNvPr id="29709"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29710" name="Picture 4"/>
            <p:cNvPicPr>
              <a:picLocks noChangeAspect="1" noChangeArrowheads="1"/>
            </p:cNvPicPr>
            <p:nvPr/>
          </p:nvPicPr>
          <p:blipFill>
            <a:blip r:embed="rId2" cstate="print"/>
            <a:srcRect/>
            <a:stretch>
              <a:fillRect/>
            </a:stretch>
          </p:blipFill>
          <p:spPr bwMode="auto">
            <a:xfrm>
              <a:off x="45" y="73"/>
              <a:ext cx="817" cy="725"/>
            </a:xfrm>
            <a:prstGeom prst="rect">
              <a:avLst/>
            </a:prstGeom>
            <a:noFill/>
            <a:ln w="9525">
              <a:noFill/>
              <a:miter lim="800000"/>
              <a:headEnd/>
              <a:tailEnd/>
            </a:ln>
          </p:spPr>
        </p:pic>
      </p:grpSp>
      <p:sp>
        <p:nvSpPr>
          <p:cNvPr id="5" name="TextBox 4"/>
          <p:cNvSpPr txBox="1"/>
          <p:nvPr/>
        </p:nvSpPr>
        <p:spPr>
          <a:xfrm>
            <a:off x="3222625" y="354806"/>
            <a:ext cx="3644900" cy="769938"/>
          </a:xfrm>
          <a:prstGeom prst="rect">
            <a:avLst/>
          </a:prstGeom>
          <a:noFill/>
          <a:ln cmpd="dbl">
            <a:noFill/>
          </a:ln>
        </p:spPr>
        <p:txBody>
          <a:bodyPr>
            <a:spAutoFit/>
          </a:bodyPr>
          <a:lstStyle/>
          <a:p>
            <a:pPr algn="ctr">
              <a:defRPr/>
            </a:pPr>
            <a:r>
              <a:rPr lang="lt-LT" sz="4400" b="1" dirty="0">
                <a:solidFill>
                  <a:srgbClr val="3219CB"/>
                </a:solidFill>
                <a:effectLst>
                  <a:outerShdw blurRad="38100" dist="38100" dir="2700000" algn="tl">
                    <a:srgbClr val="000000">
                      <a:alpha val="43137"/>
                    </a:srgbClr>
                  </a:outerShdw>
                </a:effectLst>
                <a:latin typeface="Comic Sans MS" pitchFamily="66" charset="0"/>
              </a:rPr>
              <a:t>SISTEMA</a:t>
            </a:r>
          </a:p>
        </p:txBody>
      </p:sp>
      <p:sp>
        <p:nvSpPr>
          <p:cNvPr id="8" name="TextBox 7"/>
          <p:cNvSpPr txBox="1"/>
          <p:nvPr/>
        </p:nvSpPr>
        <p:spPr>
          <a:xfrm>
            <a:off x="385763" y="2334816"/>
            <a:ext cx="3556000" cy="2246312"/>
          </a:xfrm>
          <a:prstGeom prst="rect">
            <a:avLst/>
          </a:prstGeom>
          <a:noFill/>
          <a:ln w="57150" cmpd="dbl">
            <a:solidFill>
              <a:srgbClr val="C00000"/>
            </a:solidFill>
          </a:ln>
        </p:spPr>
        <p:txBody>
          <a:bodyPr>
            <a:spAutoFit/>
          </a:bodyPr>
          <a:lstStyle/>
          <a:p>
            <a:pPr algn="ctr">
              <a:defRPr/>
            </a:pPr>
            <a:endParaRPr lang="lt-LT" sz="2000" b="1" dirty="0">
              <a:solidFill>
                <a:srgbClr val="C0000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C00000"/>
              </a:solidFill>
              <a:effectLst>
                <a:outerShdw blurRad="38100" dist="38100" dir="2700000" algn="tl">
                  <a:srgbClr val="000000">
                    <a:alpha val="43137"/>
                  </a:srgbClr>
                </a:outerShdw>
              </a:effectLst>
              <a:latin typeface="Comic Sans MS" pitchFamily="66" charset="0"/>
            </a:endParaRPr>
          </a:p>
          <a:p>
            <a:pPr algn="ctr">
              <a:defRPr/>
            </a:pPr>
            <a:r>
              <a:rPr lang="lt-LT" sz="2000" b="1" dirty="0">
                <a:solidFill>
                  <a:srgbClr val="C00000"/>
                </a:solidFill>
                <a:effectLst>
                  <a:outerShdw blurRad="38100" dist="38100" dir="2700000" algn="tl">
                    <a:srgbClr val="000000">
                      <a:alpha val="43137"/>
                    </a:srgbClr>
                  </a:outerShdw>
                </a:effectLst>
                <a:latin typeface="Comic Sans MS" pitchFamily="66" charset="0"/>
              </a:rPr>
              <a:t>GYVOJO PASAULIO</a:t>
            </a:r>
          </a:p>
          <a:p>
            <a:pPr algn="ctr">
              <a:defRPr/>
            </a:pPr>
            <a:r>
              <a:rPr lang="lt-LT" sz="2000" b="1" dirty="0">
                <a:solidFill>
                  <a:srgbClr val="C00000"/>
                </a:solidFill>
                <a:effectLst>
                  <a:outerShdw blurRad="38100" dist="38100" dir="2700000" algn="tl">
                    <a:srgbClr val="000000">
                      <a:alpha val="43137"/>
                    </a:srgbClr>
                  </a:outerShdw>
                </a:effectLst>
                <a:latin typeface="Comic Sans MS" pitchFamily="66" charset="0"/>
              </a:rPr>
              <a:t> SISTEMOS</a:t>
            </a:r>
          </a:p>
          <a:p>
            <a:pPr algn="ctr">
              <a:defRPr/>
            </a:pPr>
            <a:endParaRPr lang="lt-LT" sz="2000" b="1" dirty="0">
              <a:solidFill>
                <a:srgbClr val="C0000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C0000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9" name="TextBox 8"/>
          <p:cNvSpPr txBox="1"/>
          <p:nvPr/>
        </p:nvSpPr>
        <p:spPr>
          <a:xfrm>
            <a:off x="5868416" y="1196752"/>
            <a:ext cx="3240088" cy="1816100"/>
          </a:xfrm>
          <a:prstGeom prst="rect">
            <a:avLst/>
          </a:prstGeom>
          <a:noFill/>
          <a:ln w="50800" cmpd="dbl">
            <a:solidFill>
              <a:srgbClr val="0000FF"/>
            </a:solidFill>
          </a:ln>
        </p:spPr>
        <p:txBody>
          <a:bodyPr>
            <a:spAutoFit/>
          </a:bodyPr>
          <a:lstStyle/>
          <a:p>
            <a:pPr algn="ctr">
              <a:defRPr/>
            </a:pPr>
            <a:r>
              <a:rPr lang="lt-LT" sz="2000" b="1" dirty="0">
                <a:solidFill>
                  <a:srgbClr val="0000FF"/>
                </a:solidFill>
                <a:effectLst>
                  <a:outerShdw blurRad="38100" dist="38100" dir="2700000" algn="tl">
                    <a:srgbClr val="000000">
                      <a:alpha val="43137"/>
                    </a:srgbClr>
                  </a:outerShdw>
                </a:effectLst>
                <a:latin typeface="Comic Sans MS" pitchFamily="66" charset="0"/>
              </a:rPr>
              <a:t>NEORGANIZUOTOS</a:t>
            </a:r>
          </a:p>
          <a:p>
            <a:pPr algn="ctr">
              <a:defRPr/>
            </a:pPr>
            <a:r>
              <a:rPr lang="lt-LT" sz="2000" b="1" dirty="0">
                <a:solidFill>
                  <a:srgbClr val="0000FF"/>
                </a:solidFill>
                <a:effectLst>
                  <a:outerShdw blurRad="38100" dist="38100" dir="2700000" algn="tl">
                    <a:srgbClr val="000000">
                      <a:alpha val="43137"/>
                    </a:srgbClr>
                  </a:outerShdw>
                </a:effectLst>
                <a:latin typeface="Comic Sans MS" pitchFamily="66" charset="0"/>
              </a:rPr>
              <a:t>FIZIKO-CHEMINĖS</a:t>
            </a:r>
          </a:p>
          <a:p>
            <a:pPr algn="ctr">
              <a:defRPr/>
            </a:pPr>
            <a:r>
              <a:rPr lang="lt-LT" sz="2000" b="1" dirty="0">
                <a:solidFill>
                  <a:srgbClr val="0000FF"/>
                </a:solidFill>
                <a:effectLst>
                  <a:outerShdw blurRad="38100" dist="38100" dir="2700000" algn="tl">
                    <a:srgbClr val="000000">
                      <a:alpha val="43137"/>
                    </a:srgbClr>
                  </a:outerShdw>
                </a:effectLst>
                <a:latin typeface="Comic Sans MS" pitchFamily="66" charset="0"/>
              </a:rPr>
              <a:t>NEGYVOJO PASAULIO</a:t>
            </a:r>
          </a:p>
          <a:p>
            <a:pPr algn="ctr">
              <a:defRPr/>
            </a:pPr>
            <a:r>
              <a:rPr lang="lt-LT" sz="2000" b="1" dirty="0">
                <a:solidFill>
                  <a:srgbClr val="0000FF"/>
                </a:solidFill>
                <a:effectLst>
                  <a:outerShdw blurRad="38100" dist="38100" dir="2700000" algn="tl">
                    <a:srgbClr val="000000">
                      <a:alpha val="43137"/>
                    </a:srgbClr>
                  </a:outerShdw>
                </a:effectLst>
                <a:latin typeface="Comic Sans MS" pitchFamily="66" charset="0"/>
              </a:rPr>
              <a:t> SISTEMOS</a:t>
            </a:r>
          </a:p>
          <a:p>
            <a:pPr algn="ctr">
              <a:defRPr/>
            </a:pPr>
            <a:r>
              <a:rPr lang="lt-LT" sz="3200" b="1" dirty="0">
                <a:solidFill>
                  <a:srgbClr val="0000FF"/>
                </a:solidFill>
                <a:effectLst>
                  <a:outerShdw blurRad="38100" dist="38100" dir="2700000" algn="tl">
                    <a:srgbClr val="000000">
                      <a:alpha val="43137"/>
                    </a:srgbClr>
                  </a:outerShdw>
                </a:effectLst>
                <a:latin typeface="Comic Sans MS" pitchFamily="66" charset="0"/>
              </a:rPr>
              <a:t>dS/dt &gt; 0</a:t>
            </a:r>
          </a:p>
        </p:txBody>
      </p:sp>
      <p:sp>
        <p:nvSpPr>
          <p:cNvPr id="10" name="TextBox 9"/>
          <p:cNvSpPr txBox="1"/>
          <p:nvPr/>
        </p:nvSpPr>
        <p:spPr>
          <a:xfrm>
            <a:off x="3581400" y="2393057"/>
            <a:ext cx="2746375" cy="1323975"/>
          </a:xfrm>
          <a:prstGeom prst="rect">
            <a:avLst/>
          </a:prstGeom>
          <a:noFill/>
          <a:ln w="76200" cmpd="dbl">
            <a:solidFill>
              <a:srgbClr val="007E3C"/>
            </a:solidFill>
          </a:ln>
        </p:spPr>
        <p:txBody>
          <a:bodyPr>
            <a:spAutoFit/>
          </a:bodyPr>
          <a:lstStyle/>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r>
              <a:rPr lang="lt-LT" sz="2000" b="1" dirty="0">
                <a:solidFill>
                  <a:srgbClr val="00B050"/>
                </a:solidFill>
                <a:effectLst>
                  <a:outerShdw blurRad="38100" dist="38100" dir="2700000" algn="tl">
                    <a:srgbClr val="000000">
                      <a:alpha val="43137"/>
                    </a:srgbClr>
                  </a:outerShdw>
                </a:effectLst>
                <a:latin typeface="Comic Sans MS" pitchFamily="66" charset="0"/>
              </a:rPr>
              <a:t>EKOLOGINĖS  </a:t>
            </a:r>
          </a:p>
          <a:p>
            <a:pPr algn="ctr">
              <a:defRPr/>
            </a:pPr>
            <a:r>
              <a:rPr lang="lt-LT" sz="2000" b="1" dirty="0">
                <a:solidFill>
                  <a:srgbClr val="008E40"/>
                </a:solidFill>
                <a:effectLst>
                  <a:outerShdw blurRad="38100" dist="38100" dir="2700000" algn="tl">
                    <a:srgbClr val="000000">
                      <a:alpha val="43137"/>
                    </a:srgbClr>
                  </a:outerShdw>
                </a:effectLst>
                <a:latin typeface="Comic Sans MS" pitchFamily="66" charset="0"/>
              </a:rPr>
              <a:t>SISTEMOS</a:t>
            </a:r>
          </a:p>
          <a:p>
            <a:pPr algn="ctr">
              <a:defRPr/>
            </a:pPr>
            <a:endParaRPr lang="lt-LT" sz="2000" b="1" dirty="0">
              <a:solidFill>
                <a:srgbClr val="008E40"/>
              </a:solidFill>
              <a:effectLst>
                <a:outerShdw blurRad="38100" dist="38100" dir="2700000" algn="tl">
                  <a:srgbClr val="000000">
                    <a:alpha val="43137"/>
                  </a:srgbClr>
                </a:outerShdw>
              </a:effectLst>
              <a:latin typeface="Comic Sans MS" pitchFamily="66" charset="0"/>
            </a:endParaRPr>
          </a:p>
        </p:txBody>
      </p:sp>
      <p:sp>
        <p:nvSpPr>
          <p:cNvPr id="11" name="TextBox 10"/>
          <p:cNvSpPr txBox="1"/>
          <p:nvPr/>
        </p:nvSpPr>
        <p:spPr>
          <a:xfrm>
            <a:off x="5427663" y="5127625"/>
            <a:ext cx="3600450" cy="1631950"/>
          </a:xfrm>
          <a:prstGeom prst="rect">
            <a:avLst/>
          </a:prstGeom>
          <a:noFill/>
          <a:ln w="57150" cmpd="dbl">
            <a:solidFill>
              <a:schemeClr val="tx1"/>
            </a:solidFill>
          </a:ln>
        </p:spPr>
        <p:txBody>
          <a:bodyPr>
            <a:spAutoFit/>
          </a:bodyPr>
          <a:lstStyle/>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r>
              <a:rPr lang="lt-LT" sz="2000" b="1" dirty="0">
                <a:effectLst>
                  <a:outerShdw blurRad="38100" dist="38100" dir="2700000" algn="tl">
                    <a:srgbClr val="000000">
                      <a:alpha val="43137"/>
                    </a:srgbClr>
                  </a:outerShdw>
                </a:effectLst>
                <a:latin typeface="Comic Sans MS" pitchFamily="66" charset="0"/>
              </a:rPr>
              <a:t>TECHNOLOGINĖS SISTEMOS</a:t>
            </a:r>
            <a:endParaRPr lang="lt-LT" sz="2000" b="1" dirty="0">
              <a:solidFill>
                <a:srgbClr val="008E40"/>
              </a:solidFill>
              <a:effectLst>
                <a:outerShdw blurRad="38100" dist="38100" dir="2700000" algn="tl">
                  <a:srgbClr val="000000">
                    <a:alpha val="43137"/>
                  </a:srgbClr>
                </a:outerShdw>
              </a:effectLst>
              <a:latin typeface="Comic Sans MS" pitchFamily="66" charset="0"/>
            </a:endParaRPr>
          </a:p>
        </p:txBody>
      </p:sp>
      <p:sp>
        <p:nvSpPr>
          <p:cNvPr id="12" name="TextBox 11"/>
          <p:cNvSpPr txBox="1"/>
          <p:nvPr/>
        </p:nvSpPr>
        <p:spPr>
          <a:xfrm>
            <a:off x="2366963" y="3969060"/>
            <a:ext cx="4680312" cy="1938992"/>
          </a:xfrm>
          <a:prstGeom prst="rect">
            <a:avLst/>
          </a:prstGeom>
          <a:noFill/>
          <a:ln w="57150" cmpd="dbl">
            <a:solidFill>
              <a:srgbClr val="0000FF"/>
            </a:solidFill>
          </a:ln>
        </p:spPr>
        <p:txBody>
          <a:bodyPr>
            <a:spAutoFit/>
          </a:bodyPr>
          <a:lstStyle/>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endParaRPr lang="lt-LT" sz="2000" b="1" dirty="0">
              <a:ln w="18000">
                <a:solidFill>
                  <a:srgbClr val="FFC000"/>
                </a:solidFill>
                <a:prstDash val="solid"/>
                <a:miter lim="800000"/>
              </a:ln>
              <a:solidFill>
                <a:srgbClr val="7030A0"/>
              </a:solidFill>
              <a:effectLst>
                <a:outerShdw blurRad="25500" dist="23000" dir="7020000" algn="tl">
                  <a:srgbClr val="000000">
                    <a:alpha val="50000"/>
                  </a:srgbClr>
                </a:outerShdw>
              </a:effectLst>
              <a:latin typeface="Comic Sans MS" pitchFamily="66" charset="0"/>
            </a:endParaRPr>
          </a:p>
          <a:p>
            <a:pPr algn="ctr">
              <a:defRPr/>
            </a:pPr>
            <a:r>
              <a:rPr lang="lt-LT" sz="2000" b="1" dirty="0">
                <a:ln w="18000">
                  <a:solidFill>
                    <a:srgbClr val="FFC000"/>
                  </a:solidFill>
                  <a:prstDash val="solid"/>
                  <a:miter lim="800000"/>
                </a:ln>
                <a:solidFill>
                  <a:srgbClr val="7030A0"/>
                </a:solidFill>
                <a:effectLst>
                  <a:outerShdw blurRad="25500" dist="23000" dir="7020000" algn="tl">
                    <a:srgbClr val="000000">
                      <a:alpha val="50000"/>
                    </a:srgbClr>
                  </a:outerShdw>
                </a:effectLst>
                <a:latin typeface="Comic Sans MS" pitchFamily="66" charset="0"/>
              </a:rPr>
              <a:t>SOCIALINĖS SISTEMOS</a:t>
            </a:r>
          </a:p>
          <a:p>
            <a:pPr algn="ctr">
              <a:defRPr/>
            </a:pPr>
            <a:endParaRPr lang="lt-LT" sz="2000" b="1" dirty="0">
              <a:solidFill>
                <a:srgbClr val="008E4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008E4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008E40"/>
              </a:solidFill>
              <a:effectLst>
                <a:outerShdw blurRad="38100" dist="38100" dir="2700000" algn="tl">
                  <a:srgbClr val="000000">
                    <a:alpha val="43137"/>
                  </a:srgbClr>
                </a:outerShdw>
              </a:effectLst>
              <a:latin typeface="Comic Sans MS" pitchFamily="66" charset="0"/>
            </a:endParaRPr>
          </a:p>
        </p:txBody>
      </p:sp>
      <p:sp>
        <p:nvSpPr>
          <p:cNvPr id="13" name="TextBox 12"/>
          <p:cNvSpPr txBox="1"/>
          <p:nvPr/>
        </p:nvSpPr>
        <p:spPr>
          <a:xfrm>
            <a:off x="26495" y="3744035"/>
            <a:ext cx="2835315" cy="1938992"/>
          </a:xfrm>
          <a:prstGeom prst="rect">
            <a:avLst/>
          </a:prstGeom>
          <a:noFill/>
          <a:ln w="57150" cmpd="dbl">
            <a:solidFill>
              <a:srgbClr val="7030A0"/>
            </a:solidFill>
          </a:ln>
        </p:spPr>
        <p:txBody>
          <a:bodyPr>
            <a:spAutoFit/>
          </a:bodyPr>
          <a:lstStyle/>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r>
              <a:rPr lang="lt-LT"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BIOLOGINĖS  </a:t>
            </a:r>
          </a:p>
          <a:p>
            <a:pPr algn="ctr">
              <a:defRPr/>
            </a:pPr>
            <a:r>
              <a:rPr lang="lt-LT"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SISTEMOS</a:t>
            </a:r>
          </a:p>
          <a:p>
            <a:pPr algn="ctr">
              <a:defRPr/>
            </a:pPr>
            <a:endParaRPr lang="lt-LT" sz="2000" b="1" dirty="0">
              <a:solidFill>
                <a:srgbClr val="008E40"/>
              </a:solidFill>
              <a:effectLst>
                <a:outerShdw blurRad="38100" dist="38100" dir="2700000" algn="tl">
                  <a:srgbClr val="000000">
                    <a:alpha val="43137"/>
                  </a:srgbClr>
                </a:outerShdw>
              </a:effectLst>
              <a:latin typeface="Comic Sans MS" pitchFamily="66" charset="0"/>
            </a:endParaRPr>
          </a:p>
        </p:txBody>
      </p:sp>
      <p:sp>
        <p:nvSpPr>
          <p:cNvPr id="14" name="TextBox 13"/>
          <p:cNvSpPr txBox="1"/>
          <p:nvPr/>
        </p:nvSpPr>
        <p:spPr>
          <a:xfrm>
            <a:off x="1403921" y="1196752"/>
            <a:ext cx="3240087" cy="1508125"/>
          </a:xfrm>
          <a:prstGeom prst="rect">
            <a:avLst/>
          </a:prstGeom>
          <a:noFill/>
          <a:ln w="57150" cmpd="dbl">
            <a:solidFill>
              <a:srgbClr val="C00000"/>
            </a:solidFill>
          </a:ln>
        </p:spPr>
        <p:txBody>
          <a:bodyPr>
            <a:spAutoFit/>
          </a:bodyPr>
          <a:lstStyle/>
          <a:p>
            <a:pPr algn="ctr">
              <a:defRPr/>
            </a:pPr>
            <a:r>
              <a:rPr lang="lt-LT" sz="2000" b="1" dirty="0">
                <a:solidFill>
                  <a:srgbClr val="FF0000"/>
                </a:solidFill>
                <a:effectLst>
                  <a:outerShdw blurRad="38100" dist="38100" dir="2700000" algn="tl">
                    <a:srgbClr val="000000">
                      <a:alpha val="43137"/>
                    </a:srgbClr>
                  </a:outerShdw>
                </a:effectLst>
                <a:latin typeface="Comic Sans MS" pitchFamily="66" charset="0"/>
              </a:rPr>
              <a:t>ORGANIZUOTOS SISTEMOS</a:t>
            </a:r>
          </a:p>
          <a:p>
            <a:pPr algn="ctr">
              <a:defRPr/>
            </a:pPr>
            <a:r>
              <a:rPr lang="lt-LT" sz="3200" b="1" dirty="0">
                <a:solidFill>
                  <a:srgbClr val="FF0000"/>
                </a:solidFill>
                <a:effectLst>
                  <a:outerShdw blurRad="38100" dist="38100" dir="2700000" algn="tl">
                    <a:srgbClr val="000000">
                      <a:alpha val="43137"/>
                    </a:srgbClr>
                  </a:outerShdw>
                </a:effectLst>
                <a:latin typeface="Comic Sans MS" pitchFamily="66" charset="0"/>
              </a:rPr>
              <a:t>dS/dt &lt; 0</a:t>
            </a:r>
          </a:p>
          <a:p>
            <a:pPr algn="ctr">
              <a:defRPr/>
            </a:pPr>
            <a:endParaRPr lang="lt-LT" sz="20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17" name="Down Arrow 16"/>
          <p:cNvSpPr/>
          <p:nvPr/>
        </p:nvSpPr>
        <p:spPr>
          <a:xfrm>
            <a:off x="7316788" y="2997547"/>
            <a:ext cx="485775" cy="287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pic>
        <p:nvPicPr>
          <p:cNvPr id="29708" name="Picture 8" descr="C:\Users\Dobilas\Desktop\METABOL.jpg"/>
          <p:cNvPicPr>
            <a:picLocks noChangeAspect="1" noChangeArrowheads="1"/>
          </p:cNvPicPr>
          <p:nvPr/>
        </p:nvPicPr>
        <p:blipFill>
          <a:blip r:embed="rId3" cstate="print"/>
          <a:srcRect/>
          <a:stretch>
            <a:fillRect/>
          </a:stretch>
        </p:blipFill>
        <p:spPr bwMode="auto">
          <a:xfrm>
            <a:off x="7812088" y="705644"/>
            <a:ext cx="1304925" cy="41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4" name="Picture 3" descr="In The Future of Socialism Antony Crosland redirected the Left from Marxism to social democracy. Written in 1956, it anticipated what became the dominant European philosophy. Social democracy successfully addressed the major problems of the time; but new problems have since arisen for which it lacks a credible narrative, or a credible solution. Social democracy now lies in ruins, its ragbag of policies rejected by electorates. Its heyday was the trente glorieuses, 1945–75, but, as Marc…">
            <a:hlinkClick r:id="rId4" tgtFrame="&quot;_blank&quot;" tooltip="&quot;In The Future of Socialism Antony Crosland redirected the Left from Marxism to social democracy. Written in 1956, it anticipated what became the dominant European philosophy. Social democracy successfully addressed the major problems of the time; but new problems have since arisen for which it lacks a credible narrative, or a credible solution. Social democracy now lies in ruins, its ragbag of policies rejected by electorates. Its heyday was the trente glorieuses, 1945–75, but, as Marc…&quot;"/>
          </p:cNvPr>
          <p:cNvPicPr/>
          <p:nvPr/>
        </p:nvPicPr>
        <p:blipFill>
          <a:blip r:embed="rId5" cstate="print"/>
          <a:srcRect/>
          <a:stretch>
            <a:fillRect/>
          </a:stretch>
        </p:blipFill>
        <p:spPr bwMode="auto">
          <a:xfrm>
            <a:off x="4572000" y="0"/>
            <a:ext cx="4572000" cy="6858000"/>
          </a:xfrm>
          <a:prstGeom prst="rect">
            <a:avLst/>
          </a:prstGeom>
          <a:noFill/>
          <a:ln w="9525">
            <a:noFill/>
            <a:miter lim="800000"/>
            <a:headEnd/>
            <a:tailEnd/>
          </a:ln>
        </p:spPr>
      </p:pic>
      <p:sp>
        <p:nvSpPr>
          <p:cNvPr id="5" name="TextBox 4"/>
          <p:cNvSpPr txBox="1"/>
          <p:nvPr/>
        </p:nvSpPr>
        <p:spPr>
          <a:xfrm>
            <a:off x="1547664" y="404664"/>
            <a:ext cx="2880320" cy="584775"/>
          </a:xfrm>
          <a:prstGeom prst="rect">
            <a:avLst/>
          </a:prstGeom>
          <a:noFill/>
        </p:spPr>
        <p:txBody>
          <a:bodyPr wrap="square" rtlCol="0">
            <a:spAutoFit/>
          </a:bodyPr>
          <a:lstStyle/>
          <a:p>
            <a:r>
              <a:rPr lang="lt-LT" sz="3200" b="1" dirty="0" smtClean="0">
                <a:solidFill>
                  <a:srgbClr val="3219CB"/>
                </a:solidFill>
                <a:latin typeface="Comic Sans MS" pitchFamily="66" charset="0"/>
              </a:rPr>
              <a:t>Ką DARYTI ?</a:t>
            </a:r>
            <a:endParaRPr lang="lt-LT" sz="3200" b="1" dirty="0">
              <a:solidFill>
                <a:srgbClr val="3219CB"/>
              </a:solidFill>
              <a:latin typeface="Comic Sans MS" pitchFamily="66" charset="0"/>
            </a:endParaRPr>
          </a:p>
        </p:txBody>
      </p:sp>
      <p:sp>
        <p:nvSpPr>
          <p:cNvPr id="6" name="TextBox 5"/>
          <p:cNvSpPr txBox="1"/>
          <p:nvPr/>
        </p:nvSpPr>
        <p:spPr>
          <a:xfrm>
            <a:off x="395536" y="2621230"/>
            <a:ext cx="4680520" cy="1815882"/>
          </a:xfrm>
          <a:prstGeom prst="rect">
            <a:avLst/>
          </a:prstGeom>
          <a:noFill/>
        </p:spPr>
        <p:txBody>
          <a:bodyPr wrap="square" rtlCol="0">
            <a:spAutoFit/>
          </a:bodyPr>
          <a:lstStyle/>
          <a:p>
            <a:r>
              <a:rPr lang="lt-LT" b="1" dirty="0" smtClean="0">
                <a:solidFill>
                  <a:srgbClr val="C00000"/>
                </a:solidFill>
                <a:latin typeface="Comic Sans MS" pitchFamily="66" charset="0"/>
              </a:rPr>
              <a:t>Šiandien EUROPA </a:t>
            </a:r>
          </a:p>
          <a:p>
            <a:pPr algn="ctr"/>
            <a:r>
              <a:rPr lang="lt-LT" b="1" dirty="0" smtClean="0">
                <a:solidFill>
                  <a:srgbClr val="C00000"/>
                </a:solidFill>
                <a:latin typeface="Comic Sans MS" pitchFamily="66" charset="0"/>
              </a:rPr>
              <a:t>stovi DIDŽIULĖJE</a:t>
            </a:r>
          </a:p>
          <a:p>
            <a:pPr algn="r"/>
            <a:r>
              <a:rPr lang="lt-LT" b="1" dirty="0" smtClean="0">
                <a:solidFill>
                  <a:srgbClr val="C00000"/>
                </a:solidFill>
                <a:latin typeface="Comic Sans MS" pitchFamily="66" charset="0"/>
              </a:rPr>
              <a:t> KRYŽKELĖJE, </a:t>
            </a:r>
          </a:p>
          <a:p>
            <a:pPr algn="ctr"/>
            <a:r>
              <a:rPr lang="lt-LT" b="1" dirty="0" smtClean="0">
                <a:solidFill>
                  <a:srgbClr val="C00000"/>
                </a:solidFill>
                <a:latin typeface="Comic Sans MS" pitchFamily="66" charset="0"/>
              </a:rPr>
              <a:t>kur PASUKTI ???</a:t>
            </a:r>
            <a:endParaRPr lang="lt-LT" b="1"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333847"/>
            <a:ext cx="9072562" cy="1150937"/>
            <a:chOff x="45" y="73"/>
            <a:chExt cx="5715" cy="725"/>
          </a:xfrm>
        </p:grpSpPr>
        <p:sp>
          <p:nvSpPr>
            <p:cNvPr id="30728"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30729" name="Picture 4"/>
            <p:cNvPicPr>
              <a:picLocks noChangeAspect="1" noChangeArrowheads="1"/>
            </p:cNvPicPr>
            <p:nvPr/>
          </p:nvPicPr>
          <p:blipFill>
            <a:blip r:embed="rId2" cstate="print"/>
            <a:srcRect/>
            <a:stretch>
              <a:fillRect/>
            </a:stretch>
          </p:blipFill>
          <p:spPr bwMode="auto">
            <a:xfrm>
              <a:off x="45" y="73"/>
              <a:ext cx="817" cy="725"/>
            </a:xfrm>
            <a:prstGeom prst="rect">
              <a:avLst/>
            </a:prstGeom>
            <a:noFill/>
            <a:ln w="9525">
              <a:noFill/>
              <a:miter lim="800000"/>
              <a:headEnd/>
              <a:tailEnd/>
            </a:ln>
          </p:spPr>
        </p:pic>
      </p:grpSp>
      <p:sp>
        <p:nvSpPr>
          <p:cNvPr id="5" name="TextBox 4"/>
          <p:cNvSpPr txBox="1"/>
          <p:nvPr/>
        </p:nvSpPr>
        <p:spPr>
          <a:xfrm>
            <a:off x="2699792" y="-27384"/>
            <a:ext cx="5904656" cy="1692771"/>
          </a:xfrm>
          <a:prstGeom prst="rect">
            <a:avLst/>
          </a:prstGeom>
          <a:noFill/>
          <a:ln w="76200" cmpd="dbl">
            <a:solidFill>
              <a:srgbClr val="007E3C"/>
            </a:solidFill>
          </a:ln>
        </p:spPr>
        <p:txBody>
          <a:bodyPr wrap="square">
            <a:spAutoFit/>
          </a:bodyPr>
          <a:lstStyle/>
          <a:p>
            <a:pPr algn="ctr">
              <a:defRPr/>
            </a:pPr>
            <a:endParaRPr lang="lt-LT" sz="2000" b="1" dirty="0">
              <a:solidFill>
                <a:srgbClr val="00B050"/>
              </a:solidFill>
              <a:effectLst>
                <a:outerShdw blurRad="38100" dist="38100" dir="2700000" algn="tl">
                  <a:srgbClr val="000000">
                    <a:alpha val="43137"/>
                  </a:srgbClr>
                </a:outerShdw>
              </a:effectLst>
              <a:latin typeface="Comic Sans MS" pitchFamily="66" charset="0"/>
            </a:endParaRPr>
          </a:p>
          <a:p>
            <a:pPr algn="ctr">
              <a:defRPr/>
            </a:pPr>
            <a:r>
              <a:rPr lang="lt-LT" b="1" dirty="0">
                <a:solidFill>
                  <a:srgbClr val="00B050"/>
                </a:solidFill>
                <a:effectLst>
                  <a:outerShdw blurRad="38100" dist="38100" dir="2700000" algn="tl">
                    <a:srgbClr val="000000">
                      <a:alpha val="43137"/>
                    </a:srgbClr>
                  </a:outerShdw>
                </a:effectLst>
                <a:latin typeface="Comic Sans MS" pitchFamily="66" charset="0"/>
              </a:rPr>
              <a:t>SOCIAL-EKOLOGINĖS  </a:t>
            </a:r>
          </a:p>
          <a:p>
            <a:pPr algn="ctr">
              <a:defRPr/>
            </a:pPr>
            <a:r>
              <a:rPr lang="lt-LT" b="1" dirty="0">
                <a:solidFill>
                  <a:srgbClr val="008E40"/>
                </a:solidFill>
                <a:effectLst>
                  <a:outerShdw blurRad="38100" dist="38100" dir="2700000" algn="tl">
                    <a:srgbClr val="000000">
                      <a:alpha val="43137"/>
                    </a:srgbClr>
                  </a:outerShdw>
                </a:effectLst>
                <a:latin typeface="Comic Sans MS" pitchFamily="66" charset="0"/>
              </a:rPr>
              <a:t>SISTEMOS</a:t>
            </a:r>
          </a:p>
          <a:p>
            <a:pPr algn="ctr">
              <a:defRPr/>
            </a:pPr>
            <a:r>
              <a:rPr lang="lt-LT" b="1" dirty="0">
                <a:solidFill>
                  <a:srgbClr val="C00000"/>
                </a:solidFill>
                <a:latin typeface="Comic Sans MS" pitchFamily="66" charset="0"/>
              </a:rPr>
              <a:t>Save-organizuojančios sistemos</a:t>
            </a:r>
          </a:p>
        </p:txBody>
      </p:sp>
      <p:sp>
        <p:nvSpPr>
          <p:cNvPr id="6" name="TextBox 5"/>
          <p:cNvSpPr txBox="1">
            <a:spLocks noChangeArrowheads="1"/>
          </p:cNvSpPr>
          <p:nvPr/>
        </p:nvSpPr>
        <p:spPr bwMode="auto">
          <a:xfrm>
            <a:off x="2771775" y="1772816"/>
            <a:ext cx="7740650" cy="3847207"/>
          </a:xfrm>
          <a:prstGeom prst="rect">
            <a:avLst/>
          </a:prstGeom>
          <a:noFill/>
          <a:ln w="9525">
            <a:noFill/>
            <a:miter lim="800000"/>
            <a:headEnd/>
            <a:tailEnd/>
          </a:ln>
        </p:spPr>
        <p:txBody>
          <a:bodyPr>
            <a:spAutoFit/>
          </a:bodyPr>
          <a:lstStyle/>
          <a:p>
            <a:r>
              <a:rPr lang="lt-LT" sz="2000" b="1" dirty="0">
                <a:solidFill>
                  <a:srgbClr val="0000FF"/>
                </a:solidFill>
                <a:latin typeface="Comic Sans MS" pitchFamily="66" charset="0"/>
              </a:rPr>
              <a:t>Įvairios gamybinės-verslo organizacijos,</a:t>
            </a:r>
          </a:p>
          <a:p>
            <a:r>
              <a:rPr lang="lt-LT" sz="2000" b="1" dirty="0">
                <a:solidFill>
                  <a:srgbClr val="0000FF"/>
                </a:solidFill>
                <a:latin typeface="Comic Sans MS" pitchFamily="66" charset="0"/>
              </a:rPr>
              <a:t>kaip ir populiacijos bio-ekologinnėje sistemoje: </a:t>
            </a:r>
          </a:p>
          <a:p>
            <a:pPr>
              <a:buFont typeface="Arial" pitchFamily="34" charset="0"/>
              <a:buChar char="•"/>
            </a:pPr>
            <a:r>
              <a:rPr lang="lt-LT" sz="2400" b="1" dirty="0">
                <a:solidFill>
                  <a:srgbClr val="0000FF"/>
                </a:solidFill>
                <a:latin typeface="Comic Sans MS" pitchFamily="66" charset="0"/>
              </a:rPr>
              <a:t>Konkuruoja,</a:t>
            </a:r>
          </a:p>
          <a:p>
            <a:pPr>
              <a:buFont typeface="Arial" pitchFamily="34" charset="0"/>
              <a:buChar char="•"/>
            </a:pPr>
            <a:r>
              <a:rPr lang="lt-LT" sz="2400" b="1" dirty="0">
                <a:solidFill>
                  <a:srgbClr val="0000FF"/>
                </a:solidFill>
                <a:latin typeface="Comic Sans MS" pitchFamily="66" charset="0"/>
              </a:rPr>
              <a:t>Kooperuoja,</a:t>
            </a:r>
          </a:p>
          <a:p>
            <a:pPr>
              <a:buFont typeface="Arial" pitchFamily="34" charset="0"/>
              <a:buChar char="•"/>
            </a:pPr>
            <a:r>
              <a:rPr lang="lt-LT" sz="2400" b="1" dirty="0">
                <a:solidFill>
                  <a:srgbClr val="0000FF"/>
                </a:solidFill>
                <a:latin typeface="Comic Sans MS" pitchFamily="66" charset="0"/>
              </a:rPr>
              <a:t>Parazitauja,</a:t>
            </a:r>
          </a:p>
          <a:p>
            <a:pPr>
              <a:buFont typeface="Arial" pitchFamily="34" charset="0"/>
              <a:buChar char="•"/>
            </a:pPr>
            <a:r>
              <a:rPr lang="lt-LT" sz="2400" b="1" dirty="0">
                <a:solidFill>
                  <a:srgbClr val="0000FF"/>
                </a:solidFill>
                <a:latin typeface="Comic Sans MS" pitchFamily="66" charset="0"/>
              </a:rPr>
              <a:t>Plėšrūnauja,</a:t>
            </a:r>
          </a:p>
          <a:p>
            <a:r>
              <a:rPr lang="lt-LT" sz="2400" b="1" dirty="0">
                <a:solidFill>
                  <a:srgbClr val="0000FF"/>
                </a:solidFill>
                <a:latin typeface="Comic Sans MS" pitchFamily="66" charset="0"/>
              </a:rPr>
              <a:t>ir randa tam tikrą </a:t>
            </a:r>
          </a:p>
          <a:p>
            <a:r>
              <a:rPr lang="lt-LT" sz="2400" b="1" dirty="0">
                <a:solidFill>
                  <a:srgbClr val="0000FF"/>
                </a:solidFill>
                <a:latin typeface="Comic Sans MS" pitchFamily="66" charset="0"/>
              </a:rPr>
              <a:t>pusiausvyrinę </a:t>
            </a:r>
          </a:p>
          <a:p>
            <a:r>
              <a:rPr lang="lt-LT" sz="2400" b="1" dirty="0">
                <a:solidFill>
                  <a:srgbClr val="0000FF"/>
                </a:solidFill>
                <a:latin typeface="Comic Sans MS" pitchFamily="66" charset="0"/>
              </a:rPr>
              <a:t>optimalią būseną,</a:t>
            </a:r>
          </a:p>
          <a:p>
            <a:r>
              <a:rPr lang="lt-LT" sz="1800" b="1" dirty="0">
                <a:solidFill>
                  <a:srgbClr val="FF0000"/>
                </a:solidFill>
                <a:latin typeface="Comic Sans MS" pitchFamily="66" charset="0"/>
              </a:rPr>
              <a:t>TIKSLAS ir VALDYMAS</a:t>
            </a:r>
          </a:p>
          <a:p>
            <a:r>
              <a:rPr lang="lt-LT" sz="1800" b="1" dirty="0">
                <a:solidFill>
                  <a:srgbClr val="0000FF"/>
                </a:solidFill>
                <a:latin typeface="Comic Sans MS" pitchFamily="66" charset="0"/>
              </a:rPr>
              <a:t>kas</a:t>
            </a:r>
            <a:r>
              <a:rPr lang="lt-LT" sz="1800" b="1" dirty="0">
                <a:solidFill>
                  <a:srgbClr val="FF0000"/>
                </a:solidFill>
                <a:latin typeface="Comic Sans MS" pitchFamily="66" charset="0"/>
              </a:rPr>
              <a:t> tai yra - NEAIŠKU</a:t>
            </a:r>
          </a:p>
        </p:txBody>
      </p:sp>
      <p:pic>
        <p:nvPicPr>
          <p:cNvPr id="25606" name="Picture 6" descr="http://ozon-st.cdn.ngenix.net/multimedia/1000862197.jpg">
            <a:hlinkClick r:id="rId3"/>
          </p:cNvPr>
          <p:cNvPicPr>
            <a:picLocks noChangeAspect="1" noChangeArrowheads="1"/>
          </p:cNvPicPr>
          <p:nvPr/>
        </p:nvPicPr>
        <p:blipFill>
          <a:blip r:embed="rId4" cstate="print"/>
          <a:srcRect/>
          <a:stretch>
            <a:fillRect/>
          </a:stretch>
        </p:blipFill>
        <p:spPr bwMode="auto">
          <a:xfrm>
            <a:off x="6408167" y="2708920"/>
            <a:ext cx="2700337" cy="3929063"/>
          </a:xfrm>
          <a:prstGeom prst="rect">
            <a:avLst/>
          </a:prstGeom>
          <a:noFill/>
          <a:ln w="9525">
            <a:noFill/>
            <a:miter lim="800000"/>
            <a:headEnd/>
            <a:tailEnd/>
          </a:ln>
        </p:spPr>
      </p:pic>
      <p:pic>
        <p:nvPicPr>
          <p:cNvPr id="25608" name="Picture 8" descr="Herbert Spencer.jpg">
            <a:hlinkClick r:id="rId5"/>
          </p:cNvPr>
          <p:cNvPicPr>
            <a:picLocks noChangeAspect="1" noChangeArrowheads="1"/>
          </p:cNvPicPr>
          <p:nvPr/>
        </p:nvPicPr>
        <p:blipFill>
          <a:blip r:embed="rId6" cstate="print"/>
          <a:srcRect/>
          <a:stretch>
            <a:fillRect/>
          </a:stretch>
        </p:blipFill>
        <p:spPr bwMode="auto">
          <a:xfrm>
            <a:off x="0" y="1534889"/>
            <a:ext cx="2771775" cy="4270375"/>
          </a:xfrm>
          <a:prstGeom prst="rect">
            <a:avLst/>
          </a:prstGeom>
          <a:noFill/>
          <a:ln w="9525">
            <a:noFill/>
            <a:miter lim="800000"/>
            <a:headEnd/>
            <a:tailEnd/>
          </a:ln>
        </p:spPr>
      </p:pic>
      <p:sp>
        <p:nvSpPr>
          <p:cNvPr id="9" name="TextBox 8"/>
          <p:cNvSpPr txBox="1">
            <a:spLocks noChangeArrowheads="1"/>
          </p:cNvSpPr>
          <p:nvPr/>
        </p:nvSpPr>
        <p:spPr bwMode="auto">
          <a:xfrm>
            <a:off x="107504" y="5807472"/>
            <a:ext cx="5967412" cy="1077912"/>
          </a:xfrm>
          <a:prstGeom prst="rect">
            <a:avLst/>
          </a:prstGeom>
          <a:noFill/>
          <a:ln w="9525">
            <a:noFill/>
            <a:miter lim="800000"/>
            <a:headEnd/>
            <a:tailEnd/>
          </a:ln>
        </p:spPr>
        <p:txBody>
          <a:bodyPr>
            <a:spAutoFit/>
          </a:bodyPr>
          <a:lstStyle/>
          <a:p>
            <a:r>
              <a:rPr lang="da-DK" sz="1600" b="1" dirty="0">
                <a:solidFill>
                  <a:srgbClr val="0000FF"/>
                </a:solidFill>
                <a:latin typeface="Comic Sans MS" pitchFamily="66" charset="0"/>
              </a:rPr>
              <a:t>Herbert Spencer</a:t>
            </a:r>
            <a:r>
              <a:rPr lang="da-DK" sz="1600" dirty="0">
                <a:solidFill>
                  <a:srgbClr val="0000FF"/>
                </a:solidFill>
                <a:latin typeface="Comic Sans MS" pitchFamily="66" charset="0"/>
              </a:rPr>
              <a:t> (</a:t>
            </a:r>
            <a:r>
              <a:rPr lang="lt-LT" sz="1600" dirty="0">
                <a:solidFill>
                  <a:srgbClr val="0000FF"/>
                </a:solidFill>
                <a:latin typeface="Comic Sans MS" pitchFamily="66" charset="0"/>
              </a:rPr>
              <a:t>1</a:t>
            </a:r>
            <a:r>
              <a:rPr lang="da-DK" sz="1600" dirty="0">
                <a:solidFill>
                  <a:srgbClr val="0000FF"/>
                </a:solidFill>
                <a:latin typeface="Comic Sans MS" pitchFamily="66" charset="0"/>
              </a:rPr>
              <a:t>820 – 1903)</a:t>
            </a:r>
            <a:r>
              <a:rPr lang="lt-LT" sz="1600" dirty="0">
                <a:solidFill>
                  <a:srgbClr val="0000FF"/>
                </a:solidFill>
                <a:latin typeface="Comic Sans MS" pitchFamily="66" charset="0"/>
              </a:rPr>
              <a:t> </a:t>
            </a:r>
            <a:r>
              <a:rPr lang="lt-LT" sz="1600" b="1" dirty="0">
                <a:solidFill>
                  <a:srgbClr val="FF0000"/>
                </a:solidFill>
                <a:latin typeface="Comic Sans MS" pitchFamily="66" charset="0"/>
              </a:rPr>
              <a:t>Evoliucionizmo, pozityvizmo, klasikinio liberalizmo, </a:t>
            </a:r>
          </a:p>
          <a:p>
            <a:r>
              <a:rPr lang="lt-LT" sz="1600" b="1" dirty="0">
                <a:solidFill>
                  <a:srgbClr val="FF0000"/>
                </a:solidFill>
                <a:latin typeface="Comic Sans MS" pitchFamily="66" charset="0"/>
              </a:rPr>
              <a:t>Social-Darwinizmo, </a:t>
            </a:r>
            <a:r>
              <a:rPr lang="lt-LT" sz="1600" b="1" i="1" dirty="0">
                <a:solidFill>
                  <a:srgbClr val="FF0000"/>
                </a:solidFill>
                <a:latin typeface="Comic Sans MS" pitchFamily="66" charset="0"/>
              </a:rPr>
              <a:t>laisser-faire</a:t>
            </a:r>
            <a:r>
              <a:rPr lang="lt-LT" sz="1600" b="1" dirty="0">
                <a:solidFill>
                  <a:srgbClr val="FF0000"/>
                </a:solidFill>
                <a:latin typeface="Comic Sans MS" pitchFamily="66" charset="0"/>
              </a:rPr>
              <a:t> ir utilitarizmo koncepcijų pagrindėjas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12"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13" name="TextBox 12"/>
          <p:cNvSpPr txBox="1"/>
          <p:nvPr/>
        </p:nvSpPr>
        <p:spPr>
          <a:xfrm>
            <a:off x="683568" y="5445224"/>
            <a:ext cx="8136904"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XXI-jo amžiaus BIOINŽINERIJA  </a:t>
            </a:r>
            <a:r>
              <a:rPr lang="lt-LT" b="1" dirty="0" smtClean="0">
                <a:solidFill>
                  <a:srgbClr val="3219CB"/>
                </a:solidFill>
                <a:effectLst/>
                <a:latin typeface="Comic Sans MS" pitchFamily="66" charset="0"/>
              </a:rPr>
              <a:t>?</a:t>
            </a:r>
            <a:endParaRPr lang="lt-LT" b="1" dirty="0">
              <a:solidFill>
                <a:srgbClr val="3219CB"/>
              </a:solidFill>
              <a:effectLst/>
              <a:latin typeface="Comic Sans MS" pitchFamily="66" charset="0"/>
            </a:endParaRPr>
          </a:p>
        </p:txBody>
      </p:sp>
      <p:sp>
        <p:nvSpPr>
          <p:cNvPr id="14" name="TextBox 13"/>
          <p:cNvSpPr txBox="1"/>
          <p:nvPr/>
        </p:nvSpPr>
        <p:spPr>
          <a:xfrm>
            <a:off x="467544" y="1844824"/>
            <a:ext cx="8173416" cy="954107"/>
          </a:xfrm>
          <a:prstGeom prst="rect">
            <a:avLst/>
          </a:prstGeom>
          <a:noFill/>
        </p:spPr>
        <p:txBody>
          <a:bodyPr wrap="square" rtlCol="0">
            <a:spAutoFit/>
          </a:bodyPr>
          <a:lstStyle/>
          <a:p>
            <a:pPr algn="ctr"/>
            <a:r>
              <a:rPr lang="lt-LT" b="1" dirty="0" smtClean="0">
                <a:solidFill>
                  <a:srgbClr val="3219CB"/>
                </a:solidFill>
                <a:effectLst/>
                <a:latin typeface="Comic Sans MS" pitchFamily="66" charset="0"/>
              </a:rPr>
              <a:t>Gal </a:t>
            </a:r>
            <a:r>
              <a:rPr lang="lt-LT" b="1" dirty="0" smtClean="0">
                <a:solidFill>
                  <a:srgbClr val="00A076"/>
                </a:solidFill>
                <a:effectLst/>
                <a:latin typeface="Comic Sans MS" pitchFamily="66" charset="0"/>
              </a:rPr>
              <a:t>GYVYBĖ</a:t>
            </a:r>
            <a:r>
              <a:rPr lang="lt-LT" b="1" dirty="0" smtClean="0">
                <a:solidFill>
                  <a:srgbClr val="3219CB"/>
                </a:solidFill>
                <a:effectLst/>
                <a:latin typeface="Comic Sans MS" pitchFamily="66" charset="0"/>
              </a:rPr>
              <a:t> yra </a:t>
            </a:r>
            <a:r>
              <a:rPr lang="lt-LT" b="1" dirty="0" smtClean="0">
                <a:solidFill>
                  <a:srgbClr val="C00000"/>
                </a:solidFill>
                <a:effectLst/>
                <a:latin typeface="Comic Sans MS" pitchFamily="66" charset="0"/>
              </a:rPr>
              <a:t>ORGANIZUOTŲ TECHNOLOGIJŲ SISTEMA </a:t>
            </a:r>
            <a:r>
              <a:rPr lang="lt-LT" b="1" dirty="0" smtClean="0">
                <a:solidFill>
                  <a:srgbClr val="3219CB"/>
                </a:solidFill>
                <a:effectLst/>
              </a:rPr>
              <a:t>?</a:t>
            </a:r>
            <a:endParaRPr lang="lt-LT" b="1" dirty="0">
              <a:solidFill>
                <a:srgbClr val="3219CB"/>
              </a:solidFill>
              <a:effectLst/>
            </a:endParaRPr>
          </a:p>
        </p:txBody>
      </p:sp>
      <p:sp>
        <p:nvSpPr>
          <p:cNvPr id="15" name="TextBox 14"/>
          <p:cNvSpPr txBox="1"/>
          <p:nvPr/>
        </p:nvSpPr>
        <p:spPr>
          <a:xfrm>
            <a:off x="395536" y="3284984"/>
            <a:ext cx="8280920"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 NEUROKIBERNETIKA </a:t>
            </a:r>
            <a:r>
              <a:rPr lang="lt-LT" b="1" dirty="0" smtClean="0">
                <a:solidFill>
                  <a:srgbClr val="3219CB"/>
                </a:solidFill>
                <a:effectLst/>
                <a:latin typeface="Comic Sans MS" pitchFamily="66" charset="0"/>
              </a:rPr>
              <a:t>ir</a:t>
            </a:r>
          </a:p>
          <a:p>
            <a:pPr algn="r"/>
            <a:r>
              <a:rPr lang="lt-LT" b="1" dirty="0" smtClean="0">
                <a:solidFill>
                  <a:srgbClr val="3219CB"/>
                </a:solidFill>
                <a:effectLst/>
                <a:latin typeface="Comic Sans MS" pitchFamily="66" charset="0"/>
              </a:rPr>
              <a:t> </a:t>
            </a:r>
            <a:r>
              <a:rPr lang="lt-LT" b="1" dirty="0" smtClean="0">
                <a:solidFill>
                  <a:srgbClr val="C00000"/>
                </a:solidFill>
                <a:effectLst/>
                <a:latin typeface="Comic Sans MS" pitchFamily="66" charset="0"/>
              </a:rPr>
              <a:t>NEUROINFORMATIKA</a:t>
            </a:r>
            <a:r>
              <a:rPr lang="lt-LT" b="1" dirty="0" smtClean="0">
                <a:solidFill>
                  <a:srgbClr val="3219CB"/>
                </a:solidFill>
                <a:effectLst/>
                <a:latin typeface="Comic Sans MS" pitchFamily="66" charset="0"/>
              </a:rPr>
              <a:t> ?</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115888"/>
            <a:ext cx="9072562" cy="1368424"/>
            <a:chOff x="45" y="73"/>
            <a:chExt cx="5715" cy="862"/>
          </a:xfrm>
        </p:grpSpPr>
        <p:sp>
          <p:nvSpPr>
            <p:cNvPr id="13321" name="Line 3"/>
            <p:cNvSpPr>
              <a:spLocks noChangeShapeType="1"/>
            </p:cNvSpPr>
            <p:nvPr/>
          </p:nvSpPr>
          <p:spPr bwMode="auto">
            <a:xfrm>
              <a:off x="760" y="663"/>
              <a:ext cx="50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23562" name="Picture 4"/>
            <p:cNvPicPr>
              <a:picLocks noChangeAspect="1" noChangeArrowheads="1"/>
            </p:cNvPicPr>
            <p:nvPr/>
          </p:nvPicPr>
          <p:blipFill>
            <a:blip r:embed="rId3" cstate="print"/>
            <a:srcRect/>
            <a:stretch>
              <a:fillRect/>
            </a:stretch>
          </p:blipFill>
          <p:spPr bwMode="auto">
            <a:xfrm>
              <a:off x="45" y="73"/>
              <a:ext cx="972" cy="862"/>
            </a:xfrm>
            <a:prstGeom prst="rect">
              <a:avLst/>
            </a:prstGeom>
            <a:noFill/>
            <a:ln w="9525">
              <a:noFill/>
              <a:miter lim="800000"/>
              <a:headEnd/>
              <a:tailEnd/>
            </a:ln>
          </p:spPr>
        </p:pic>
      </p:grpSp>
      <p:sp>
        <p:nvSpPr>
          <p:cNvPr id="23555" name="Text Box 5"/>
          <p:cNvSpPr txBox="1">
            <a:spLocks noChangeArrowheads="1"/>
          </p:cNvSpPr>
          <p:nvPr/>
        </p:nvSpPr>
        <p:spPr bwMode="auto">
          <a:xfrm>
            <a:off x="1781175" y="6488113"/>
            <a:ext cx="5886450" cy="400050"/>
          </a:xfrm>
          <a:prstGeom prst="rect">
            <a:avLst/>
          </a:prstGeom>
          <a:noFill/>
          <a:ln w="9525">
            <a:noFill/>
            <a:miter lim="800000"/>
            <a:headEnd/>
            <a:tailEnd/>
          </a:ln>
        </p:spPr>
        <p:txBody>
          <a:bodyPr>
            <a:spAutoFit/>
          </a:bodyPr>
          <a:lstStyle/>
          <a:p>
            <a:pPr>
              <a:spcBef>
                <a:spcPct val="50000"/>
              </a:spcBef>
            </a:pPr>
            <a:r>
              <a:rPr lang="lt-LT" sz="2000">
                <a:solidFill>
                  <a:schemeClr val="tx1"/>
                </a:solidFill>
                <a:effectLst/>
              </a:rPr>
              <a:t>D. Kirvelis. SOCIALINĖS TECHNOLOGIJOS 11</a:t>
            </a:r>
            <a:endParaRPr lang="en-US" sz="2000">
              <a:solidFill>
                <a:schemeClr val="tx1"/>
              </a:solidFill>
              <a:effectLst/>
            </a:endParaRPr>
          </a:p>
        </p:txBody>
      </p:sp>
      <p:pic>
        <p:nvPicPr>
          <p:cNvPr id="23556" name="Picture 2"/>
          <p:cNvPicPr>
            <a:picLocks noChangeAspect="1" noChangeArrowheads="1"/>
          </p:cNvPicPr>
          <p:nvPr/>
        </p:nvPicPr>
        <p:blipFill>
          <a:blip r:embed="rId4" cstate="print"/>
          <a:srcRect/>
          <a:stretch>
            <a:fillRect/>
          </a:stretch>
        </p:blipFill>
        <p:spPr bwMode="auto">
          <a:xfrm>
            <a:off x="4508500" y="0"/>
            <a:ext cx="4635500" cy="6443663"/>
          </a:xfrm>
          <a:prstGeom prst="rect">
            <a:avLst/>
          </a:prstGeom>
          <a:noFill/>
          <a:ln w="9525">
            <a:noFill/>
            <a:miter lim="800000"/>
            <a:headEnd/>
            <a:tailEnd/>
          </a:ln>
        </p:spPr>
      </p:pic>
      <p:pic>
        <p:nvPicPr>
          <p:cNvPr id="23557" name="Picture 3"/>
          <p:cNvPicPr>
            <a:picLocks noChangeAspect="1" noChangeArrowheads="1"/>
          </p:cNvPicPr>
          <p:nvPr/>
        </p:nvPicPr>
        <p:blipFill>
          <a:blip r:embed="rId5" cstate="print"/>
          <a:srcRect/>
          <a:stretch>
            <a:fillRect/>
          </a:stretch>
        </p:blipFill>
        <p:spPr bwMode="auto">
          <a:xfrm>
            <a:off x="71438" y="2214563"/>
            <a:ext cx="4500562" cy="1304925"/>
          </a:xfrm>
          <a:prstGeom prst="rect">
            <a:avLst/>
          </a:prstGeom>
          <a:noFill/>
          <a:ln w="9525">
            <a:noFill/>
            <a:miter lim="800000"/>
            <a:headEnd/>
            <a:tailEnd/>
          </a:ln>
        </p:spPr>
      </p:pic>
      <p:sp>
        <p:nvSpPr>
          <p:cNvPr id="13318" name="TextBox 7"/>
          <p:cNvSpPr txBox="1">
            <a:spLocks noChangeArrowheads="1"/>
          </p:cNvSpPr>
          <p:nvPr/>
        </p:nvSpPr>
        <p:spPr bwMode="auto">
          <a:xfrm>
            <a:off x="71438" y="1752600"/>
            <a:ext cx="8101012" cy="461963"/>
          </a:xfrm>
          <a:prstGeom prst="rect">
            <a:avLst/>
          </a:prstGeom>
          <a:noFill/>
          <a:ln w="9525">
            <a:noFill/>
            <a:miter lim="800000"/>
            <a:headEnd/>
            <a:tailEnd/>
          </a:ln>
        </p:spPr>
        <p:txBody>
          <a:bodyPr>
            <a:spAutoFit/>
          </a:bodyPr>
          <a:lstStyle/>
          <a:p>
            <a:pPr>
              <a:defRPr/>
            </a:pPr>
            <a:r>
              <a:rPr lang="lt-LT" sz="2400" b="1">
                <a:solidFill>
                  <a:srgbClr val="0000FF"/>
                </a:solidFill>
                <a:latin typeface="Comic Sans MS" pitchFamily="66" charset="0"/>
              </a:rPr>
              <a:t>www.verslobanga.lt/lt/patark.full/481addea959c6.2</a:t>
            </a:r>
          </a:p>
        </p:txBody>
      </p:sp>
      <p:sp>
        <p:nvSpPr>
          <p:cNvPr id="13319" name="TextBox 8"/>
          <p:cNvSpPr txBox="1">
            <a:spLocks noChangeArrowheads="1"/>
          </p:cNvSpPr>
          <p:nvPr/>
        </p:nvSpPr>
        <p:spPr bwMode="auto">
          <a:xfrm>
            <a:off x="1916113" y="200819"/>
            <a:ext cx="2070100" cy="923925"/>
          </a:xfrm>
          <a:prstGeom prst="rect">
            <a:avLst/>
          </a:prstGeom>
          <a:noFill/>
          <a:ln w="9525">
            <a:noFill/>
            <a:miter lim="800000"/>
            <a:headEnd/>
            <a:tailEnd/>
          </a:ln>
        </p:spPr>
        <p:txBody>
          <a:bodyPr>
            <a:spAutoFit/>
          </a:bodyPr>
          <a:lstStyle/>
          <a:p>
            <a:pPr>
              <a:defRPr/>
            </a:pPr>
            <a:r>
              <a:rPr lang="lt-LT" sz="5400" dirty="0">
                <a:solidFill>
                  <a:srgbClr val="3219CB"/>
                </a:solidFill>
                <a:latin typeface="Comic Sans MS" pitchFamily="66" charset="0"/>
              </a:rPr>
              <a:t>2008</a:t>
            </a:r>
          </a:p>
        </p:txBody>
      </p:sp>
      <p:sp>
        <p:nvSpPr>
          <p:cNvPr id="13320" name="TextBox 9"/>
          <p:cNvSpPr txBox="1">
            <a:spLocks noChangeArrowheads="1"/>
          </p:cNvSpPr>
          <p:nvPr/>
        </p:nvSpPr>
        <p:spPr bwMode="auto">
          <a:xfrm>
            <a:off x="206375" y="3473450"/>
            <a:ext cx="4321175" cy="3108325"/>
          </a:xfrm>
          <a:prstGeom prst="rect">
            <a:avLst/>
          </a:prstGeom>
          <a:noFill/>
          <a:ln w="9525">
            <a:noFill/>
            <a:miter lim="800000"/>
            <a:headEnd/>
            <a:tailEnd/>
          </a:ln>
        </p:spPr>
        <p:txBody>
          <a:bodyPr>
            <a:spAutoFit/>
          </a:bodyPr>
          <a:lstStyle/>
          <a:p>
            <a:pPr>
              <a:defRPr/>
            </a:pPr>
            <a:r>
              <a:rPr lang="lt-LT" b="1">
                <a:solidFill>
                  <a:srgbClr val="0000FF"/>
                </a:solidFill>
                <a:latin typeface="Comic Sans MS" pitchFamily="66" charset="0"/>
              </a:rPr>
              <a:t>Visur lemiamą vaidmenį atlieka nauji mokslo atradimai, </a:t>
            </a:r>
          </a:p>
          <a:p>
            <a:pPr>
              <a:defRPr/>
            </a:pPr>
            <a:endParaRPr lang="lt-LT" b="1">
              <a:solidFill>
                <a:srgbClr val="0000FF"/>
              </a:solidFill>
              <a:latin typeface="Comic Sans MS" pitchFamily="66" charset="0"/>
            </a:endParaRPr>
          </a:p>
          <a:p>
            <a:pPr>
              <a:defRPr/>
            </a:pPr>
            <a:r>
              <a:rPr lang="lt-LT" b="1">
                <a:solidFill>
                  <a:srgbClr val="0000FF"/>
                </a:solidFill>
                <a:latin typeface="Comic Sans MS" pitchFamily="66" charset="0"/>
              </a:rPr>
              <a:t>ir kokybiškai kitokių inovacinių technologijų įgyvendinimas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6041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0420"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rPr>
              <a:t>D. Kirvelis. BIOFIZIKA</a:t>
            </a:r>
            <a:endParaRPr lang="en-US" sz="1800" b="1">
              <a:solidFill>
                <a:schemeClr val="bg2"/>
              </a:solidFill>
            </a:endParaRPr>
          </a:p>
        </p:txBody>
      </p:sp>
      <p:sp>
        <p:nvSpPr>
          <p:cNvPr id="617478" name="Text Box 6"/>
          <p:cNvSpPr txBox="1">
            <a:spLocks noChangeArrowheads="1"/>
          </p:cNvSpPr>
          <p:nvPr/>
        </p:nvSpPr>
        <p:spPr bwMode="auto">
          <a:xfrm>
            <a:off x="-36513" y="1196975"/>
            <a:ext cx="9324976" cy="2369880"/>
          </a:xfrm>
          <a:prstGeom prst="rect">
            <a:avLst/>
          </a:prstGeom>
          <a:noFill/>
          <a:ln w="9525">
            <a:noFill/>
            <a:miter lim="800000"/>
            <a:headEnd/>
            <a:tailEnd/>
          </a:ln>
          <a:effectLst/>
        </p:spPr>
        <p:txBody>
          <a:bodyPr>
            <a:spAutoFit/>
          </a:bodyPr>
          <a:lstStyle/>
          <a:p>
            <a:pPr algn="ctr">
              <a:spcBef>
                <a:spcPct val="50000"/>
              </a:spcBef>
              <a:defRPr/>
            </a:pPr>
            <a:r>
              <a:rPr lang="lt-LT" b="1" u="sng" dirty="0">
                <a:solidFill>
                  <a:srgbClr val="FF0000"/>
                </a:solidFill>
                <a:effectLst/>
                <a:latin typeface="Comic Sans MS" pitchFamily="66" charset="0"/>
                <a:cs typeface="Arial" charset="0"/>
              </a:rPr>
              <a:t>TECHNOLOGIJA</a:t>
            </a:r>
            <a:endParaRPr lang="lt-LT" sz="4000" b="1" u="sng" baseline="-25000" dirty="0">
              <a:solidFill>
                <a:srgbClr val="FF0000"/>
              </a:solidFill>
              <a:effectLst/>
              <a:latin typeface="Comic Sans MS" pitchFamily="66" charset="0"/>
              <a:cs typeface="Arial" charset="0"/>
            </a:endParaRPr>
          </a:p>
          <a:p>
            <a:pPr algn="ctr">
              <a:spcBef>
                <a:spcPct val="50000"/>
              </a:spcBef>
              <a:defRPr/>
            </a:pPr>
            <a:r>
              <a:rPr lang="lt-LT" sz="4000" b="1" baseline="-25000" dirty="0">
                <a:solidFill>
                  <a:srgbClr val="FF0000"/>
                </a:solidFill>
                <a:effectLst/>
                <a:latin typeface="Comic Sans MS" pitchFamily="66" charset="0"/>
                <a:cs typeface="Arial" charset="0"/>
              </a:rPr>
              <a:t>Įvairių techninių priemonių, metodų bei būdų visuma medžiagų, energijos ir informacijos vyksmų nukreipimui funkciškai tikslinga kryptimi,   daugkartinė to paties ar panašaus gamyba, tobulinimas ir naujovių </a:t>
            </a:r>
            <a:r>
              <a:rPr lang="lt-LT" sz="4000" b="1" baseline="-25000" dirty="0" smtClean="0">
                <a:solidFill>
                  <a:srgbClr val="FF0000"/>
                </a:solidFill>
                <a:effectLst/>
                <a:latin typeface="Comic Sans MS" pitchFamily="66" charset="0"/>
                <a:cs typeface="Arial" charset="0"/>
              </a:rPr>
              <a:t>kūryba</a:t>
            </a:r>
            <a:endParaRPr lang="lt-LT" sz="4000" b="1" baseline="-25000" dirty="0">
              <a:solidFill>
                <a:srgbClr val="FF0000"/>
              </a:solidFill>
              <a:effectLst/>
              <a:latin typeface="Comic Sans MS" pitchFamily="66" charset="0"/>
              <a:cs typeface="Arial" charset="0"/>
            </a:endParaRPr>
          </a:p>
        </p:txBody>
      </p:sp>
      <p:sp>
        <p:nvSpPr>
          <p:cNvPr id="617479" name="Text Box 7"/>
          <p:cNvSpPr txBox="1">
            <a:spLocks noChangeArrowheads="1"/>
          </p:cNvSpPr>
          <p:nvPr/>
        </p:nvSpPr>
        <p:spPr bwMode="auto">
          <a:xfrm>
            <a:off x="1116013" y="260350"/>
            <a:ext cx="8027987" cy="646113"/>
          </a:xfrm>
          <a:prstGeom prst="rect">
            <a:avLst/>
          </a:prstGeom>
          <a:noFill/>
          <a:ln w="9525">
            <a:noFill/>
            <a:miter lim="800000"/>
            <a:headEnd/>
            <a:tailEnd/>
          </a:ln>
          <a:effectLst/>
        </p:spPr>
        <p:txBody>
          <a:bodyPr>
            <a:spAutoFit/>
          </a:bodyPr>
          <a:lstStyle/>
          <a:p>
            <a:pPr algn="ctr">
              <a:spcBef>
                <a:spcPct val="50000"/>
              </a:spcBef>
              <a:defRPr/>
            </a:pPr>
            <a:r>
              <a:rPr lang="lt-LT" sz="5400" b="1" baseline="-25000" dirty="0">
                <a:solidFill>
                  <a:srgbClr val="3219CB"/>
                </a:solidFill>
                <a:effectLst>
                  <a:outerShdw blurRad="38100" dist="38100" dir="2700000" algn="tl">
                    <a:srgbClr val="C0C0C0"/>
                  </a:outerShdw>
                </a:effectLst>
                <a:latin typeface="Comic Sans MS" pitchFamily="66" charset="0"/>
                <a:cs typeface="Arial" charset="0"/>
              </a:rPr>
              <a:t>TECHNOLOGIJOS SAMPRATA</a:t>
            </a:r>
            <a:endParaRPr lang="en-US" sz="5400" b="1" baseline="-25000" dirty="0">
              <a:solidFill>
                <a:srgbClr val="3219CB"/>
              </a:solidFill>
              <a:effectLst>
                <a:outerShdw blurRad="38100" dist="38100" dir="2700000" algn="tl">
                  <a:srgbClr val="C0C0C0"/>
                </a:outerShdw>
              </a:effectLst>
              <a:latin typeface="Comic Sans MS" pitchFamily="66" charset="0"/>
              <a:cs typeface="Arial" charset="0"/>
            </a:endParaRPr>
          </a:p>
        </p:txBody>
      </p:sp>
      <p:sp>
        <p:nvSpPr>
          <p:cNvPr id="7" name="TextBox 6"/>
          <p:cNvSpPr txBox="1"/>
          <p:nvPr/>
        </p:nvSpPr>
        <p:spPr>
          <a:xfrm>
            <a:off x="251520" y="3861048"/>
            <a:ext cx="8640960" cy="1066959"/>
          </a:xfrm>
          <a:prstGeom prst="rect">
            <a:avLst/>
          </a:prstGeom>
          <a:noFill/>
        </p:spPr>
        <p:txBody>
          <a:bodyPr wrap="square" rtlCol="0">
            <a:spAutoFit/>
          </a:bodyPr>
          <a:lstStyle/>
          <a:p>
            <a:pPr algn="ctr">
              <a:spcBef>
                <a:spcPct val="50000"/>
              </a:spcBef>
              <a:defRPr/>
            </a:pPr>
            <a:r>
              <a:rPr lang="lt-LT" sz="3200" b="1" u="sng" baseline="-25000" dirty="0" smtClean="0">
                <a:solidFill>
                  <a:srgbClr val="3219CB"/>
                </a:solidFill>
                <a:effectLst/>
                <a:latin typeface="Comic Sans MS" pitchFamily="66" charset="0"/>
                <a:cs typeface="Arial" charset="0"/>
              </a:rPr>
              <a:t>Reikėtų skirti dvi technologijas:</a:t>
            </a:r>
          </a:p>
          <a:p>
            <a:pPr algn="ctr">
              <a:spcBef>
                <a:spcPct val="50000"/>
              </a:spcBef>
              <a:defRPr/>
            </a:pPr>
            <a:r>
              <a:rPr lang="lt-LT" b="1" baseline="-25000" dirty="0" smtClean="0">
                <a:solidFill>
                  <a:srgbClr val="FF0000"/>
                </a:solidFill>
                <a:effectLst/>
                <a:latin typeface="Comic Sans MS" pitchFamily="66" charset="0"/>
                <a:cs typeface="Arial" charset="0"/>
              </a:rPr>
              <a:t>Natūraliąją – biologinę – gyvosios gamtos technlogijas</a:t>
            </a:r>
            <a:endParaRPr lang="lt-LT" dirty="0"/>
          </a:p>
        </p:txBody>
      </p:sp>
      <p:sp>
        <p:nvSpPr>
          <p:cNvPr id="8" name="TextBox 7"/>
          <p:cNvSpPr txBox="1"/>
          <p:nvPr/>
        </p:nvSpPr>
        <p:spPr>
          <a:xfrm>
            <a:off x="683568" y="5229200"/>
            <a:ext cx="8136904" cy="1528624"/>
          </a:xfrm>
          <a:prstGeom prst="rect">
            <a:avLst/>
          </a:prstGeom>
          <a:noFill/>
        </p:spPr>
        <p:txBody>
          <a:bodyPr wrap="square" rtlCol="0">
            <a:spAutoFit/>
          </a:bodyPr>
          <a:lstStyle/>
          <a:p>
            <a:pPr algn="ctr">
              <a:spcBef>
                <a:spcPct val="50000"/>
              </a:spcBef>
              <a:defRPr/>
            </a:pPr>
            <a:r>
              <a:rPr lang="lt-LT" b="1" baseline="-25000" dirty="0" smtClean="0">
                <a:solidFill>
                  <a:srgbClr val="3219CB"/>
                </a:solidFill>
                <a:effectLst/>
                <a:latin typeface="Comic Sans MS" pitchFamily="66" charset="0"/>
                <a:cs typeface="Arial" charset="0"/>
              </a:rPr>
              <a:t>ir </a:t>
            </a:r>
          </a:p>
          <a:p>
            <a:pPr algn="ctr">
              <a:spcBef>
                <a:spcPct val="50000"/>
              </a:spcBef>
              <a:defRPr/>
            </a:pPr>
            <a:r>
              <a:rPr lang="lt-LT" b="1" baseline="-25000" dirty="0" smtClean="0">
                <a:solidFill>
                  <a:srgbClr val="3219CB"/>
                </a:solidFill>
                <a:effectLst/>
                <a:latin typeface="Comic Sans MS" pitchFamily="66" charset="0"/>
                <a:cs typeface="Arial" charset="0"/>
              </a:rPr>
              <a:t>Žmogaus – inžinieriaus-konstruktoriaus                        	     sukurtas – tradiciškai suprantamas technologijas</a:t>
            </a:r>
            <a:endParaRPr lang="en-US" b="1" baseline="-25000" dirty="0" smtClean="0">
              <a:solidFill>
                <a:srgbClr val="3219CB"/>
              </a:solidFill>
              <a:effectLst/>
              <a:latin typeface="Comic Sans MS" pitchFamily="66" charset="0"/>
              <a:cs typeface="Arial" charset="0"/>
            </a:endParaRPr>
          </a:p>
          <a:p>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4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8"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p:txBody>
          <a:bodyPr/>
          <a:lstStyle/>
          <a:p>
            <a:pPr>
              <a:defRPr/>
            </a:pPr>
            <a:fld id="{A00E0D56-8680-4A45-A4DB-36416B35161A}" type="slidenum">
              <a:rPr lang="en-US"/>
              <a:pPr>
                <a:defRPr/>
              </a:pPr>
              <a:t>34</a:t>
            </a:fld>
            <a:endParaRPr lang="en-US"/>
          </a:p>
        </p:txBody>
      </p:sp>
      <p:grpSp>
        <p:nvGrpSpPr>
          <p:cNvPr id="2" name="Group 2"/>
          <p:cNvGrpSpPr>
            <a:grpSpLocks/>
          </p:cNvGrpSpPr>
          <p:nvPr/>
        </p:nvGrpSpPr>
        <p:grpSpPr bwMode="auto">
          <a:xfrm>
            <a:off x="34926" y="332780"/>
            <a:ext cx="9109074" cy="1223964"/>
            <a:chOff x="-56" y="-108"/>
            <a:chExt cx="5738" cy="771"/>
          </a:xfrm>
        </p:grpSpPr>
        <p:sp>
          <p:nvSpPr>
            <p:cNvPr id="10270" name="Line 4"/>
            <p:cNvSpPr>
              <a:spLocks noChangeShapeType="1"/>
            </p:cNvSpPr>
            <p:nvPr/>
          </p:nvSpPr>
          <p:spPr bwMode="auto">
            <a:xfrm>
              <a:off x="647" y="436"/>
              <a:ext cx="5035" cy="0"/>
            </a:xfrm>
            <a:prstGeom prst="line">
              <a:avLst/>
            </a:prstGeom>
            <a:noFill/>
            <a:ln w="38100" cmpd="dbl">
              <a:solidFill>
                <a:srgbClr val="0000FF"/>
              </a:solidFill>
              <a:round/>
              <a:headEnd/>
              <a:tailEnd/>
            </a:ln>
          </p:spPr>
          <p:txBody>
            <a:bodyPr/>
            <a:lstStyle/>
            <a:p>
              <a:pPr>
                <a:defRPr/>
              </a:pPr>
              <a:endParaRPr lang="lt-LT"/>
            </a:p>
          </p:txBody>
        </p:sp>
        <p:pic>
          <p:nvPicPr>
            <p:cNvPr id="24605" name="Picture 3"/>
            <p:cNvPicPr>
              <a:picLocks noChangeAspect="1" noChangeArrowheads="1"/>
            </p:cNvPicPr>
            <p:nvPr/>
          </p:nvPicPr>
          <p:blipFill>
            <a:blip r:embed="rId3" cstate="print"/>
            <a:srcRect/>
            <a:stretch>
              <a:fillRect/>
            </a:stretch>
          </p:blipFill>
          <p:spPr bwMode="auto">
            <a:xfrm>
              <a:off x="-56" y="-108"/>
              <a:ext cx="953" cy="771"/>
            </a:xfrm>
            <a:prstGeom prst="rect">
              <a:avLst/>
            </a:prstGeom>
            <a:noFill/>
            <a:ln w="9525">
              <a:noFill/>
              <a:miter lim="800000"/>
              <a:headEnd/>
              <a:tailEnd/>
            </a:ln>
          </p:spPr>
        </p:pic>
      </p:grpSp>
      <p:grpSp>
        <p:nvGrpSpPr>
          <p:cNvPr id="3" name="Group 6"/>
          <p:cNvGrpSpPr>
            <a:grpSpLocks/>
          </p:cNvGrpSpPr>
          <p:nvPr/>
        </p:nvGrpSpPr>
        <p:grpSpPr bwMode="auto">
          <a:xfrm>
            <a:off x="3635945" y="2132856"/>
            <a:ext cx="5616575" cy="3797300"/>
            <a:chOff x="1202" y="1026"/>
            <a:chExt cx="3492" cy="2391"/>
          </a:xfrm>
        </p:grpSpPr>
        <p:sp>
          <p:nvSpPr>
            <p:cNvPr id="106503" name="Text Box 7"/>
            <p:cNvSpPr txBox="1">
              <a:spLocks noChangeArrowheads="1"/>
            </p:cNvSpPr>
            <p:nvPr/>
          </p:nvSpPr>
          <p:spPr bwMode="auto">
            <a:xfrm>
              <a:off x="4264" y="1296"/>
              <a:ext cx="266" cy="1264"/>
            </a:xfrm>
            <a:prstGeom prst="rect">
              <a:avLst/>
            </a:prstGeom>
            <a:noFill/>
            <a:ln w="9525">
              <a:noFill/>
              <a:miter lim="800000"/>
              <a:headEnd/>
              <a:tailEnd/>
            </a:ln>
          </p:spPr>
          <p:txBody>
            <a:bodyPr/>
            <a:lstStyle/>
            <a:p>
              <a:pPr>
                <a:defRPr/>
              </a:pPr>
              <a:r>
                <a:rPr lang="en-US" sz="1200" b="1"/>
                <a:t>A</a:t>
              </a:r>
            </a:p>
            <a:p>
              <a:pPr>
                <a:defRPr/>
              </a:pPr>
              <a:r>
                <a:rPr lang="en-US" sz="1200" b="1"/>
                <a:t>P</a:t>
              </a:r>
            </a:p>
            <a:p>
              <a:pPr>
                <a:defRPr/>
              </a:pPr>
              <a:r>
                <a:rPr lang="en-US" sz="1200" b="1"/>
                <a:t>L</a:t>
              </a:r>
            </a:p>
            <a:p>
              <a:pPr>
                <a:defRPr/>
              </a:pPr>
              <a:r>
                <a:rPr lang="en-US" sz="1200" b="1"/>
                <a:t> I</a:t>
              </a:r>
            </a:p>
            <a:p>
              <a:pPr>
                <a:defRPr/>
              </a:pPr>
              <a:r>
                <a:rPr lang="en-US" sz="1200" b="1"/>
                <a:t>N</a:t>
              </a:r>
              <a:endParaRPr lang="lt-LT" sz="1200" b="1"/>
            </a:p>
            <a:p>
              <a:pPr>
                <a:defRPr/>
              </a:pPr>
              <a:r>
                <a:rPr lang="en-US" sz="1200" b="1"/>
                <a:t>K</a:t>
              </a:r>
              <a:endParaRPr lang="lt-LT" sz="1200" b="1"/>
            </a:p>
            <a:p>
              <a:pPr>
                <a:defRPr/>
              </a:pPr>
              <a:r>
                <a:rPr lang="en-US" sz="1200" b="1"/>
                <a:t>A</a:t>
              </a:r>
              <a:endParaRPr lang="en-US">
                <a:effectLst>
                  <a:outerShdw blurRad="38100" dist="38100" dir="2700000" algn="tl">
                    <a:srgbClr val="C0C0C0"/>
                  </a:outerShdw>
                </a:effectLst>
              </a:endParaRPr>
            </a:p>
          </p:txBody>
        </p:sp>
        <p:sp>
          <p:nvSpPr>
            <p:cNvPr id="106504" name="Text Box 8"/>
            <p:cNvSpPr txBox="1">
              <a:spLocks noChangeArrowheads="1"/>
            </p:cNvSpPr>
            <p:nvPr/>
          </p:nvSpPr>
          <p:spPr bwMode="auto">
            <a:xfrm>
              <a:off x="3899" y="2973"/>
              <a:ext cx="795" cy="444"/>
            </a:xfrm>
            <a:prstGeom prst="rect">
              <a:avLst/>
            </a:prstGeom>
            <a:solidFill>
              <a:srgbClr val="FFFFFF"/>
            </a:solidFill>
            <a:ln w="9525">
              <a:noFill/>
              <a:miter lim="800000"/>
              <a:headEnd/>
              <a:tailEnd/>
            </a:ln>
          </p:spPr>
          <p:txBody>
            <a:bodyPr/>
            <a:lstStyle/>
            <a:p>
              <a:pPr algn="ctr">
                <a:defRPr/>
              </a:pPr>
              <a:r>
                <a:rPr lang="lt-LT" sz="1200" b="1"/>
                <a:t>ATLIEKOS,</a:t>
              </a:r>
            </a:p>
            <a:p>
              <a:pPr algn="ctr">
                <a:defRPr/>
              </a:pPr>
              <a:r>
                <a:rPr lang="en-US" sz="1200" b="1"/>
                <a:t>TARŠA</a:t>
              </a:r>
              <a:endParaRPr lang="en-US">
                <a:effectLst>
                  <a:outerShdw blurRad="38100" dist="38100" dir="2700000" algn="tl">
                    <a:srgbClr val="C0C0C0"/>
                  </a:outerShdw>
                </a:effectLst>
              </a:endParaRPr>
            </a:p>
          </p:txBody>
        </p:sp>
        <p:sp>
          <p:nvSpPr>
            <p:cNvPr id="10251" name="AutoShape 9"/>
            <p:cNvSpPr>
              <a:spLocks noChangeArrowheads="1"/>
            </p:cNvSpPr>
            <p:nvPr/>
          </p:nvSpPr>
          <p:spPr bwMode="auto">
            <a:xfrm>
              <a:off x="1841" y="1026"/>
              <a:ext cx="2045" cy="2254"/>
            </a:xfrm>
            <a:prstGeom prst="roundRect">
              <a:avLst>
                <a:gd name="adj" fmla="val 16667"/>
              </a:avLst>
            </a:prstGeom>
            <a:solidFill>
              <a:srgbClr val="C0C0C0"/>
            </a:solidFill>
            <a:ln w="76200" cmpd="tri">
              <a:solidFill>
                <a:srgbClr val="000000"/>
              </a:solidFill>
              <a:round/>
              <a:headEnd/>
              <a:tailEnd/>
            </a:ln>
          </p:spPr>
          <p:txBody>
            <a:bodyPr/>
            <a:lstStyle/>
            <a:p>
              <a:pPr>
                <a:defRPr/>
              </a:pPr>
              <a:endParaRPr lang="lt-LT"/>
            </a:p>
          </p:txBody>
        </p:sp>
        <p:sp>
          <p:nvSpPr>
            <p:cNvPr id="106506" name="Text Box 10"/>
            <p:cNvSpPr txBox="1">
              <a:spLocks noChangeArrowheads="1"/>
            </p:cNvSpPr>
            <p:nvPr/>
          </p:nvSpPr>
          <p:spPr bwMode="auto">
            <a:xfrm>
              <a:off x="1952" y="1163"/>
              <a:ext cx="1775" cy="273"/>
            </a:xfrm>
            <a:prstGeom prst="rect">
              <a:avLst/>
            </a:prstGeom>
            <a:solidFill>
              <a:srgbClr val="C0C0C0"/>
            </a:solidFill>
            <a:ln w="15875">
              <a:noFill/>
              <a:miter lim="800000"/>
              <a:headEnd/>
              <a:tailEnd/>
            </a:ln>
          </p:spPr>
          <p:txBody>
            <a:bodyPr/>
            <a:lstStyle/>
            <a:p>
              <a:pPr algn="ctr">
                <a:defRPr/>
              </a:pPr>
              <a:r>
                <a:rPr lang="lt-LT" sz="1200" b="1">
                  <a:solidFill>
                    <a:srgbClr val="FF0000"/>
                  </a:solidFill>
                </a:rPr>
                <a:t>INFORMACIJOS SRAUTAI</a:t>
              </a:r>
              <a:endParaRPr lang="en-US">
                <a:effectLst>
                  <a:outerShdw blurRad="38100" dist="38100" dir="2700000" algn="tl">
                    <a:srgbClr val="FFFFFF"/>
                  </a:outerShdw>
                </a:effectLst>
              </a:endParaRPr>
            </a:p>
          </p:txBody>
        </p:sp>
        <p:sp>
          <p:nvSpPr>
            <p:cNvPr id="106507" name="AutoShape 11"/>
            <p:cNvSpPr>
              <a:spLocks noChangeArrowheads="1"/>
            </p:cNvSpPr>
            <p:nvPr/>
          </p:nvSpPr>
          <p:spPr bwMode="auto">
            <a:xfrm>
              <a:off x="2252" y="1436"/>
              <a:ext cx="1235" cy="539"/>
            </a:xfrm>
            <a:prstGeom prst="roundRect">
              <a:avLst>
                <a:gd name="adj" fmla="val 16667"/>
              </a:avLst>
            </a:prstGeom>
            <a:solidFill>
              <a:srgbClr val="FFFFFF"/>
            </a:solidFill>
            <a:ln w="15875">
              <a:solidFill>
                <a:srgbClr val="FF0000"/>
              </a:solidFill>
              <a:round/>
              <a:headEnd/>
              <a:tailEnd/>
            </a:ln>
          </p:spPr>
          <p:txBody>
            <a:bodyPr/>
            <a:lstStyle/>
            <a:p>
              <a:pPr algn="ctr">
                <a:defRPr/>
              </a:pPr>
              <a:r>
                <a:rPr lang="lt-LT" sz="1200" b="1">
                  <a:solidFill>
                    <a:srgbClr val="FF0000"/>
                  </a:solidFill>
                </a:rPr>
                <a:t>INFORMACINIO VALDYMO (ATMINTIES) STRUKTŪROS</a:t>
              </a:r>
              <a:endParaRPr lang="en-US">
                <a:effectLst>
                  <a:outerShdw blurRad="38100" dist="38100" dir="2700000" algn="tl">
                    <a:srgbClr val="C0C0C0"/>
                  </a:outerShdw>
                </a:effectLst>
              </a:endParaRPr>
            </a:p>
          </p:txBody>
        </p:sp>
        <p:sp>
          <p:nvSpPr>
            <p:cNvPr id="106508" name="AutoShape 12"/>
            <p:cNvSpPr>
              <a:spLocks noChangeArrowheads="1"/>
            </p:cNvSpPr>
            <p:nvPr/>
          </p:nvSpPr>
          <p:spPr bwMode="auto">
            <a:xfrm>
              <a:off x="3696" y="2606"/>
              <a:ext cx="874" cy="346"/>
            </a:xfrm>
            <a:prstGeom prst="rightArrow">
              <a:avLst>
                <a:gd name="adj1" fmla="val 50000"/>
                <a:gd name="adj2" fmla="val 63873"/>
              </a:avLst>
            </a:prstGeom>
            <a:solidFill>
              <a:srgbClr val="FFFFFF"/>
            </a:solidFill>
            <a:ln w="15875">
              <a:solidFill>
                <a:srgbClr val="000000"/>
              </a:solidFill>
              <a:miter lim="800000"/>
              <a:headEnd/>
              <a:tailEnd/>
            </a:ln>
          </p:spPr>
          <p:txBody>
            <a:bodyPr/>
            <a:lstStyle/>
            <a:p>
              <a:pPr algn="r">
                <a:defRPr/>
              </a:pPr>
              <a:r>
                <a:rPr lang="lt-LT" sz="1200" b="1"/>
                <a:t>VEIKSMAI </a:t>
              </a:r>
              <a:endParaRPr lang="en-US">
                <a:effectLst>
                  <a:outerShdw blurRad="38100" dist="38100" dir="2700000" algn="tl">
                    <a:srgbClr val="C0C0C0"/>
                  </a:outerShdw>
                </a:effectLst>
              </a:endParaRPr>
            </a:p>
          </p:txBody>
        </p:sp>
        <p:sp>
          <p:nvSpPr>
            <p:cNvPr id="10255" name="Line 13"/>
            <p:cNvSpPr>
              <a:spLocks noChangeShapeType="1"/>
            </p:cNvSpPr>
            <p:nvPr/>
          </p:nvSpPr>
          <p:spPr bwMode="auto">
            <a:xfrm>
              <a:off x="2392" y="1975"/>
              <a:ext cx="0" cy="389"/>
            </a:xfrm>
            <a:prstGeom prst="line">
              <a:avLst/>
            </a:prstGeom>
            <a:noFill/>
            <a:ln w="15875">
              <a:solidFill>
                <a:srgbClr val="FF0000"/>
              </a:solidFill>
              <a:round/>
              <a:headEnd/>
              <a:tailEnd type="triangle" w="med" len="med"/>
            </a:ln>
          </p:spPr>
          <p:txBody>
            <a:bodyPr/>
            <a:lstStyle/>
            <a:p>
              <a:pPr>
                <a:defRPr/>
              </a:pPr>
              <a:endParaRPr lang="lt-LT"/>
            </a:p>
          </p:txBody>
        </p:sp>
        <p:sp>
          <p:nvSpPr>
            <p:cNvPr id="10256" name="Line 14"/>
            <p:cNvSpPr>
              <a:spLocks noChangeShapeType="1"/>
            </p:cNvSpPr>
            <p:nvPr/>
          </p:nvSpPr>
          <p:spPr bwMode="auto">
            <a:xfrm flipV="1">
              <a:off x="3363" y="1975"/>
              <a:ext cx="0" cy="487"/>
            </a:xfrm>
            <a:prstGeom prst="line">
              <a:avLst/>
            </a:prstGeom>
            <a:noFill/>
            <a:ln w="15875">
              <a:solidFill>
                <a:srgbClr val="FF0000"/>
              </a:solidFill>
              <a:round/>
              <a:headEnd/>
              <a:tailEnd type="triangle" w="med" len="med"/>
            </a:ln>
          </p:spPr>
          <p:txBody>
            <a:bodyPr/>
            <a:lstStyle/>
            <a:p>
              <a:pPr>
                <a:defRPr/>
              </a:pPr>
              <a:endParaRPr lang="lt-LT"/>
            </a:p>
          </p:txBody>
        </p:sp>
        <p:sp>
          <p:nvSpPr>
            <p:cNvPr id="10257" name="Line 15"/>
            <p:cNvSpPr>
              <a:spLocks noChangeShapeType="1"/>
            </p:cNvSpPr>
            <p:nvPr/>
          </p:nvSpPr>
          <p:spPr bwMode="auto">
            <a:xfrm>
              <a:off x="1975" y="1704"/>
              <a:ext cx="321" cy="5"/>
            </a:xfrm>
            <a:prstGeom prst="line">
              <a:avLst/>
            </a:prstGeom>
            <a:noFill/>
            <a:ln w="15875">
              <a:solidFill>
                <a:srgbClr val="FF0000"/>
              </a:solidFill>
              <a:round/>
              <a:headEnd/>
              <a:tailEnd type="triangle" w="med" len="med"/>
            </a:ln>
          </p:spPr>
          <p:txBody>
            <a:bodyPr/>
            <a:lstStyle/>
            <a:p>
              <a:pPr>
                <a:defRPr/>
              </a:pPr>
              <a:endParaRPr lang="lt-LT"/>
            </a:p>
          </p:txBody>
        </p:sp>
        <p:sp>
          <p:nvSpPr>
            <p:cNvPr id="106512" name="Text Box 16"/>
            <p:cNvSpPr txBox="1">
              <a:spLocks noChangeArrowheads="1"/>
            </p:cNvSpPr>
            <p:nvPr/>
          </p:nvSpPr>
          <p:spPr bwMode="auto">
            <a:xfrm>
              <a:off x="2423" y="2061"/>
              <a:ext cx="937" cy="215"/>
            </a:xfrm>
            <a:prstGeom prst="rect">
              <a:avLst/>
            </a:prstGeom>
            <a:solidFill>
              <a:srgbClr val="C0C0C0"/>
            </a:solidFill>
            <a:ln w="15875">
              <a:noFill/>
              <a:miter lim="800000"/>
              <a:headEnd/>
              <a:tailEnd/>
            </a:ln>
          </p:spPr>
          <p:txBody>
            <a:bodyPr/>
            <a:lstStyle/>
            <a:p>
              <a:pPr algn="ctr">
                <a:defRPr/>
              </a:pPr>
              <a:r>
                <a:rPr lang="lt-LT" sz="1100" b="1">
                  <a:solidFill>
                    <a:srgbClr val="FF0000"/>
                  </a:solidFill>
                </a:rPr>
                <a:t>INFORMACIJA</a:t>
              </a:r>
              <a:endParaRPr lang="en-US">
                <a:effectLst>
                  <a:outerShdw blurRad="38100" dist="38100" dir="2700000" algn="tl">
                    <a:srgbClr val="FFFFFF"/>
                  </a:outerShdw>
                </a:effectLst>
              </a:endParaRPr>
            </a:p>
          </p:txBody>
        </p:sp>
        <p:sp>
          <p:nvSpPr>
            <p:cNvPr id="10259" name="Line 17"/>
            <p:cNvSpPr>
              <a:spLocks noChangeShapeType="1"/>
            </p:cNvSpPr>
            <p:nvPr/>
          </p:nvSpPr>
          <p:spPr bwMode="auto">
            <a:xfrm flipV="1">
              <a:off x="3473" y="1704"/>
              <a:ext cx="352" cy="12"/>
            </a:xfrm>
            <a:prstGeom prst="line">
              <a:avLst/>
            </a:prstGeom>
            <a:noFill/>
            <a:ln w="15875">
              <a:solidFill>
                <a:srgbClr val="FF0000"/>
              </a:solidFill>
              <a:round/>
              <a:headEnd/>
              <a:tailEnd type="triangle" w="med" len="med"/>
            </a:ln>
          </p:spPr>
          <p:txBody>
            <a:bodyPr/>
            <a:lstStyle/>
            <a:p>
              <a:pPr>
                <a:defRPr/>
              </a:pPr>
              <a:endParaRPr lang="lt-LT"/>
            </a:p>
          </p:txBody>
        </p:sp>
        <p:sp>
          <p:nvSpPr>
            <p:cNvPr id="106514" name="AutoShape 18"/>
            <p:cNvSpPr>
              <a:spLocks noChangeArrowheads="1"/>
            </p:cNvSpPr>
            <p:nvPr/>
          </p:nvSpPr>
          <p:spPr bwMode="auto">
            <a:xfrm>
              <a:off x="2040" y="2391"/>
              <a:ext cx="1717" cy="751"/>
            </a:xfrm>
            <a:prstGeom prst="roundRect">
              <a:avLst>
                <a:gd name="adj" fmla="val 16667"/>
              </a:avLst>
            </a:prstGeom>
            <a:solidFill>
              <a:srgbClr val="FFFFFF"/>
            </a:solidFill>
            <a:ln w="38100" cmpd="dbl">
              <a:solidFill>
                <a:srgbClr val="000000"/>
              </a:solidFill>
              <a:round/>
              <a:headEnd/>
              <a:tailEnd/>
            </a:ln>
          </p:spPr>
          <p:txBody>
            <a:bodyPr/>
            <a:lstStyle/>
            <a:p>
              <a:pPr algn="ctr">
                <a:defRPr/>
              </a:pPr>
              <a:endParaRPr lang="lt-LT" sz="1100" dirty="0"/>
            </a:p>
            <a:p>
              <a:pPr algn="ctr">
                <a:defRPr/>
              </a:pPr>
              <a:r>
                <a:rPr lang="pt-BR" sz="1100" b="1" dirty="0"/>
                <a:t>MEDŽIAGŲ ir ENERGIJOS </a:t>
              </a:r>
              <a:endParaRPr lang="lt-LT" sz="1100" b="1" dirty="0"/>
            </a:p>
            <a:p>
              <a:pPr algn="ctr">
                <a:defRPr/>
              </a:pPr>
              <a:r>
                <a:rPr lang="pt-BR" sz="1100" b="1" dirty="0"/>
                <a:t>(FIZINIŲ) VIRSMŲ   </a:t>
              </a:r>
            </a:p>
            <a:p>
              <a:pPr algn="ctr">
                <a:defRPr/>
              </a:pPr>
              <a:r>
                <a:rPr lang="pt-BR" sz="1100" b="1" dirty="0"/>
                <a:t>STRUKTŪROS</a:t>
              </a:r>
              <a:r>
                <a:rPr lang="lt-LT" sz="1100" b="1" dirty="0"/>
                <a:t>       </a:t>
              </a:r>
              <a:r>
                <a:rPr lang="lt-LT" sz="1100" b="1" dirty="0">
                  <a:latin typeface="Arial Black" pitchFamily="34" charset="0"/>
                </a:rPr>
                <a:t>TECHNOLOGIJOS</a:t>
              </a:r>
            </a:p>
            <a:p>
              <a:pPr algn="ctr">
                <a:defRPr/>
              </a:pPr>
              <a:endParaRPr lang="en-US" dirty="0">
                <a:effectLst>
                  <a:outerShdw blurRad="38100" dist="38100" dir="2700000" algn="tl">
                    <a:srgbClr val="C0C0C0"/>
                  </a:outerShdw>
                </a:effectLst>
                <a:latin typeface="Arial Black" pitchFamily="34" charset="0"/>
              </a:endParaRPr>
            </a:p>
          </p:txBody>
        </p:sp>
        <p:sp>
          <p:nvSpPr>
            <p:cNvPr id="106515" name="AutoShape 19"/>
            <p:cNvSpPr>
              <a:spLocks noChangeArrowheads="1"/>
            </p:cNvSpPr>
            <p:nvPr/>
          </p:nvSpPr>
          <p:spPr bwMode="auto">
            <a:xfrm>
              <a:off x="1215" y="2617"/>
              <a:ext cx="981" cy="362"/>
            </a:xfrm>
            <a:prstGeom prst="rightArrow">
              <a:avLst>
                <a:gd name="adj1" fmla="val 50000"/>
                <a:gd name="adj2" fmla="val 67749"/>
              </a:avLst>
            </a:prstGeom>
            <a:solidFill>
              <a:srgbClr val="FFFFFF"/>
            </a:solidFill>
            <a:ln w="15875">
              <a:solidFill>
                <a:srgbClr val="000000"/>
              </a:solidFill>
              <a:miter lim="800000"/>
              <a:headEnd/>
              <a:tailEnd/>
            </a:ln>
          </p:spPr>
          <p:txBody>
            <a:bodyPr/>
            <a:lstStyle/>
            <a:p>
              <a:pPr algn="ctr">
                <a:defRPr/>
              </a:pPr>
              <a:r>
                <a:rPr lang="lt-LT" sz="1200" b="1"/>
                <a:t>IŠTEKLIAI</a:t>
              </a:r>
              <a:endParaRPr lang="en-US">
                <a:effectLst>
                  <a:outerShdw blurRad="38100" dist="38100" dir="2700000" algn="tl">
                    <a:srgbClr val="C0C0C0"/>
                  </a:outerShdw>
                </a:effectLst>
              </a:endParaRPr>
            </a:p>
          </p:txBody>
        </p:sp>
        <p:sp>
          <p:nvSpPr>
            <p:cNvPr id="106516" name="Text Box 20"/>
            <p:cNvSpPr txBox="1">
              <a:spLocks noChangeArrowheads="1"/>
            </p:cNvSpPr>
            <p:nvPr/>
          </p:nvSpPr>
          <p:spPr bwMode="auto">
            <a:xfrm>
              <a:off x="1202" y="1197"/>
              <a:ext cx="256" cy="1264"/>
            </a:xfrm>
            <a:prstGeom prst="rect">
              <a:avLst/>
            </a:prstGeom>
            <a:solidFill>
              <a:srgbClr val="FFFFFF"/>
            </a:solidFill>
            <a:ln w="9525">
              <a:noFill/>
              <a:miter lim="800000"/>
              <a:headEnd/>
              <a:tailEnd/>
            </a:ln>
          </p:spPr>
          <p:txBody>
            <a:bodyPr/>
            <a:lstStyle/>
            <a:p>
              <a:pPr algn="ctr">
                <a:defRPr/>
              </a:pPr>
              <a:r>
                <a:rPr lang="en-US" sz="1200" b="1"/>
                <a:t>A</a:t>
              </a:r>
            </a:p>
            <a:p>
              <a:pPr algn="ctr">
                <a:defRPr/>
              </a:pPr>
              <a:r>
                <a:rPr lang="en-US" sz="1200" b="1"/>
                <a:t>P</a:t>
              </a:r>
            </a:p>
            <a:p>
              <a:pPr algn="ctr">
                <a:defRPr/>
              </a:pPr>
              <a:r>
                <a:rPr lang="en-US" sz="1200" b="1"/>
                <a:t>L </a:t>
              </a:r>
            </a:p>
            <a:p>
              <a:pPr algn="ctr">
                <a:defRPr/>
              </a:pPr>
              <a:r>
                <a:rPr lang="en-US" sz="1200" b="1"/>
                <a:t>I</a:t>
              </a:r>
            </a:p>
            <a:p>
              <a:pPr algn="ctr">
                <a:defRPr/>
              </a:pPr>
              <a:r>
                <a:rPr lang="en-US" sz="1200" b="1"/>
                <a:t>N</a:t>
              </a:r>
              <a:endParaRPr lang="lt-LT" sz="1200" b="1"/>
            </a:p>
            <a:p>
              <a:pPr algn="ctr">
                <a:defRPr/>
              </a:pPr>
              <a:r>
                <a:rPr lang="en-US" sz="1200" b="1"/>
                <a:t>K</a:t>
              </a:r>
              <a:endParaRPr lang="lt-LT" sz="1200" b="1"/>
            </a:p>
            <a:p>
              <a:pPr algn="ctr">
                <a:defRPr/>
              </a:pPr>
              <a:r>
                <a:rPr lang="en-US" sz="1200" b="1"/>
                <a:t>A</a:t>
              </a:r>
              <a:endParaRPr lang="en-US">
                <a:effectLst>
                  <a:outerShdw blurRad="38100" dist="38100" dir="2700000" algn="tl">
                    <a:srgbClr val="C0C0C0"/>
                  </a:outerShdw>
                </a:effectLst>
              </a:endParaRPr>
            </a:p>
          </p:txBody>
        </p:sp>
        <p:sp>
          <p:nvSpPr>
            <p:cNvPr id="106517" name="Text Box 21"/>
            <p:cNvSpPr txBox="1">
              <a:spLocks noChangeArrowheads="1"/>
            </p:cNvSpPr>
            <p:nvPr/>
          </p:nvSpPr>
          <p:spPr bwMode="auto">
            <a:xfrm>
              <a:off x="3132" y="2328"/>
              <a:ext cx="531" cy="163"/>
            </a:xfrm>
            <a:prstGeom prst="rect">
              <a:avLst/>
            </a:prstGeom>
            <a:solidFill>
              <a:srgbClr val="FFFFFF"/>
            </a:solidFill>
            <a:ln w="9525">
              <a:solidFill>
                <a:srgbClr val="FF0000"/>
              </a:solidFill>
              <a:miter lim="800000"/>
              <a:headEnd/>
              <a:tailEnd/>
            </a:ln>
          </p:spPr>
          <p:txBody>
            <a:bodyPr/>
            <a:lstStyle/>
            <a:p>
              <a:pPr>
                <a:defRPr/>
              </a:pPr>
              <a:r>
                <a:rPr lang="en-US" sz="800" b="1">
                  <a:solidFill>
                    <a:srgbClr val="FF0000"/>
                  </a:solidFill>
                </a:rPr>
                <a:t>KODAVIMAS</a:t>
              </a:r>
              <a:endParaRPr lang="en-US">
                <a:effectLst>
                  <a:outerShdw blurRad="38100" dist="38100" dir="2700000" algn="tl">
                    <a:srgbClr val="C0C0C0"/>
                  </a:outerShdw>
                </a:effectLst>
              </a:endParaRPr>
            </a:p>
          </p:txBody>
        </p:sp>
        <p:sp>
          <p:nvSpPr>
            <p:cNvPr id="106518" name="Text Box 22"/>
            <p:cNvSpPr txBox="1">
              <a:spLocks noChangeArrowheads="1"/>
            </p:cNvSpPr>
            <p:nvPr/>
          </p:nvSpPr>
          <p:spPr bwMode="auto">
            <a:xfrm>
              <a:off x="2114" y="2355"/>
              <a:ext cx="624" cy="163"/>
            </a:xfrm>
            <a:prstGeom prst="rect">
              <a:avLst/>
            </a:prstGeom>
            <a:solidFill>
              <a:srgbClr val="FFFFFF"/>
            </a:solidFill>
            <a:ln w="9525">
              <a:solidFill>
                <a:srgbClr val="FF0000"/>
              </a:solidFill>
              <a:miter lim="800000"/>
              <a:headEnd/>
              <a:tailEnd/>
            </a:ln>
          </p:spPr>
          <p:txBody>
            <a:bodyPr/>
            <a:lstStyle/>
            <a:p>
              <a:pPr>
                <a:defRPr/>
              </a:pPr>
              <a:r>
                <a:rPr lang="en-US" sz="800" b="1">
                  <a:solidFill>
                    <a:srgbClr val="FF0000"/>
                  </a:solidFill>
                </a:rPr>
                <a:t>DEKODAVIMAS</a:t>
              </a:r>
              <a:endParaRPr lang="en-US" sz="800">
                <a:effectLst>
                  <a:outerShdw blurRad="38100" dist="38100" dir="2700000" algn="tl">
                    <a:srgbClr val="C0C0C0"/>
                  </a:outerShdw>
                </a:effectLst>
              </a:endParaRPr>
            </a:p>
          </p:txBody>
        </p:sp>
        <p:sp>
          <p:nvSpPr>
            <p:cNvPr id="106519" name="Text Box 23"/>
            <p:cNvSpPr txBox="1">
              <a:spLocks noChangeArrowheads="1"/>
            </p:cNvSpPr>
            <p:nvPr/>
          </p:nvSpPr>
          <p:spPr bwMode="auto">
            <a:xfrm>
              <a:off x="1790" y="1351"/>
              <a:ext cx="185" cy="905"/>
            </a:xfrm>
            <a:prstGeom prst="rect">
              <a:avLst/>
            </a:prstGeom>
            <a:solidFill>
              <a:srgbClr val="FFFFFF"/>
            </a:solidFill>
            <a:ln w="9525">
              <a:solidFill>
                <a:srgbClr val="000000"/>
              </a:solidFill>
              <a:miter lim="800000"/>
              <a:headEnd/>
              <a:tailEnd/>
            </a:ln>
          </p:spPr>
          <p:txBody>
            <a:bodyPr/>
            <a:lstStyle/>
            <a:p>
              <a:pPr algn="ctr">
                <a:defRPr/>
              </a:pPr>
              <a:r>
                <a:rPr lang="en-US" sz="1000" b="1">
                  <a:solidFill>
                    <a:srgbClr val="FF0000"/>
                  </a:solidFill>
                </a:rPr>
                <a:t>KODAV</a:t>
              </a:r>
            </a:p>
            <a:p>
              <a:pPr algn="ctr">
                <a:defRPr/>
              </a:pPr>
              <a:r>
                <a:rPr lang="en-US" sz="1000" b="1">
                  <a:solidFill>
                    <a:srgbClr val="FF0000"/>
                  </a:solidFill>
                </a:rPr>
                <a:t>IMAS</a:t>
              </a:r>
              <a:endParaRPr lang="en-US">
                <a:effectLst>
                  <a:outerShdw blurRad="38100" dist="38100" dir="2700000" algn="tl">
                    <a:srgbClr val="C0C0C0"/>
                  </a:outerShdw>
                </a:effectLst>
              </a:endParaRPr>
            </a:p>
          </p:txBody>
        </p:sp>
        <p:sp>
          <p:nvSpPr>
            <p:cNvPr id="106520" name="Text Box 24"/>
            <p:cNvSpPr txBox="1">
              <a:spLocks noChangeArrowheads="1"/>
            </p:cNvSpPr>
            <p:nvPr/>
          </p:nvSpPr>
          <p:spPr bwMode="auto">
            <a:xfrm>
              <a:off x="3825" y="1270"/>
              <a:ext cx="162" cy="1095"/>
            </a:xfrm>
            <a:prstGeom prst="rect">
              <a:avLst/>
            </a:prstGeom>
            <a:solidFill>
              <a:srgbClr val="FFFFFF"/>
            </a:solidFill>
            <a:ln w="9525">
              <a:solidFill>
                <a:srgbClr val="000000"/>
              </a:solidFill>
              <a:miter lim="800000"/>
              <a:headEnd/>
              <a:tailEnd/>
            </a:ln>
          </p:spPr>
          <p:txBody>
            <a:bodyPr/>
            <a:lstStyle/>
            <a:p>
              <a:pPr algn="ctr">
                <a:defRPr/>
              </a:pPr>
              <a:r>
                <a:rPr lang="en-US" sz="1000" b="1">
                  <a:solidFill>
                    <a:srgbClr val="FF0000"/>
                  </a:solidFill>
                </a:rPr>
                <a:t>DEKODAVIMAS</a:t>
              </a:r>
              <a:endParaRPr lang="en-US">
                <a:effectLst>
                  <a:outerShdw blurRad="38100" dist="38100" dir="2700000" algn="tl">
                    <a:srgbClr val="C0C0C0"/>
                  </a:outerShdw>
                </a:effectLst>
              </a:endParaRPr>
            </a:p>
          </p:txBody>
        </p:sp>
        <p:sp>
          <p:nvSpPr>
            <p:cNvPr id="10267" name="Line 25"/>
            <p:cNvSpPr>
              <a:spLocks noChangeShapeType="1"/>
            </p:cNvSpPr>
            <p:nvPr/>
          </p:nvSpPr>
          <p:spPr bwMode="auto">
            <a:xfrm flipV="1">
              <a:off x="3987" y="1704"/>
              <a:ext cx="343" cy="12"/>
            </a:xfrm>
            <a:prstGeom prst="line">
              <a:avLst/>
            </a:prstGeom>
            <a:noFill/>
            <a:ln w="15875">
              <a:solidFill>
                <a:srgbClr val="FF0000"/>
              </a:solidFill>
              <a:round/>
              <a:headEnd/>
              <a:tailEnd type="triangle" w="med" len="med"/>
            </a:ln>
          </p:spPr>
          <p:txBody>
            <a:bodyPr/>
            <a:lstStyle/>
            <a:p>
              <a:pPr>
                <a:defRPr/>
              </a:pPr>
              <a:endParaRPr lang="lt-LT"/>
            </a:p>
          </p:txBody>
        </p:sp>
        <p:sp>
          <p:nvSpPr>
            <p:cNvPr id="10268" name="Line 26"/>
            <p:cNvSpPr>
              <a:spLocks noChangeShapeType="1"/>
            </p:cNvSpPr>
            <p:nvPr/>
          </p:nvSpPr>
          <p:spPr bwMode="auto">
            <a:xfrm>
              <a:off x="1490" y="1699"/>
              <a:ext cx="320" cy="5"/>
            </a:xfrm>
            <a:prstGeom prst="line">
              <a:avLst/>
            </a:prstGeom>
            <a:noFill/>
            <a:ln w="15875">
              <a:solidFill>
                <a:srgbClr val="FF0000"/>
              </a:solidFill>
              <a:round/>
              <a:headEnd/>
              <a:tailEnd type="triangle" w="med" len="med"/>
            </a:ln>
          </p:spPr>
          <p:txBody>
            <a:bodyPr/>
            <a:lstStyle/>
            <a:p>
              <a:pPr>
                <a:defRPr/>
              </a:pPr>
              <a:endParaRPr lang="lt-LT"/>
            </a:p>
          </p:txBody>
        </p:sp>
      </p:grpSp>
      <p:sp>
        <p:nvSpPr>
          <p:cNvPr id="10245" name="Text Box 27"/>
          <p:cNvSpPr txBox="1">
            <a:spLocks noChangeArrowheads="1"/>
          </p:cNvSpPr>
          <p:nvPr/>
        </p:nvSpPr>
        <p:spPr bwMode="auto">
          <a:xfrm>
            <a:off x="1259632" y="242645"/>
            <a:ext cx="7884368" cy="954107"/>
          </a:xfrm>
          <a:prstGeom prst="rect">
            <a:avLst/>
          </a:prstGeom>
          <a:noFill/>
          <a:ln w="9525">
            <a:noFill/>
            <a:miter lim="800000"/>
            <a:headEnd/>
            <a:tailEnd/>
          </a:ln>
        </p:spPr>
        <p:txBody>
          <a:bodyPr wrap="square">
            <a:spAutoFit/>
          </a:bodyPr>
          <a:lstStyle/>
          <a:p>
            <a:pPr algn="ctr">
              <a:spcBef>
                <a:spcPct val="50000"/>
              </a:spcBef>
              <a:defRPr/>
            </a:pPr>
            <a:r>
              <a:rPr lang="en-US" b="1" dirty="0" err="1">
                <a:solidFill>
                  <a:srgbClr val="3219CB"/>
                </a:solidFill>
                <a:latin typeface="Comic Sans MS" pitchFamily="66" charset="0"/>
              </a:rPr>
              <a:t>Bendroji</a:t>
            </a:r>
            <a:r>
              <a:rPr lang="en-US" b="1" dirty="0">
                <a:solidFill>
                  <a:srgbClr val="3219CB"/>
                </a:solidFill>
                <a:latin typeface="Comic Sans MS" pitchFamily="66" charset="0"/>
              </a:rPr>
              <a:t> </a:t>
            </a:r>
            <a:r>
              <a:rPr lang="en-US" b="1" dirty="0" err="1">
                <a:solidFill>
                  <a:srgbClr val="3219CB"/>
                </a:solidFill>
                <a:latin typeface="Comic Sans MS" pitchFamily="66" charset="0"/>
              </a:rPr>
              <a:t>gyvosios</a:t>
            </a:r>
            <a:r>
              <a:rPr lang="en-US" b="1" dirty="0">
                <a:solidFill>
                  <a:srgbClr val="3219CB"/>
                </a:solidFill>
                <a:latin typeface="Comic Sans MS" pitchFamily="66" charset="0"/>
              </a:rPr>
              <a:t> </a:t>
            </a:r>
            <a:r>
              <a:rPr lang="en-US" b="1" dirty="0" err="1">
                <a:solidFill>
                  <a:srgbClr val="3219CB"/>
                </a:solidFill>
                <a:latin typeface="Comic Sans MS" pitchFamily="66" charset="0"/>
              </a:rPr>
              <a:t>ir</a:t>
            </a:r>
            <a:r>
              <a:rPr lang="en-US" b="1" dirty="0">
                <a:solidFill>
                  <a:srgbClr val="3219CB"/>
                </a:solidFill>
                <a:latin typeface="Comic Sans MS" pitchFamily="66" charset="0"/>
              </a:rPr>
              <a:t> </a:t>
            </a:r>
            <a:r>
              <a:rPr lang="en-US" b="1" dirty="0" err="1">
                <a:solidFill>
                  <a:srgbClr val="3219CB"/>
                </a:solidFill>
                <a:latin typeface="Comic Sans MS" pitchFamily="66" charset="0"/>
              </a:rPr>
              <a:t>organizuotos</a:t>
            </a:r>
            <a:r>
              <a:rPr lang="en-US" b="1" dirty="0">
                <a:solidFill>
                  <a:srgbClr val="3219CB"/>
                </a:solidFill>
                <a:latin typeface="Comic Sans MS" pitchFamily="66" charset="0"/>
              </a:rPr>
              <a:t> </a:t>
            </a:r>
            <a:r>
              <a:rPr lang="en-US" b="1" dirty="0" err="1">
                <a:solidFill>
                  <a:srgbClr val="3219CB"/>
                </a:solidFill>
                <a:latin typeface="Comic Sans MS" pitchFamily="66" charset="0"/>
              </a:rPr>
              <a:t>sistemos</a:t>
            </a:r>
            <a:r>
              <a:rPr lang="en-US" b="1" dirty="0">
                <a:solidFill>
                  <a:srgbClr val="3219CB"/>
                </a:solidFill>
                <a:latin typeface="Comic Sans MS" pitchFamily="66" charset="0"/>
              </a:rPr>
              <a:t> schema</a:t>
            </a:r>
          </a:p>
        </p:txBody>
      </p:sp>
      <p:sp>
        <p:nvSpPr>
          <p:cNvPr id="10246" name="Text Box 28"/>
          <p:cNvSpPr txBox="1">
            <a:spLocks noChangeArrowheads="1"/>
          </p:cNvSpPr>
          <p:nvPr/>
        </p:nvSpPr>
        <p:spPr bwMode="auto">
          <a:xfrm>
            <a:off x="1475656" y="1196752"/>
            <a:ext cx="7668344" cy="830997"/>
          </a:xfrm>
          <a:prstGeom prst="rect">
            <a:avLst/>
          </a:prstGeom>
          <a:noFill/>
          <a:ln w="9525">
            <a:noFill/>
            <a:miter lim="800000"/>
            <a:headEnd/>
            <a:tailEnd/>
          </a:ln>
        </p:spPr>
        <p:txBody>
          <a:bodyPr wrap="square">
            <a:spAutoFit/>
          </a:bodyPr>
          <a:lstStyle/>
          <a:p>
            <a:pPr algn="ctr">
              <a:defRPr/>
            </a:pPr>
            <a:r>
              <a:rPr lang="en-US" sz="2400" b="1" dirty="0" err="1">
                <a:solidFill>
                  <a:srgbClr val="3219CB"/>
                </a:solidFill>
                <a:effectLst/>
                <a:latin typeface="Comic Sans MS" pitchFamily="66" charset="0"/>
              </a:rPr>
              <a:t>Gyvoji</a:t>
            </a:r>
            <a:r>
              <a:rPr lang="en-US" sz="2400" b="1" dirty="0">
                <a:solidFill>
                  <a:srgbClr val="3219CB"/>
                </a:solidFill>
                <a:effectLst/>
                <a:latin typeface="Comic Sans MS" pitchFamily="66" charset="0"/>
              </a:rPr>
              <a:t> </a:t>
            </a:r>
            <a:r>
              <a:rPr lang="en-US" sz="2400" b="1" dirty="0" err="1">
                <a:solidFill>
                  <a:srgbClr val="3219CB"/>
                </a:solidFill>
                <a:effectLst/>
                <a:latin typeface="Comic Sans MS" pitchFamily="66" charset="0"/>
              </a:rPr>
              <a:t>sistema</a:t>
            </a:r>
            <a:r>
              <a:rPr lang="en-US" sz="2400" b="1" dirty="0">
                <a:solidFill>
                  <a:srgbClr val="3219CB"/>
                </a:solidFill>
                <a:effectLst/>
                <a:latin typeface="Comic Sans MS" pitchFamily="66" charset="0"/>
              </a:rPr>
              <a:t> </a:t>
            </a:r>
            <a:r>
              <a:rPr lang="en-US" sz="2400" b="1" dirty="0" err="1">
                <a:solidFill>
                  <a:srgbClr val="3219CB"/>
                </a:solidFill>
                <a:effectLst/>
                <a:latin typeface="Comic Sans MS" pitchFamily="66" charset="0"/>
              </a:rPr>
              <a:t>visada</a:t>
            </a:r>
            <a:r>
              <a:rPr lang="en-US" sz="2400" b="1" dirty="0">
                <a:solidFill>
                  <a:srgbClr val="3219CB"/>
                </a:solidFill>
                <a:effectLst/>
                <a:latin typeface="Comic Sans MS" pitchFamily="66" charset="0"/>
              </a:rPr>
              <a:t> bus </a:t>
            </a:r>
            <a:r>
              <a:rPr lang="en-US" sz="2400" b="1" dirty="0" err="1">
                <a:solidFill>
                  <a:srgbClr val="3219CB"/>
                </a:solidFill>
                <a:effectLst/>
                <a:latin typeface="Comic Sans MS" pitchFamily="66" charset="0"/>
              </a:rPr>
              <a:t>sudaryta</a:t>
            </a:r>
            <a:r>
              <a:rPr lang="en-US" sz="2400" b="1" dirty="0">
                <a:solidFill>
                  <a:srgbClr val="3219CB"/>
                </a:solidFill>
                <a:effectLst/>
                <a:latin typeface="Comic Sans MS" pitchFamily="66" charset="0"/>
              </a:rPr>
              <a:t> bent </a:t>
            </a:r>
            <a:r>
              <a:rPr lang="en-US" sz="2400" b="1" dirty="0" err="1">
                <a:solidFill>
                  <a:srgbClr val="3219CB"/>
                </a:solidFill>
                <a:effectLst/>
                <a:latin typeface="Comic Sans MS" pitchFamily="66" charset="0"/>
              </a:rPr>
              <a:t>i</a:t>
            </a:r>
            <a:r>
              <a:rPr lang="lt-LT" sz="2400" b="1" dirty="0">
                <a:solidFill>
                  <a:srgbClr val="3219CB"/>
                </a:solidFill>
                <a:effectLst/>
                <a:latin typeface="Comic Sans MS" pitchFamily="66" charset="0"/>
              </a:rPr>
              <a:t>š dviejų </a:t>
            </a:r>
          </a:p>
          <a:p>
            <a:pPr algn="ctr">
              <a:defRPr/>
            </a:pPr>
            <a:r>
              <a:rPr lang="lt-LT" sz="2400" b="1" dirty="0">
                <a:solidFill>
                  <a:srgbClr val="3219CB"/>
                </a:solidFill>
                <a:effectLst/>
                <a:latin typeface="Comic Sans MS" pitchFamily="66" charset="0"/>
              </a:rPr>
              <a:t>uždarų kodavimo-dekodavimo kilpų</a:t>
            </a:r>
            <a:r>
              <a:rPr lang="lt-LT" sz="2400" b="1" dirty="0" smtClean="0">
                <a:solidFill>
                  <a:srgbClr val="3219CB"/>
                </a:solidFill>
                <a:effectLst/>
                <a:latin typeface="Comic Sans MS" pitchFamily="66" charset="0"/>
              </a:rPr>
              <a:t>:</a:t>
            </a:r>
            <a:endParaRPr lang="lt-LT" sz="2400" b="1" dirty="0">
              <a:solidFill>
                <a:srgbClr val="3219CB"/>
              </a:solidFill>
              <a:effectLst/>
              <a:latin typeface="Comic Sans MS" pitchFamily="66" charset="0"/>
            </a:endParaRPr>
          </a:p>
        </p:txBody>
      </p:sp>
      <p:sp>
        <p:nvSpPr>
          <p:cNvPr id="10247" name="Text Box 29"/>
          <p:cNvSpPr txBox="1">
            <a:spLocks noChangeArrowheads="1"/>
          </p:cNvSpPr>
          <p:nvPr/>
        </p:nvSpPr>
        <p:spPr bwMode="auto">
          <a:xfrm>
            <a:off x="0" y="4797153"/>
            <a:ext cx="8855075" cy="1938992"/>
          </a:xfrm>
          <a:prstGeom prst="rect">
            <a:avLst/>
          </a:prstGeom>
          <a:noFill/>
          <a:ln w="9525">
            <a:noFill/>
            <a:miter lim="800000"/>
            <a:headEnd/>
            <a:tailEnd/>
          </a:ln>
        </p:spPr>
        <p:txBody>
          <a:bodyPr wrap="square">
            <a:spAutoFit/>
          </a:bodyPr>
          <a:lstStyle/>
          <a:p>
            <a:pPr>
              <a:defRPr/>
            </a:pPr>
            <a:r>
              <a:rPr lang="lt-LT" sz="2000" dirty="0">
                <a:solidFill>
                  <a:srgbClr val="3219CB"/>
                </a:solidFill>
                <a:effectLst/>
                <a:latin typeface="Comic Sans MS" pitchFamily="66" charset="0"/>
              </a:rPr>
              <a:t>Gyvosios sistemos visada </a:t>
            </a:r>
            <a:endParaRPr lang="lt-LT" sz="2000" dirty="0" smtClean="0">
              <a:solidFill>
                <a:srgbClr val="3219CB"/>
              </a:solidFill>
              <a:effectLst/>
              <a:latin typeface="Comic Sans MS" pitchFamily="66" charset="0"/>
            </a:endParaRPr>
          </a:p>
          <a:p>
            <a:pPr>
              <a:defRPr/>
            </a:pPr>
            <a:r>
              <a:rPr lang="lt-LT" sz="2000" dirty="0" smtClean="0">
                <a:solidFill>
                  <a:srgbClr val="3219CB"/>
                </a:solidFill>
                <a:effectLst/>
                <a:latin typeface="Comic Sans MS" pitchFamily="66" charset="0"/>
              </a:rPr>
              <a:t>struktūriškai </a:t>
            </a:r>
            <a:r>
              <a:rPr lang="lt-LT" sz="2000" dirty="0">
                <a:solidFill>
                  <a:srgbClr val="3219CB"/>
                </a:solidFill>
                <a:effectLst/>
                <a:latin typeface="Comic Sans MS" pitchFamily="66" charset="0"/>
              </a:rPr>
              <a:t>bus sudarytos iš </a:t>
            </a:r>
            <a:endParaRPr lang="lt-LT" sz="2000" dirty="0" smtClean="0">
              <a:solidFill>
                <a:srgbClr val="3219CB"/>
              </a:solidFill>
              <a:effectLst/>
              <a:latin typeface="Comic Sans MS" pitchFamily="66" charset="0"/>
            </a:endParaRPr>
          </a:p>
          <a:p>
            <a:pPr>
              <a:defRPr/>
            </a:pPr>
            <a:r>
              <a:rPr lang="lt-LT" sz="2000" dirty="0" smtClean="0">
                <a:solidFill>
                  <a:srgbClr val="FF0000"/>
                </a:solidFill>
                <a:effectLst/>
                <a:latin typeface="Comic Sans MS" pitchFamily="66" charset="0"/>
              </a:rPr>
              <a:t>valdančiojo</a:t>
            </a:r>
            <a:r>
              <a:rPr lang="lt-LT" sz="2000" dirty="0" smtClean="0">
                <a:solidFill>
                  <a:srgbClr val="3219CB"/>
                </a:solidFill>
                <a:effectLst/>
                <a:latin typeface="Comic Sans MS" pitchFamily="66" charset="0"/>
              </a:rPr>
              <a:t> </a:t>
            </a:r>
            <a:r>
              <a:rPr lang="lt-LT" sz="2000" dirty="0">
                <a:solidFill>
                  <a:srgbClr val="3219CB"/>
                </a:solidFill>
                <a:effectLst/>
                <a:latin typeface="Comic Sans MS" pitchFamily="66" charset="0"/>
              </a:rPr>
              <a:t>– </a:t>
            </a:r>
            <a:endParaRPr lang="lt-LT" sz="2000" dirty="0" smtClean="0">
              <a:solidFill>
                <a:srgbClr val="3219CB"/>
              </a:solidFill>
              <a:effectLst/>
              <a:latin typeface="Comic Sans MS" pitchFamily="66" charset="0"/>
            </a:endParaRPr>
          </a:p>
          <a:p>
            <a:pPr>
              <a:defRPr/>
            </a:pPr>
            <a:r>
              <a:rPr lang="lt-LT" sz="2000" dirty="0" smtClean="0">
                <a:solidFill>
                  <a:srgbClr val="C00000"/>
                </a:solidFill>
                <a:effectLst/>
                <a:latin typeface="Comic Sans MS" pitchFamily="66" charset="0"/>
              </a:rPr>
              <a:t>informacinius </a:t>
            </a:r>
            <a:r>
              <a:rPr lang="lt-LT" sz="2000" dirty="0">
                <a:solidFill>
                  <a:srgbClr val="C00000"/>
                </a:solidFill>
                <a:effectLst/>
                <a:latin typeface="Comic Sans MS" pitchFamily="66" charset="0"/>
              </a:rPr>
              <a:t>signalinio kodavimo vyksmus vykdančio posistemio</a:t>
            </a:r>
            <a:r>
              <a:rPr lang="lt-LT" sz="2000" dirty="0">
                <a:solidFill>
                  <a:srgbClr val="3219CB"/>
                </a:solidFill>
                <a:effectLst/>
                <a:latin typeface="Comic Sans MS" pitchFamily="66" charset="0"/>
              </a:rPr>
              <a:t>, </a:t>
            </a:r>
          </a:p>
          <a:p>
            <a:pPr>
              <a:defRPr/>
            </a:pPr>
            <a:r>
              <a:rPr lang="lt-LT" sz="2000" dirty="0">
                <a:solidFill>
                  <a:srgbClr val="3219CB"/>
                </a:solidFill>
                <a:effectLst/>
                <a:latin typeface="Comic Sans MS" pitchFamily="66" charset="0"/>
              </a:rPr>
              <a:t>ir </a:t>
            </a:r>
            <a:r>
              <a:rPr lang="lt-LT" sz="2000" dirty="0">
                <a:solidFill>
                  <a:schemeClr val="tx1"/>
                </a:solidFill>
                <a:effectLst/>
                <a:latin typeface="Comic Sans MS" pitchFamily="66" charset="0"/>
              </a:rPr>
              <a:t>materialiuosius (medžiagų, energijos</a:t>
            </a:r>
            <a:r>
              <a:rPr lang="lt-LT" sz="2000" dirty="0">
                <a:solidFill>
                  <a:srgbClr val="3219CB"/>
                </a:solidFill>
                <a:effectLst/>
                <a:latin typeface="Comic Sans MS" pitchFamily="66" charset="0"/>
              </a:rPr>
              <a:t>) technologiškuosius </a:t>
            </a:r>
            <a:r>
              <a:rPr lang="lt-LT" sz="2000" dirty="0" smtClean="0">
                <a:solidFill>
                  <a:srgbClr val="3219CB"/>
                </a:solidFill>
                <a:effectLst/>
                <a:latin typeface="Comic Sans MS" pitchFamily="66" charset="0"/>
              </a:rPr>
              <a:t>virsmus </a:t>
            </a:r>
            <a:endParaRPr lang="lt-LT" sz="2000" dirty="0">
              <a:solidFill>
                <a:srgbClr val="3219CB"/>
              </a:solidFill>
              <a:effectLst/>
              <a:latin typeface="Comic Sans MS" pitchFamily="66" charset="0"/>
            </a:endParaRPr>
          </a:p>
          <a:p>
            <a:pPr algn="r">
              <a:defRPr/>
            </a:pPr>
            <a:r>
              <a:rPr lang="lt-LT" sz="2000" dirty="0">
                <a:solidFill>
                  <a:srgbClr val="3219CB"/>
                </a:solidFill>
                <a:effectLst/>
                <a:latin typeface="Comic Sans MS" pitchFamily="66" charset="0"/>
              </a:rPr>
              <a:t>vykdančio posistemio</a:t>
            </a:r>
            <a:endParaRPr lang="en-US" sz="2000" dirty="0">
              <a:solidFill>
                <a:srgbClr val="3219CB"/>
              </a:solidFill>
              <a:effectLst/>
              <a:latin typeface="Comic Sans MS" pitchFamily="66" charset="0"/>
            </a:endParaRPr>
          </a:p>
        </p:txBody>
      </p:sp>
      <p:sp>
        <p:nvSpPr>
          <p:cNvPr id="10248" name="Text Box 30"/>
          <p:cNvSpPr txBox="1">
            <a:spLocks noChangeArrowheads="1"/>
          </p:cNvSpPr>
          <p:nvPr/>
        </p:nvSpPr>
        <p:spPr bwMode="auto">
          <a:xfrm>
            <a:off x="0" y="6610350"/>
            <a:ext cx="9144000" cy="274638"/>
          </a:xfrm>
          <a:prstGeom prst="rect">
            <a:avLst/>
          </a:prstGeom>
          <a:noFill/>
          <a:ln w="9525">
            <a:noFill/>
            <a:miter lim="800000"/>
            <a:headEnd/>
            <a:tailEnd/>
          </a:ln>
        </p:spPr>
        <p:txBody>
          <a:bodyPr>
            <a:spAutoFit/>
          </a:bodyPr>
          <a:lstStyle/>
          <a:p>
            <a:pPr algn="ctr">
              <a:defRPr/>
            </a:pPr>
            <a:r>
              <a:rPr lang="lt-LT" sz="1200" dirty="0">
                <a:solidFill>
                  <a:schemeClr val="tx1"/>
                </a:solidFill>
                <a:effectLst/>
                <a:latin typeface="Comic Sans MS" pitchFamily="66" charset="0"/>
              </a:rPr>
              <a:t>D. Kirvelis. KODAVIMAS-DEKODAVIMAS uždaros kilpos principu gyvosiose sistemose</a:t>
            </a:r>
            <a:endParaRPr lang="en-US" sz="1200" dirty="0">
              <a:solidFill>
                <a:schemeClr val="tx1"/>
              </a:solidFill>
              <a:effectLst/>
              <a:latin typeface="Comic Sans MS" pitchFamily="66" charset="0"/>
            </a:endParaRPr>
          </a:p>
        </p:txBody>
      </p:sp>
      <p:sp>
        <p:nvSpPr>
          <p:cNvPr id="31" name="TextBox 30"/>
          <p:cNvSpPr txBox="1"/>
          <p:nvPr/>
        </p:nvSpPr>
        <p:spPr>
          <a:xfrm>
            <a:off x="504056" y="2204864"/>
            <a:ext cx="2987824" cy="2554545"/>
          </a:xfrm>
          <a:prstGeom prst="rect">
            <a:avLst/>
          </a:prstGeom>
          <a:noFill/>
        </p:spPr>
        <p:txBody>
          <a:bodyPr wrap="square" rtlCol="0">
            <a:spAutoFit/>
          </a:bodyPr>
          <a:lstStyle/>
          <a:p>
            <a:pPr>
              <a:defRPr/>
            </a:pPr>
            <a:r>
              <a:rPr lang="lt-LT" sz="2000" dirty="0" smtClean="0">
                <a:solidFill>
                  <a:srgbClr val="3219CB"/>
                </a:solidFill>
                <a:effectLst/>
                <a:latin typeface="Comic Sans MS" pitchFamily="66" charset="0"/>
              </a:rPr>
              <a:t>- viena informaciniais srautais turi valdyti sistemos vidaus veiklą, </a:t>
            </a:r>
          </a:p>
          <a:p>
            <a:pPr>
              <a:defRPr/>
            </a:pPr>
            <a:endParaRPr lang="lt-LT" sz="2000" dirty="0" smtClean="0">
              <a:solidFill>
                <a:srgbClr val="3219CB"/>
              </a:solidFill>
              <a:effectLst/>
              <a:latin typeface="Comic Sans MS" pitchFamily="66" charset="0"/>
            </a:endParaRPr>
          </a:p>
          <a:p>
            <a:pPr>
              <a:defRPr/>
            </a:pPr>
            <a:r>
              <a:rPr lang="lt-LT" sz="2000" dirty="0" smtClean="0">
                <a:solidFill>
                  <a:srgbClr val="3219CB"/>
                </a:solidFill>
                <a:effectLst/>
                <a:latin typeface="Comic Sans MS" pitchFamily="66" charset="0"/>
              </a:rPr>
              <a:t>- kita – vertinti aplinką ir valdyti sistemos elgseną aplinkos atžvilgiu.</a:t>
            </a:r>
            <a:endParaRPr lang="lt-LT" sz="2000" dirty="0"/>
          </a:p>
        </p:txBody>
      </p:sp>
      <p:sp>
        <p:nvSpPr>
          <p:cNvPr id="32" name="Arc 31"/>
          <p:cNvSpPr/>
          <p:nvPr/>
        </p:nvSpPr>
        <p:spPr>
          <a:xfrm>
            <a:off x="3635896" y="1268760"/>
            <a:ext cx="5184576" cy="3096344"/>
          </a:xfrm>
          <a:prstGeom prst="arc">
            <a:avLst>
              <a:gd name="adj1" fmla="val 9354694"/>
              <a:gd name="adj2" fmla="val 1000648"/>
            </a:avLst>
          </a:prstGeom>
          <a:ln w="28575">
            <a:solidFill>
              <a:srgbClr val="FF0000"/>
            </a:solidFill>
            <a:prstDash val="dash"/>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p:txBody>
          <a:bodyPr/>
          <a:lstStyle/>
          <a:p>
            <a:pPr>
              <a:defRPr/>
            </a:pPr>
            <a:fld id="{23C69D12-4700-44EB-ACF7-54426B0C024F}" type="slidenum">
              <a:rPr lang="en-US"/>
              <a:pPr>
                <a:defRPr/>
              </a:pPr>
              <a:t>35</a:t>
            </a:fld>
            <a:endParaRPr lang="en-US"/>
          </a:p>
        </p:txBody>
      </p:sp>
      <p:sp>
        <p:nvSpPr>
          <p:cNvPr id="14339" name="Line 2"/>
          <p:cNvSpPr>
            <a:spLocks noChangeShapeType="1"/>
          </p:cNvSpPr>
          <p:nvPr/>
        </p:nvSpPr>
        <p:spPr bwMode="auto">
          <a:xfrm>
            <a:off x="1027113" y="1124744"/>
            <a:ext cx="7993062" cy="0"/>
          </a:xfrm>
          <a:prstGeom prst="line">
            <a:avLst/>
          </a:prstGeom>
          <a:noFill/>
          <a:ln w="38100" cmpd="dbl">
            <a:solidFill>
              <a:srgbClr val="0000FF"/>
            </a:solidFill>
            <a:round/>
            <a:headEnd/>
            <a:tailEnd/>
          </a:ln>
        </p:spPr>
        <p:txBody>
          <a:bodyPr/>
          <a:lstStyle/>
          <a:p>
            <a:pPr>
              <a:defRPr/>
            </a:pPr>
            <a:endParaRPr lang="lt-LT"/>
          </a:p>
        </p:txBody>
      </p:sp>
      <p:pic>
        <p:nvPicPr>
          <p:cNvPr id="25604" name="Picture 5"/>
          <p:cNvPicPr>
            <a:picLocks noChangeAspect="1" noChangeArrowheads="1"/>
          </p:cNvPicPr>
          <p:nvPr/>
        </p:nvPicPr>
        <p:blipFill>
          <a:blip r:embed="rId3" cstate="print"/>
          <a:srcRect/>
          <a:stretch>
            <a:fillRect/>
          </a:stretch>
        </p:blipFill>
        <p:spPr bwMode="auto">
          <a:xfrm>
            <a:off x="3978275" y="0"/>
            <a:ext cx="5202237" cy="6669088"/>
          </a:xfrm>
          <a:prstGeom prst="rect">
            <a:avLst/>
          </a:prstGeom>
          <a:noFill/>
          <a:ln w="9525">
            <a:noFill/>
            <a:miter lim="800000"/>
            <a:headEnd/>
            <a:tailEnd/>
          </a:ln>
        </p:spPr>
      </p:pic>
      <p:sp>
        <p:nvSpPr>
          <p:cNvPr id="19462" name="Text Box 6"/>
          <p:cNvSpPr txBox="1">
            <a:spLocks noChangeArrowheads="1"/>
          </p:cNvSpPr>
          <p:nvPr/>
        </p:nvSpPr>
        <p:spPr bwMode="auto">
          <a:xfrm>
            <a:off x="106363" y="1665288"/>
            <a:ext cx="3744912" cy="4789487"/>
          </a:xfrm>
          <a:prstGeom prst="rect">
            <a:avLst/>
          </a:prstGeom>
          <a:noFill/>
          <a:ln w="9525">
            <a:noFill/>
            <a:miter lim="800000"/>
            <a:headEnd/>
            <a:tailEnd/>
          </a:ln>
          <a:effectLst/>
        </p:spPr>
        <p:txBody>
          <a:bodyPr>
            <a:spAutoFit/>
          </a:bodyPr>
          <a:lstStyle/>
          <a:p>
            <a:pPr algn="ctr">
              <a:lnSpc>
                <a:spcPct val="140000"/>
              </a:lnSpc>
              <a:defRPr/>
            </a:pPr>
            <a:r>
              <a:rPr lang="en-US" sz="2000" b="1" dirty="0">
                <a:solidFill>
                  <a:srgbClr val="3219CB"/>
                </a:solidFill>
                <a:effectLst/>
                <a:latin typeface="Comic Sans MS" pitchFamily="66" charset="0"/>
              </a:rPr>
              <a:t>I</a:t>
            </a:r>
            <a:r>
              <a:rPr lang="lt-LT" sz="2000" b="1" dirty="0">
                <a:solidFill>
                  <a:srgbClr val="3219CB"/>
                </a:solidFill>
                <a:effectLst/>
                <a:latin typeface="Comic Sans MS" pitchFamily="66" charset="0"/>
              </a:rPr>
              <a:t>nformacinės </a:t>
            </a:r>
          </a:p>
          <a:p>
            <a:pPr algn="ctr">
              <a:lnSpc>
                <a:spcPct val="140000"/>
              </a:lnSpc>
              <a:defRPr/>
            </a:pPr>
            <a:r>
              <a:rPr lang="en-US" sz="2000" b="1" dirty="0">
                <a:solidFill>
                  <a:srgbClr val="3219CB"/>
                </a:solidFill>
                <a:effectLst/>
                <a:latin typeface="Comic Sans MS" pitchFamily="66" charset="0"/>
              </a:rPr>
              <a:t>K</a:t>
            </a:r>
            <a:r>
              <a:rPr lang="lt-LT" sz="2000" b="1" dirty="0">
                <a:solidFill>
                  <a:srgbClr val="3219CB"/>
                </a:solidFill>
                <a:effectLst/>
                <a:latin typeface="Comic Sans MS" pitchFamily="66" charset="0"/>
              </a:rPr>
              <a:t>ODAVIMO-DEKODAVIMO </a:t>
            </a:r>
            <a:r>
              <a:rPr lang="en-US" sz="2000" b="1" dirty="0">
                <a:solidFill>
                  <a:srgbClr val="3219CB"/>
                </a:solidFill>
                <a:effectLst/>
                <a:latin typeface="Comic Sans MS" pitchFamily="66" charset="0"/>
              </a:rPr>
              <a:t>p</a:t>
            </a:r>
            <a:r>
              <a:rPr lang="lt-LT" sz="2000" b="1" dirty="0">
                <a:solidFill>
                  <a:srgbClr val="3219CB"/>
                </a:solidFill>
                <a:effectLst/>
                <a:latin typeface="Comic Sans MS" pitchFamily="66" charset="0"/>
              </a:rPr>
              <a:t>rocedūros -  </a:t>
            </a:r>
          </a:p>
          <a:p>
            <a:pPr algn="ctr">
              <a:lnSpc>
                <a:spcPct val="140000"/>
              </a:lnSpc>
              <a:defRPr/>
            </a:pPr>
            <a:r>
              <a:rPr lang="lt-LT" sz="2000" b="1" dirty="0">
                <a:solidFill>
                  <a:srgbClr val="3219CB"/>
                </a:solidFill>
                <a:effectLst/>
                <a:latin typeface="Comic Sans MS" pitchFamily="66" charset="0"/>
              </a:rPr>
              <a:t>materialųjų virsmų ir virtualiųjų vyksmų neatsiejamos dvejybės, - </a:t>
            </a:r>
          </a:p>
          <a:p>
            <a:pPr algn="ctr">
              <a:lnSpc>
                <a:spcPct val="140000"/>
              </a:lnSpc>
              <a:defRPr/>
            </a:pPr>
            <a:r>
              <a:rPr lang="lt-LT" sz="2000" b="1" dirty="0">
                <a:solidFill>
                  <a:srgbClr val="3219CB"/>
                </a:solidFill>
                <a:effectLst/>
                <a:latin typeface="Comic Sans MS" pitchFamily="66" charset="0"/>
              </a:rPr>
              <a:t>veikiančios</a:t>
            </a:r>
          </a:p>
          <a:p>
            <a:pPr algn="ctr">
              <a:lnSpc>
                <a:spcPct val="140000"/>
              </a:lnSpc>
              <a:defRPr/>
            </a:pPr>
            <a:r>
              <a:rPr lang="lt-LT" sz="2000" b="1" dirty="0">
                <a:solidFill>
                  <a:srgbClr val="3219CB"/>
                </a:solidFill>
                <a:effectLst/>
                <a:latin typeface="Comic Sans MS" pitchFamily="66" charset="0"/>
              </a:rPr>
              <a:t>uždaros kilpos, arba cikliniu kodavimo-dekodavimo principu,</a:t>
            </a:r>
          </a:p>
          <a:p>
            <a:pPr algn="ctr">
              <a:lnSpc>
                <a:spcPct val="140000"/>
              </a:lnSpc>
              <a:defRPr/>
            </a:pPr>
            <a:r>
              <a:rPr lang="lt-LT" sz="2000" b="1" dirty="0">
                <a:solidFill>
                  <a:srgbClr val="3219CB"/>
                </a:solidFill>
                <a:effectLst/>
                <a:latin typeface="Comic Sans MS" pitchFamily="66" charset="0"/>
              </a:rPr>
              <a:t>aiškinamoji schema </a:t>
            </a:r>
          </a:p>
        </p:txBody>
      </p:sp>
      <p:pic>
        <p:nvPicPr>
          <p:cNvPr id="25606" name="Picture 9"/>
          <p:cNvPicPr>
            <a:picLocks noChangeAspect="1" noChangeArrowheads="1"/>
          </p:cNvPicPr>
          <p:nvPr/>
        </p:nvPicPr>
        <p:blipFill>
          <a:blip r:embed="rId4" cstate="print"/>
          <a:srcRect/>
          <a:stretch>
            <a:fillRect/>
          </a:stretch>
        </p:blipFill>
        <p:spPr bwMode="auto">
          <a:xfrm>
            <a:off x="71438" y="333847"/>
            <a:ext cx="1296987" cy="1150937"/>
          </a:xfrm>
          <a:prstGeom prst="rect">
            <a:avLst/>
          </a:prstGeom>
          <a:noFill/>
          <a:ln w="9525">
            <a:noFill/>
            <a:miter lim="800000"/>
            <a:headEnd/>
            <a:tailEnd/>
          </a:ln>
        </p:spPr>
      </p:pic>
      <p:sp>
        <p:nvSpPr>
          <p:cNvPr id="14343" name="Text Box 10"/>
          <p:cNvSpPr txBox="1">
            <a:spLocks noChangeArrowheads="1"/>
          </p:cNvSpPr>
          <p:nvPr/>
        </p:nvSpPr>
        <p:spPr bwMode="auto">
          <a:xfrm>
            <a:off x="1187624" y="6669360"/>
            <a:ext cx="5905500" cy="274638"/>
          </a:xfrm>
          <a:prstGeom prst="rect">
            <a:avLst/>
          </a:prstGeom>
          <a:noFill/>
          <a:ln w="9525">
            <a:noFill/>
            <a:miter lim="800000"/>
            <a:headEnd/>
            <a:tailEnd/>
          </a:ln>
        </p:spPr>
        <p:txBody>
          <a:bodyPr>
            <a:spAutoFit/>
          </a:bodyPr>
          <a:lstStyle/>
          <a:p>
            <a:pPr algn="ctr">
              <a:defRPr/>
            </a:pP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8" name="TextBox 7"/>
          <p:cNvSpPr txBox="1"/>
          <p:nvPr/>
        </p:nvSpPr>
        <p:spPr>
          <a:xfrm>
            <a:off x="1403648" y="188640"/>
            <a:ext cx="2520280" cy="954107"/>
          </a:xfrm>
          <a:prstGeom prst="rect">
            <a:avLst/>
          </a:prstGeom>
          <a:noFill/>
        </p:spPr>
        <p:txBody>
          <a:bodyPr wrap="square" rtlCol="0">
            <a:spAutoFit/>
          </a:bodyPr>
          <a:lstStyle/>
          <a:p>
            <a:pPr algn="ctr"/>
            <a:r>
              <a:rPr lang="lt-LT" b="1" dirty="0" smtClean="0">
                <a:solidFill>
                  <a:srgbClr val="3219CB"/>
                </a:solidFill>
                <a:latin typeface="Comic Sans MS" pitchFamily="66" charset="0"/>
              </a:rPr>
              <a:t>Kibernetinis požiūris</a:t>
            </a:r>
            <a:endParaRPr lang="lt-LT" b="1" dirty="0">
              <a:solidFill>
                <a:srgbClr val="3219CB"/>
              </a:solidFill>
              <a:latin typeface="Comic Sans MS" pitchFamily="66" charset="0"/>
            </a:endParaRPr>
          </a:p>
        </p:txBody>
      </p:sp>
      <p:sp>
        <p:nvSpPr>
          <p:cNvPr id="9" name="TextBox 8"/>
          <p:cNvSpPr txBox="1"/>
          <p:nvPr/>
        </p:nvSpPr>
        <p:spPr>
          <a:xfrm>
            <a:off x="4572000" y="3625860"/>
            <a:ext cx="1584176" cy="523220"/>
          </a:xfrm>
          <a:prstGeom prst="rect">
            <a:avLst/>
          </a:prstGeom>
          <a:noFill/>
        </p:spPr>
        <p:txBody>
          <a:bodyPr wrap="square" rtlCol="0">
            <a:spAutoFit/>
          </a:bodyPr>
          <a:lstStyle/>
          <a:p>
            <a:r>
              <a:rPr lang="lt-LT" b="1" dirty="0" smtClean="0">
                <a:solidFill>
                  <a:schemeClr val="tx1"/>
                </a:solidFill>
                <a:latin typeface="Comic Sans MS" pitchFamily="66" charset="0"/>
              </a:rPr>
              <a:t>KŪNAS</a:t>
            </a:r>
            <a:endParaRPr lang="lt-LT" b="1" dirty="0">
              <a:solidFill>
                <a:schemeClr val="tx1"/>
              </a:solidFill>
              <a:latin typeface="Comic Sans MS" pitchFamily="66" charset="0"/>
            </a:endParaRPr>
          </a:p>
        </p:txBody>
      </p:sp>
      <p:sp>
        <p:nvSpPr>
          <p:cNvPr id="10" name="TextBox 9"/>
          <p:cNvSpPr txBox="1"/>
          <p:nvPr/>
        </p:nvSpPr>
        <p:spPr>
          <a:xfrm>
            <a:off x="7020272" y="3356992"/>
            <a:ext cx="1800200" cy="954107"/>
          </a:xfrm>
          <a:prstGeom prst="rect">
            <a:avLst/>
          </a:prstGeom>
          <a:noFill/>
        </p:spPr>
        <p:txBody>
          <a:bodyPr wrap="square" rtlCol="0">
            <a:spAutoFit/>
          </a:bodyPr>
          <a:lstStyle/>
          <a:p>
            <a:pPr algn="ctr"/>
            <a:r>
              <a:rPr lang="lt-LT" b="1" dirty="0" smtClean="0">
                <a:solidFill>
                  <a:srgbClr val="C00000"/>
                </a:solidFill>
                <a:latin typeface="Comic Sans MS" pitchFamily="66" charset="0"/>
              </a:rPr>
              <a:t>SIELA-DVASIA</a:t>
            </a:r>
            <a:endParaRPr lang="lt-LT" b="1" dirty="0">
              <a:solidFill>
                <a:srgbClr val="C0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2700338" y="295275"/>
            <a:ext cx="3887787" cy="396875"/>
          </a:xfrm>
          <a:prstGeom prst="rect">
            <a:avLst/>
          </a:prstGeom>
          <a:noFill/>
          <a:ln w="9525">
            <a:noFill/>
            <a:miter lim="800000"/>
            <a:headEnd/>
            <a:tailEnd/>
          </a:ln>
        </p:spPr>
        <p:txBody>
          <a:bodyPr>
            <a:spAutoFit/>
          </a:bodyPr>
          <a:lstStyle/>
          <a:p>
            <a:pPr>
              <a:spcBef>
                <a:spcPct val="50000"/>
              </a:spcBef>
            </a:pPr>
            <a:r>
              <a:rPr lang="lt-LT" sz="2000" b="1">
                <a:effectLst/>
                <a:latin typeface="Comic Sans MS" pitchFamily="66" charset="0"/>
              </a:rPr>
              <a:t>Ląstelė – organizuota sistema</a:t>
            </a:r>
            <a:endParaRPr lang="en-US" sz="2000" b="1">
              <a:effectLst/>
              <a:latin typeface="Comic Sans MS" pitchFamily="66" charset="0"/>
            </a:endParaRPr>
          </a:p>
        </p:txBody>
      </p:sp>
      <p:grpSp>
        <p:nvGrpSpPr>
          <p:cNvPr id="2" name="Group 3"/>
          <p:cNvGrpSpPr>
            <a:grpSpLocks/>
          </p:cNvGrpSpPr>
          <p:nvPr/>
        </p:nvGrpSpPr>
        <p:grpSpPr bwMode="auto">
          <a:xfrm>
            <a:off x="144463" y="225425"/>
            <a:ext cx="9720262" cy="1295400"/>
            <a:chOff x="45" y="28"/>
            <a:chExt cx="5637" cy="495"/>
          </a:xfrm>
        </p:grpSpPr>
        <p:pic>
          <p:nvPicPr>
            <p:cNvPr id="127043" name="Picture 4"/>
            <p:cNvPicPr>
              <a:picLocks noChangeAspect="1" noChangeArrowheads="1"/>
            </p:cNvPicPr>
            <p:nvPr/>
          </p:nvPicPr>
          <p:blipFill>
            <a:blip r:embed="rId3" cstate="print"/>
            <a:srcRect/>
            <a:stretch>
              <a:fillRect/>
            </a:stretch>
          </p:blipFill>
          <p:spPr bwMode="auto">
            <a:xfrm>
              <a:off x="45" y="28"/>
              <a:ext cx="612" cy="495"/>
            </a:xfrm>
            <a:prstGeom prst="rect">
              <a:avLst/>
            </a:prstGeom>
            <a:noFill/>
            <a:ln w="9525">
              <a:noFill/>
              <a:miter lim="800000"/>
              <a:headEnd/>
              <a:tailEnd/>
            </a:ln>
          </p:spPr>
        </p:pic>
        <p:sp>
          <p:nvSpPr>
            <p:cNvPr id="1149957" name="Line 5"/>
            <p:cNvSpPr>
              <a:spLocks noChangeShapeType="1"/>
            </p:cNvSpPr>
            <p:nvPr/>
          </p:nvSpPr>
          <p:spPr bwMode="auto">
            <a:xfrm>
              <a:off x="647" y="391"/>
              <a:ext cx="5035" cy="0"/>
            </a:xfrm>
            <a:prstGeom prst="line">
              <a:avLst/>
            </a:prstGeom>
            <a:noFill/>
            <a:ln w="38100" cmpd="dbl">
              <a:solidFill>
                <a:srgbClr val="0000FF"/>
              </a:solidFill>
              <a:round/>
              <a:headEnd/>
              <a:tailEnd/>
            </a:ln>
            <a:effectLst/>
          </p:spPr>
          <p:txBody>
            <a:bodyPr/>
            <a:lstStyle/>
            <a:p>
              <a:pPr>
                <a:defRPr/>
              </a:pPr>
              <a:endParaRPr lang="lt-LT"/>
            </a:p>
          </p:txBody>
        </p:sp>
      </p:grpSp>
      <p:sp>
        <p:nvSpPr>
          <p:cNvPr id="126980" name="Text Box 6"/>
          <p:cNvSpPr txBox="1">
            <a:spLocks noChangeArrowheads="1"/>
          </p:cNvSpPr>
          <p:nvPr/>
        </p:nvSpPr>
        <p:spPr bwMode="auto">
          <a:xfrm>
            <a:off x="0" y="6610350"/>
            <a:ext cx="9144000" cy="274638"/>
          </a:xfrm>
          <a:prstGeom prst="rect">
            <a:avLst/>
          </a:prstGeom>
          <a:noFill/>
          <a:ln w="9525">
            <a:noFill/>
            <a:miter lim="800000"/>
            <a:headEnd/>
            <a:tailEnd/>
          </a:ln>
        </p:spPr>
        <p:txBody>
          <a:bodyPr>
            <a:spAutoFit/>
          </a:bodyPr>
          <a:lstStyle/>
          <a:p>
            <a:pPr algn="ctr"/>
            <a:r>
              <a:rPr lang="lt-LT" sz="1200">
                <a:solidFill>
                  <a:srgbClr val="969696"/>
                </a:solidFill>
                <a:effectLst/>
                <a:latin typeface="Comic Sans MS" pitchFamily="66" charset="0"/>
              </a:rPr>
              <a:t>D. Kirvelis. KODAVIMAS-DEKODAVIMAS uždaros kilpos principu gyvosiose sistemose</a:t>
            </a:r>
            <a:endParaRPr lang="en-US" sz="1200">
              <a:solidFill>
                <a:srgbClr val="969696"/>
              </a:solidFill>
              <a:effectLst/>
              <a:latin typeface="Comic Sans MS" pitchFamily="66" charset="0"/>
            </a:endParaRPr>
          </a:p>
        </p:txBody>
      </p:sp>
      <p:grpSp>
        <p:nvGrpSpPr>
          <p:cNvPr id="3" name="Group 7"/>
          <p:cNvGrpSpPr>
            <a:grpSpLocks/>
          </p:cNvGrpSpPr>
          <p:nvPr/>
        </p:nvGrpSpPr>
        <p:grpSpPr bwMode="auto">
          <a:xfrm>
            <a:off x="2268538" y="836613"/>
            <a:ext cx="4841875" cy="5761037"/>
            <a:chOff x="1395" y="576"/>
            <a:chExt cx="3027" cy="3625"/>
          </a:xfrm>
        </p:grpSpPr>
        <p:sp>
          <p:nvSpPr>
            <p:cNvPr id="1149960" name="Rectangle 8"/>
            <p:cNvSpPr>
              <a:spLocks noChangeArrowheads="1"/>
            </p:cNvSpPr>
            <p:nvPr/>
          </p:nvSpPr>
          <p:spPr bwMode="auto">
            <a:xfrm>
              <a:off x="1395" y="576"/>
              <a:ext cx="3027" cy="3625"/>
            </a:xfrm>
            <a:prstGeom prst="rect">
              <a:avLst/>
            </a:prstGeom>
            <a:solidFill>
              <a:srgbClr val="CCFFCC"/>
            </a:solidFill>
            <a:ln w="9525">
              <a:noFill/>
              <a:miter lim="800000"/>
              <a:headEnd/>
              <a:tailEnd/>
            </a:ln>
          </p:spPr>
          <p:txBody>
            <a:bodyPr lIns="85725" tIns="47625" rIns="85725" bIns="47625"/>
            <a:lstStyle/>
            <a:p>
              <a:pPr>
                <a:defRPr/>
              </a:pPr>
              <a:r>
                <a:rPr lang="en-US" sz="1400" b="1">
                  <a:solidFill>
                    <a:srgbClr val="00A076"/>
                  </a:solidFill>
                  <a:effectLst/>
                </a:rPr>
                <a:t>APLINKA</a:t>
              </a:r>
              <a:endParaRPr lang="en-US" sz="2800" baseline="-25000">
                <a:solidFill>
                  <a:srgbClr val="00A076"/>
                </a:solidFill>
                <a:effectLst>
                  <a:outerShdw blurRad="38100" dist="38100" dir="2700000" algn="tl">
                    <a:srgbClr val="000000"/>
                  </a:outerShdw>
                </a:effectLst>
              </a:endParaRPr>
            </a:p>
          </p:txBody>
        </p:sp>
        <p:sp>
          <p:nvSpPr>
            <p:cNvPr id="1149961" name="Text Box 9"/>
            <p:cNvSpPr txBox="1">
              <a:spLocks noChangeArrowheads="1"/>
            </p:cNvSpPr>
            <p:nvPr/>
          </p:nvSpPr>
          <p:spPr bwMode="auto">
            <a:xfrm>
              <a:off x="3418" y="3933"/>
              <a:ext cx="994" cy="177"/>
            </a:xfrm>
            <a:prstGeom prst="rect">
              <a:avLst/>
            </a:prstGeom>
            <a:solidFill>
              <a:srgbClr val="CCFFCC"/>
            </a:solidFill>
            <a:ln w="9525">
              <a:noFill/>
              <a:miter lim="800000"/>
              <a:headEnd/>
              <a:tailEnd/>
            </a:ln>
          </p:spPr>
          <p:txBody>
            <a:bodyPr lIns="85725" tIns="47625" rIns="85725" bIns="47625"/>
            <a:lstStyle/>
            <a:p>
              <a:pPr algn="r">
                <a:defRPr/>
              </a:pPr>
              <a:r>
                <a:rPr lang="en-US" sz="1400" b="1">
                  <a:solidFill>
                    <a:srgbClr val="00A076"/>
                  </a:solidFill>
                  <a:effectLst/>
                </a:rPr>
                <a:t>APLINKA</a:t>
              </a:r>
              <a:endParaRPr lang="en-US" sz="2800" baseline="-25000">
                <a:solidFill>
                  <a:srgbClr val="00A076"/>
                </a:solidFill>
                <a:effectLst>
                  <a:outerShdw blurRad="38100" dist="38100" dir="2700000" algn="tl">
                    <a:srgbClr val="000000"/>
                  </a:outerShdw>
                </a:effectLst>
              </a:endParaRPr>
            </a:p>
          </p:txBody>
        </p:sp>
        <p:sp>
          <p:nvSpPr>
            <p:cNvPr id="1149962" name="Oval 10"/>
            <p:cNvSpPr>
              <a:spLocks noChangeArrowheads="1"/>
            </p:cNvSpPr>
            <p:nvPr/>
          </p:nvSpPr>
          <p:spPr bwMode="auto">
            <a:xfrm>
              <a:off x="1743" y="1078"/>
              <a:ext cx="2458" cy="2525"/>
            </a:xfrm>
            <a:prstGeom prst="ellipse">
              <a:avLst/>
            </a:prstGeom>
            <a:solidFill>
              <a:srgbClr val="FFFFFF"/>
            </a:solidFill>
            <a:ln w="9525">
              <a:noFill/>
              <a:round/>
              <a:headEnd/>
              <a:tailEnd/>
            </a:ln>
          </p:spPr>
          <p:txBody>
            <a:bodyPr lIns="85725" tIns="47625" rIns="85725" bIns="47625"/>
            <a:lstStyle/>
            <a:p>
              <a:pPr>
                <a:defRPr/>
              </a:pPr>
              <a:endParaRPr lang="lt-LT"/>
            </a:p>
          </p:txBody>
        </p:sp>
        <p:sp>
          <p:nvSpPr>
            <p:cNvPr id="1149963" name="Oval 11"/>
            <p:cNvSpPr>
              <a:spLocks noChangeArrowheads="1"/>
            </p:cNvSpPr>
            <p:nvPr/>
          </p:nvSpPr>
          <p:spPr bwMode="auto">
            <a:xfrm flipV="1">
              <a:off x="2012" y="2977"/>
              <a:ext cx="1829" cy="1019"/>
            </a:xfrm>
            <a:prstGeom prst="ellipse">
              <a:avLst/>
            </a:prstGeom>
            <a:solidFill>
              <a:srgbClr val="FFFFFF"/>
            </a:solidFill>
            <a:ln w="9525">
              <a:noFill/>
              <a:round/>
              <a:headEnd/>
              <a:tailEnd/>
            </a:ln>
          </p:spPr>
          <p:txBody>
            <a:bodyPr lIns="85725" tIns="47625" rIns="85725" bIns="47625"/>
            <a:lstStyle/>
            <a:p>
              <a:pPr>
                <a:defRPr/>
              </a:pPr>
              <a:endParaRPr lang="lt-LT"/>
            </a:p>
          </p:txBody>
        </p:sp>
        <p:sp>
          <p:nvSpPr>
            <p:cNvPr id="1149964" name="AutoShape 12"/>
            <p:cNvSpPr>
              <a:spLocks noChangeArrowheads="1"/>
            </p:cNvSpPr>
            <p:nvPr/>
          </p:nvSpPr>
          <p:spPr bwMode="auto">
            <a:xfrm>
              <a:off x="2157" y="1298"/>
              <a:ext cx="1568" cy="2515"/>
            </a:xfrm>
            <a:prstGeom prst="roundRect">
              <a:avLst>
                <a:gd name="adj" fmla="val 16667"/>
              </a:avLst>
            </a:prstGeom>
            <a:solidFill>
              <a:srgbClr val="C0C0C0"/>
            </a:solidFill>
            <a:ln w="76200" cmpd="tri">
              <a:solidFill>
                <a:srgbClr val="000000"/>
              </a:solidFill>
              <a:round/>
              <a:headEnd/>
              <a:tailEnd/>
            </a:ln>
          </p:spPr>
          <p:txBody>
            <a:bodyPr lIns="85725" tIns="47625" rIns="85725" bIns="47625"/>
            <a:lstStyle/>
            <a:p>
              <a:pPr>
                <a:defRPr/>
              </a:pPr>
              <a:endParaRPr lang="en-US" sz="2800" baseline="-25000">
                <a:effectLst>
                  <a:outerShdw blurRad="38100" dist="38100" dir="2700000" algn="tl">
                    <a:srgbClr val="000000"/>
                  </a:outerShdw>
                </a:effectLst>
              </a:endParaRPr>
            </a:p>
          </p:txBody>
        </p:sp>
        <p:sp>
          <p:nvSpPr>
            <p:cNvPr id="1149965" name="AutoShape 13"/>
            <p:cNvSpPr>
              <a:spLocks noChangeArrowheads="1"/>
            </p:cNvSpPr>
            <p:nvPr/>
          </p:nvSpPr>
          <p:spPr bwMode="auto">
            <a:xfrm>
              <a:off x="3383" y="2877"/>
              <a:ext cx="915" cy="703"/>
            </a:xfrm>
            <a:prstGeom prst="rightArrow">
              <a:avLst>
                <a:gd name="adj1" fmla="val 50000"/>
                <a:gd name="adj2" fmla="val 32309"/>
              </a:avLst>
            </a:prstGeom>
            <a:solidFill>
              <a:srgbClr val="FFFFFF"/>
            </a:solidFill>
            <a:ln w="9525">
              <a:solidFill>
                <a:srgbClr val="000000"/>
              </a:solidFill>
              <a:miter lim="800000"/>
              <a:headEnd/>
              <a:tailEnd/>
            </a:ln>
          </p:spPr>
          <p:txBody>
            <a:bodyPr lIns="85725" tIns="47625" rIns="85725" bIns="47625"/>
            <a:lstStyle/>
            <a:p>
              <a:pPr>
                <a:defRPr/>
              </a:pPr>
              <a:endParaRPr lang="en-US" sz="1200" b="1">
                <a:solidFill>
                  <a:srgbClr val="000000"/>
                </a:solidFill>
                <a:effectLst/>
              </a:endParaRPr>
            </a:p>
            <a:p>
              <a:pPr algn="r">
                <a:defRPr/>
              </a:pPr>
              <a:r>
                <a:rPr lang="en-US" sz="1200" b="1">
                  <a:effectLst/>
                </a:rPr>
                <a:t>VEIKSMAI</a:t>
              </a:r>
              <a:endParaRPr lang="en-US" sz="2800" baseline="-25000">
                <a:effectLst>
                  <a:outerShdw blurRad="38100" dist="38100" dir="2700000" algn="tl">
                    <a:srgbClr val="C0C0C0"/>
                  </a:outerShdw>
                </a:effectLst>
              </a:endParaRPr>
            </a:p>
          </p:txBody>
        </p:sp>
        <p:grpSp>
          <p:nvGrpSpPr>
            <p:cNvPr id="4" name="Group 14"/>
            <p:cNvGrpSpPr>
              <a:grpSpLocks/>
            </p:cNvGrpSpPr>
            <p:nvPr/>
          </p:nvGrpSpPr>
          <p:grpSpPr bwMode="auto">
            <a:xfrm>
              <a:off x="2085" y="2333"/>
              <a:ext cx="153" cy="156"/>
              <a:chOff x="4337" y="4951"/>
              <a:chExt cx="381" cy="391"/>
            </a:xfrm>
          </p:grpSpPr>
          <p:sp>
            <p:nvSpPr>
              <p:cNvPr id="1149967" name="AutoShape 15"/>
              <p:cNvSpPr>
                <a:spLocks noChangeArrowheads="1"/>
              </p:cNvSpPr>
              <p:nvPr/>
            </p:nvSpPr>
            <p:spPr bwMode="auto">
              <a:xfrm>
                <a:off x="4336" y="4951"/>
                <a:ext cx="381" cy="391"/>
              </a:xfrm>
              <a:prstGeom prst="roundRect">
                <a:avLst>
                  <a:gd name="adj" fmla="val 16667"/>
                </a:avLst>
              </a:prstGeom>
              <a:solidFill>
                <a:srgbClr val="FFFFFF"/>
              </a:solidFill>
              <a:ln w="15875">
                <a:solidFill>
                  <a:srgbClr val="3219CB"/>
                </a:solidFill>
                <a:round/>
                <a:headEnd/>
                <a:tailEnd/>
              </a:ln>
            </p:spPr>
            <p:txBody>
              <a:bodyPr lIns="85725" tIns="47625" rIns="85725" bIns="47625"/>
              <a:lstStyle/>
              <a:p>
                <a:pPr>
                  <a:defRPr/>
                </a:pPr>
                <a:endParaRPr lang="lt-LT"/>
              </a:p>
            </p:txBody>
          </p:sp>
          <p:sp>
            <p:nvSpPr>
              <p:cNvPr id="1149968" name="AutoShape 16"/>
              <p:cNvSpPr>
                <a:spLocks noChangeArrowheads="1"/>
              </p:cNvSpPr>
              <p:nvPr/>
            </p:nvSpPr>
            <p:spPr bwMode="auto">
              <a:xfrm>
                <a:off x="4445" y="5064"/>
                <a:ext cx="163" cy="1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5875">
                <a:solidFill>
                  <a:srgbClr val="3219CB"/>
                </a:solidFill>
                <a:round/>
                <a:headEnd/>
                <a:tailEnd/>
              </a:ln>
            </p:spPr>
            <p:txBody>
              <a:bodyPr lIns="85725" tIns="47625" rIns="85725" bIns="47625"/>
              <a:lstStyle/>
              <a:p>
                <a:pPr>
                  <a:defRPr/>
                </a:pPr>
                <a:endParaRPr lang="lt-LT"/>
              </a:p>
            </p:txBody>
          </p:sp>
        </p:grpSp>
        <p:sp>
          <p:nvSpPr>
            <p:cNvPr id="1149969" name="Text Box 17"/>
            <p:cNvSpPr txBox="1">
              <a:spLocks noChangeArrowheads="1"/>
            </p:cNvSpPr>
            <p:nvPr/>
          </p:nvSpPr>
          <p:spPr bwMode="auto">
            <a:xfrm>
              <a:off x="2268" y="1389"/>
              <a:ext cx="1345" cy="317"/>
            </a:xfrm>
            <a:prstGeom prst="rect">
              <a:avLst/>
            </a:prstGeom>
            <a:solidFill>
              <a:srgbClr val="C0C0C0"/>
            </a:solidFill>
            <a:ln w="9525">
              <a:noFill/>
              <a:miter lim="800000"/>
              <a:headEnd/>
              <a:tailEnd/>
            </a:ln>
          </p:spPr>
          <p:txBody>
            <a:bodyPr lIns="85725" tIns="47625" rIns="85725" bIns="47625"/>
            <a:lstStyle/>
            <a:p>
              <a:pPr algn="ctr">
                <a:spcAft>
                  <a:spcPts val="600"/>
                </a:spcAft>
                <a:defRPr/>
              </a:pPr>
              <a:r>
                <a:rPr lang="lt-LT" sz="1400" b="1">
                  <a:solidFill>
                    <a:srgbClr val="CC3300"/>
                  </a:solidFill>
                  <a:effectLst/>
                  <a:latin typeface="Arial Black" pitchFamily="34" charset="0"/>
                </a:rPr>
                <a:t>LĄSTELĖ -</a:t>
              </a:r>
              <a:r>
                <a:rPr lang="en-US" sz="1400" b="1">
                  <a:solidFill>
                    <a:srgbClr val="CC3300"/>
                  </a:solidFill>
                  <a:effectLst/>
                  <a:latin typeface="Arial Black" pitchFamily="34" charset="0"/>
                </a:rPr>
                <a:t>ORGANIZUOTA SISTEMA</a:t>
              </a:r>
              <a:endParaRPr lang="en-US" sz="1400" b="1" baseline="-25000">
                <a:solidFill>
                  <a:srgbClr val="CC3300"/>
                </a:solidFill>
                <a:effectLst>
                  <a:outerShdw blurRad="38100" dist="38100" dir="2700000" algn="tl">
                    <a:srgbClr val="000000"/>
                  </a:outerShdw>
                </a:effectLst>
                <a:latin typeface="Arial Black" pitchFamily="34" charset="0"/>
              </a:endParaRPr>
            </a:p>
          </p:txBody>
        </p:sp>
        <p:sp>
          <p:nvSpPr>
            <p:cNvPr id="1149970" name="Line 18"/>
            <p:cNvSpPr>
              <a:spLocks noChangeShapeType="1"/>
            </p:cNvSpPr>
            <p:nvPr/>
          </p:nvSpPr>
          <p:spPr bwMode="auto">
            <a:xfrm>
              <a:off x="2245" y="2422"/>
              <a:ext cx="179" cy="1"/>
            </a:xfrm>
            <a:prstGeom prst="line">
              <a:avLst/>
            </a:prstGeom>
            <a:noFill/>
            <a:ln w="19050">
              <a:solidFill>
                <a:srgbClr val="FF0000"/>
              </a:solidFill>
              <a:round/>
              <a:headEnd/>
              <a:tailEnd type="triangle" w="med" len="med"/>
            </a:ln>
          </p:spPr>
          <p:txBody>
            <a:bodyPr lIns="85725" tIns="47625" rIns="85725" bIns="47625"/>
            <a:lstStyle/>
            <a:p>
              <a:pPr>
                <a:defRPr/>
              </a:pPr>
              <a:endParaRPr lang="lt-LT"/>
            </a:p>
          </p:txBody>
        </p:sp>
        <p:sp>
          <p:nvSpPr>
            <p:cNvPr id="1149971" name="Line 19"/>
            <p:cNvSpPr>
              <a:spLocks noChangeShapeType="1"/>
            </p:cNvSpPr>
            <p:nvPr/>
          </p:nvSpPr>
          <p:spPr bwMode="auto">
            <a:xfrm flipH="1">
              <a:off x="3288" y="2628"/>
              <a:ext cx="0" cy="205"/>
            </a:xfrm>
            <a:prstGeom prst="line">
              <a:avLst/>
            </a:prstGeom>
            <a:noFill/>
            <a:ln w="19050">
              <a:solidFill>
                <a:srgbClr val="FF0000"/>
              </a:solidFill>
              <a:round/>
              <a:headEnd/>
              <a:tailEnd type="triangle" w="med" len="med"/>
            </a:ln>
          </p:spPr>
          <p:txBody>
            <a:bodyPr lIns="85725" tIns="47625" rIns="85725" bIns="47625"/>
            <a:lstStyle/>
            <a:p>
              <a:pPr>
                <a:defRPr/>
              </a:pPr>
              <a:endParaRPr lang="lt-LT"/>
            </a:p>
          </p:txBody>
        </p:sp>
        <p:sp>
          <p:nvSpPr>
            <p:cNvPr id="1149972" name="AutoShape 20"/>
            <p:cNvSpPr>
              <a:spLocks noChangeArrowheads="1"/>
            </p:cNvSpPr>
            <p:nvPr/>
          </p:nvSpPr>
          <p:spPr bwMode="auto">
            <a:xfrm>
              <a:off x="1675" y="1853"/>
              <a:ext cx="354" cy="315"/>
            </a:xfrm>
            <a:prstGeom prst="lightningBolt">
              <a:avLst/>
            </a:prstGeom>
            <a:solidFill>
              <a:srgbClr val="C0C0C0"/>
            </a:solidFill>
            <a:ln w="9525">
              <a:solidFill>
                <a:srgbClr val="000000"/>
              </a:solidFill>
              <a:miter lim="800000"/>
              <a:headEnd/>
              <a:tailEnd/>
            </a:ln>
          </p:spPr>
          <p:txBody>
            <a:bodyPr lIns="85725" tIns="47625" rIns="85725" bIns="47625"/>
            <a:lstStyle/>
            <a:p>
              <a:pPr>
                <a:defRPr/>
              </a:pPr>
              <a:endParaRPr lang="lt-LT"/>
            </a:p>
          </p:txBody>
        </p:sp>
        <p:sp>
          <p:nvSpPr>
            <p:cNvPr id="1149973" name="AutoShape 21"/>
            <p:cNvSpPr>
              <a:spLocks noChangeArrowheads="1"/>
            </p:cNvSpPr>
            <p:nvPr/>
          </p:nvSpPr>
          <p:spPr bwMode="auto">
            <a:xfrm rot="5400000">
              <a:off x="4051" y="2856"/>
              <a:ext cx="365" cy="191"/>
            </a:xfrm>
            <a:prstGeom prst="lightningBolt">
              <a:avLst/>
            </a:prstGeom>
            <a:solidFill>
              <a:srgbClr val="C0C0C0"/>
            </a:solidFill>
            <a:ln w="9525">
              <a:solidFill>
                <a:srgbClr val="000000"/>
              </a:solidFill>
              <a:miter lim="800000"/>
              <a:headEnd/>
              <a:tailEnd/>
            </a:ln>
          </p:spPr>
          <p:txBody>
            <a:bodyPr lIns="85725" tIns="47625" rIns="85725" bIns="47625"/>
            <a:lstStyle/>
            <a:p>
              <a:pPr>
                <a:defRPr/>
              </a:pPr>
              <a:endParaRPr lang="lt-LT"/>
            </a:p>
          </p:txBody>
        </p:sp>
        <p:sp>
          <p:nvSpPr>
            <p:cNvPr id="1149974" name="AutoShape 22"/>
            <p:cNvSpPr>
              <a:spLocks noChangeArrowheads="1"/>
            </p:cNvSpPr>
            <p:nvPr/>
          </p:nvSpPr>
          <p:spPr bwMode="auto">
            <a:xfrm rot="-10800000">
              <a:off x="4030" y="3299"/>
              <a:ext cx="354" cy="195"/>
            </a:xfrm>
            <a:prstGeom prst="lightningBolt">
              <a:avLst/>
            </a:prstGeom>
            <a:solidFill>
              <a:srgbClr val="FFFFFF"/>
            </a:solidFill>
            <a:ln w="9525">
              <a:solidFill>
                <a:srgbClr val="000000"/>
              </a:solidFill>
              <a:miter lim="800000"/>
              <a:headEnd/>
              <a:tailEnd/>
            </a:ln>
          </p:spPr>
          <p:txBody>
            <a:bodyPr lIns="85725" tIns="47625" rIns="85725" bIns="47625"/>
            <a:lstStyle/>
            <a:p>
              <a:pPr>
                <a:defRPr/>
              </a:pPr>
              <a:endParaRPr lang="lt-LT"/>
            </a:p>
          </p:txBody>
        </p:sp>
        <p:sp>
          <p:nvSpPr>
            <p:cNvPr id="1149975" name="Text Box 23"/>
            <p:cNvSpPr txBox="1">
              <a:spLocks noChangeArrowheads="1"/>
            </p:cNvSpPr>
            <p:nvPr/>
          </p:nvSpPr>
          <p:spPr bwMode="auto">
            <a:xfrm>
              <a:off x="1791" y="2614"/>
              <a:ext cx="726" cy="155"/>
            </a:xfrm>
            <a:prstGeom prst="rect">
              <a:avLst/>
            </a:prstGeom>
            <a:solidFill>
              <a:srgbClr val="C0C0C0"/>
            </a:solidFill>
            <a:ln w="9525">
              <a:noFill/>
              <a:miter lim="800000"/>
              <a:headEnd/>
              <a:tailEnd/>
            </a:ln>
          </p:spPr>
          <p:txBody>
            <a:bodyPr lIns="85725" tIns="47625" rIns="85725" bIns="47625"/>
            <a:lstStyle/>
            <a:p>
              <a:pPr algn="r">
                <a:defRPr/>
              </a:pPr>
              <a:r>
                <a:rPr lang="en-US" sz="1200" b="1">
                  <a:solidFill>
                    <a:srgbClr val="CC3300"/>
                  </a:solidFill>
                  <a:effectLst/>
                </a:rPr>
                <a:t>K</a:t>
              </a:r>
              <a:r>
                <a:rPr lang="lt-LT" sz="1200" b="1">
                  <a:solidFill>
                    <a:srgbClr val="CC3300"/>
                  </a:solidFill>
                  <a:effectLst/>
                </a:rPr>
                <a:t>ODAVIMAS</a:t>
              </a:r>
              <a:endParaRPr lang="en-US" sz="2800" baseline="-25000">
                <a:solidFill>
                  <a:srgbClr val="CC3300"/>
                </a:solidFill>
                <a:effectLst>
                  <a:outerShdw blurRad="38100" dist="38100" dir="2700000" algn="tl">
                    <a:srgbClr val="000000"/>
                  </a:outerShdw>
                </a:effectLst>
              </a:endParaRPr>
            </a:p>
          </p:txBody>
        </p:sp>
        <p:sp>
          <p:nvSpPr>
            <p:cNvPr id="1149976" name="Text Box 24"/>
            <p:cNvSpPr txBox="1">
              <a:spLocks noChangeArrowheads="1"/>
            </p:cNvSpPr>
            <p:nvPr/>
          </p:nvSpPr>
          <p:spPr bwMode="auto">
            <a:xfrm>
              <a:off x="3334" y="2614"/>
              <a:ext cx="856" cy="160"/>
            </a:xfrm>
            <a:prstGeom prst="rect">
              <a:avLst/>
            </a:prstGeom>
            <a:solidFill>
              <a:srgbClr val="C0C0C0"/>
            </a:solidFill>
            <a:ln w="9525">
              <a:noFill/>
              <a:miter lim="800000"/>
              <a:headEnd/>
              <a:tailEnd/>
            </a:ln>
          </p:spPr>
          <p:txBody>
            <a:bodyPr lIns="85725" tIns="47625" rIns="85725" bIns="47625"/>
            <a:lstStyle/>
            <a:p>
              <a:pPr>
                <a:defRPr/>
              </a:pPr>
              <a:r>
                <a:rPr lang="en-US" sz="1200" b="1">
                  <a:solidFill>
                    <a:srgbClr val="CC3300"/>
                  </a:solidFill>
                  <a:effectLst/>
                </a:rPr>
                <a:t>DEKODAVIMAS</a:t>
              </a:r>
              <a:endParaRPr lang="en-US" sz="2800" baseline="-25000">
                <a:solidFill>
                  <a:srgbClr val="CC3300"/>
                </a:solidFill>
                <a:effectLst>
                  <a:outerShdw blurRad="38100" dist="38100" dir="2700000" algn="tl">
                    <a:srgbClr val="000000"/>
                  </a:outerShdw>
                </a:effectLst>
              </a:endParaRPr>
            </a:p>
          </p:txBody>
        </p:sp>
        <p:sp>
          <p:nvSpPr>
            <p:cNvPr id="1149977" name="Text Box 25"/>
            <p:cNvSpPr txBox="1">
              <a:spLocks noChangeArrowheads="1"/>
            </p:cNvSpPr>
            <p:nvPr/>
          </p:nvSpPr>
          <p:spPr bwMode="auto">
            <a:xfrm>
              <a:off x="3333" y="3043"/>
              <a:ext cx="196" cy="222"/>
            </a:xfrm>
            <a:prstGeom prst="rect">
              <a:avLst/>
            </a:prstGeom>
            <a:noFill/>
            <a:ln w="9525">
              <a:noFill/>
              <a:miter lim="800000"/>
              <a:headEnd/>
              <a:tailEnd/>
            </a:ln>
          </p:spPr>
          <p:txBody>
            <a:bodyPr lIns="85725" tIns="47625" rIns="85725" bIns="47625"/>
            <a:lstStyle/>
            <a:p>
              <a:pPr>
                <a:defRPr/>
              </a:pPr>
              <a:r>
                <a:rPr lang="en-US" sz="1400" b="1">
                  <a:effectLst/>
                </a:rPr>
                <a:t>X</a:t>
              </a:r>
              <a:endParaRPr lang="en-US" sz="2800" baseline="-25000">
                <a:effectLst>
                  <a:outerShdw blurRad="38100" dist="38100" dir="2700000" algn="tl">
                    <a:srgbClr val="C0C0C0"/>
                  </a:outerShdw>
                </a:effectLst>
              </a:endParaRPr>
            </a:p>
          </p:txBody>
        </p:sp>
        <p:sp>
          <p:nvSpPr>
            <p:cNvPr id="1149978" name="Arc 26"/>
            <p:cNvSpPr>
              <a:spLocks/>
            </p:cNvSpPr>
            <p:nvPr/>
          </p:nvSpPr>
          <p:spPr bwMode="auto">
            <a:xfrm>
              <a:off x="1743" y="690"/>
              <a:ext cx="2573" cy="2022"/>
            </a:xfrm>
            <a:custGeom>
              <a:avLst/>
              <a:gdLst>
                <a:gd name="G0" fmla="+- 19531 0 0"/>
                <a:gd name="G1" fmla="+- 21600 0 0"/>
                <a:gd name="G2" fmla="+- 21600 0 0"/>
                <a:gd name="T0" fmla="*/ 0 w 41131"/>
                <a:gd name="T1" fmla="*/ 12376 h 21600"/>
                <a:gd name="T2" fmla="*/ 41131 w 41131"/>
                <a:gd name="T3" fmla="*/ 21600 h 21600"/>
                <a:gd name="T4" fmla="*/ 19531 w 41131"/>
                <a:gd name="T5" fmla="*/ 21600 h 21600"/>
              </a:gdLst>
              <a:ahLst/>
              <a:cxnLst>
                <a:cxn ang="0">
                  <a:pos x="T0" y="T1"/>
                </a:cxn>
                <a:cxn ang="0">
                  <a:pos x="T2" y="T3"/>
                </a:cxn>
                <a:cxn ang="0">
                  <a:pos x="T4" y="T5"/>
                </a:cxn>
              </a:cxnLst>
              <a:rect l="0" t="0" r="r" b="b"/>
              <a:pathLst>
                <a:path w="41131" h="21600" fill="none" extrusionOk="0">
                  <a:moveTo>
                    <a:pt x="-1" y="12375"/>
                  </a:moveTo>
                  <a:cubicBezTo>
                    <a:pt x="3568" y="4819"/>
                    <a:pt x="11174" y="-1"/>
                    <a:pt x="19531" y="0"/>
                  </a:cubicBezTo>
                  <a:cubicBezTo>
                    <a:pt x="31460" y="0"/>
                    <a:pt x="41131" y="9670"/>
                    <a:pt x="41131" y="21600"/>
                  </a:cubicBezTo>
                </a:path>
                <a:path w="41131" h="21600" stroke="0" extrusionOk="0">
                  <a:moveTo>
                    <a:pt x="-1" y="12375"/>
                  </a:moveTo>
                  <a:cubicBezTo>
                    <a:pt x="3568" y="4819"/>
                    <a:pt x="11174" y="-1"/>
                    <a:pt x="19531" y="0"/>
                  </a:cubicBezTo>
                  <a:cubicBezTo>
                    <a:pt x="31460" y="0"/>
                    <a:pt x="41131" y="9670"/>
                    <a:pt x="41131" y="21600"/>
                  </a:cubicBezTo>
                  <a:lnTo>
                    <a:pt x="19531" y="21600"/>
                  </a:lnTo>
                  <a:close/>
                </a:path>
              </a:pathLst>
            </a:custGeom>
            <a:noFill/>
            <a:ln w="9525">
              <a:solidFill>
                <a:srgbClr val="000000"/>
              </a:solidFill>
              <a:prstDash val="lgDash"/>
              <a:round/>
              <a:headEnd/>
              <a:tailEnd/>
            </a:ln>
          </p:spPr>
          <p:txBody>
            <a:bodyPr lIns="85725" tIns="47625" rIns="85725" bIns="47625"/>
            <a:lstStyle/>
            <a:p>
              <a:pPr>
                <a:defRPr/>
              </a:pPr>
              <a:endParaRPr lang="lt-LT"/>
            </a:p>
          </p:txBody>
        </p:sp>
        <p:sp>
          <p:nvSpPr>
            <p:cNvPr id="1149979" name="Line 27"/>
            <p:cNvSpPr>
              <a:spLocks noChangeShapeType="1"/>
            </p:cNvSpPr>
            <p:nvPr/>
          </p:nvSpPr>
          <p:spPr bwMode="auto">
            <a:xfrm flipH="1">
              <a:off x="1743" y="1807"/>
              <a:ext cx="21" cy="91"/>
            </a:xfrm>
            <a:prstGeom prst="line">
              <a:avLst/>
            </a:prstGeom>
            <a:noFill/>
            <a:ln w="9525">
              <a:solidFill>
                <a:srgbClr val="000000"/>
              </a:solidFill>
              <a:round/>
              <a:headEnd/>
              <a:tailEnd type="stealth" w="lg" len="lg"/>
            </a:ln>
          </p:spPr>
          <p:txBody>
            <a:bodyPr lIns="85725" tIns="47625" rIns="85725" bIns="47625"/>
            <a:lstStyle/>
            <a:p>
              <a:pPr>
                <a:defRPr/>
              </a:pPr>
              <a:endParaRPr lang="lt-LT"/>
            </a:p>
          </p:txBody>
        </p:sp>
        <p:sp>
          <p:nvSpPr>
            <p:cNvPr id="1149980" name="Line 28"/>
            <p:cNvSpPr>
              <a:spLocks noChangeShapeType="1"/>
            </p:cNvSpPr>
            <p:nvPr/>
          </p:nvSpPr>
          <p:spPr bwMode="auto">
            <a:xfrm flipV="1">
              <a:off x="4313" y="2667"/>
              <a:ext cx="0" cy="88"/>
            </a:xfrm>
            <a:prstGeom prst="line">
              <a:avLst/>
            </a:prstGeom>
            <a:noFill/>
            <a:ln w="9525">
              <a:solidFill>
                <a:srgbClr val="000000"/>
              </a:solidFill>
              <a:round/>
              <a:headEnd/>
              <a:tailEnd type="stealth" w="lg" len="lg"/>
            </a:ln>
          </p:spPr>
          <p:txBody>
            <a:bodyPr lIns="85725" tIns="47625" rIns="85725" bIns="47625"/>
            <a:lstStyle/>
            <a:p>
              <a:pPr>
                <a:defRPr/>
              </a:pPr>
              <a:endParaRPr lang="lt-LT"/>
            </a:p>
          </p:txBody>
        </p:sp>
        <p:sp>
          <p:nvSpPr>
            <p:cNvPr id="1149981" name="AutoShape 29"/>
            <p:cNvSpPr>
              <a:spLocks noChangeArrowheads="1"/>
            </p:cNvSpPr>
            <p:nvPr/>
          </p:nvSpPr>
          <p:spPr bwMode="auto">
            <a:xfrm>
              <a:off x="2336" y="2901"/>
              <a:ext cx="1122" cy="761"/>
            </a:xfrm>
            <a:prstGeom prst="roundRect">
              <a:avLst>
                <a:gd name="adj" fmla="val 16667"/>
              </a:avLst>
            </a:prstGeom>
            <a:solidFill>
              <a:srgbClr val="FFFFFF"/>
            </a:solidFill>
            <a:ln w="38100" cmpd="dbl">
              <a:solidFill>
                <a:srgbClr val="000000"/>
              </a:solidFill>
              <a:round/>
              <a:headEnd/>
              <a:tailEnd/>
            </a:ln>
          </p:spPr>
          <p:txBody>
            <a:bodyPr lIns="85725" tIns="47625" rIns="85725" bIns="47625"/>
            <a:lstStyle/>
            <a:p>
              <a:pPr algn="ctr">
                <a:defRPr/>
              </a:pPr>
              <a:r>
                <a:rPr lang="en-US" sz="1200" b="1">
                  <a:effectLst/>
                  <a:latin typeface="Arial Black" pitchFamily="34" charset="0"/>
                </a:rPr>
                <a:t>VALDOMASIS POSISTEMIS</a:t>
              </a:r>
            </a:p>
            <a:p>
              <a:pPr algn="ctr">
                <a:defRPr/>
              </a:pPr>
              <a:r>
                <a:rPr lang="en-US" sz="1100">
                  <a:effectLst/>
                </a:rPr>
                <a:t>M</a:t>
              </a:r>
              <a:r>
                <a:rPr lang="lt-LT" sz="1100">
                  <a:effectLst/>
                </a:rPr>
                <a:t>EDŽIAGŲ ir </a:t>
              </a:r>
              <a:r>
                <a:rPr lang="en-US" sz="1100">
                  <a:effectLst/>
                </a:rPr>
                <a:t>ENERGIJOS</a:t>
              </a:r>
              <a:r>
                <a:rPr lang="lt-LT" sz="1100">
                  <a:effectLst/>
                </a:rPr>
                <a:t> METABOLINIAI</a:t>
              </a:r>
              <a:r>
                <a:rPr lang="en-US" sz="1100">
                  <a:effectLst/>
                </a:rPr>
                <a:t> VIRSMAI</a:t>
              </a:r>
              <a:endParaRPr lang="en-US" sz="2800" baseline="-25000">
                <a:effectLst>
                  <a:outerShdw blurRad="38100" dist="38100" dir="2700000" algn="tl">
                    <a:srgbClr val="C0C0C0"/>
                  </a:outerShdw>
                </a:effectLst>
              </a:endParaRPr>
            </a:p>
          </p:txBody>
        </p:sp>
        <p:sp>
          <p:nvSpPr>
            <p:cNvPr id="1149982" name="AutoShape 30"/>
            <p:cNvSpPr>
              <a:spLocks noChangeArrowheads="1"/>
            </p:cNvSpPr>
            <p:nvPr/>
          </p:nvSpPr>
          <p:spPr bwMode="auto">
            <a:xfrm>
              <a:off x="1504" y="3084"/>
              <a:ext cx="980" cy="2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lIns="85725" tIns="47625" rIns="85725" bIns="47625"/>
            <a:lstStyle/>
            <a:p>
              <a:pPr>
                <a:defRPr/>
              </a:pPr>
              <a:r>
                <a:rPr lang="en-US" sz="1200" b="1">
                  <a:effectLst/>
                </a:rPr>
                <a:t>IŠTEKLIAI</a:t>
              </a:r>
              <a:endParaRPr lang="en-US" sz="2800" baseline="-25000">
                <a:effectLst>
                  <a:outerShdw blurRad="38100" dist="38100" dir="2700000" algn="tl">
                    <a:srgbClr val="C0C0C0"/>
                  </a:outerShdw>
                </a:effectLst>
              </a:endParaRPr>
            </a:p>
          </p:txBody>
        </p:sp>
        <p:grpSp>
          <p:nvGrpSpPr>
            <p:cNvPr id="5" name="Group 31"/>
            <p:cNvGrpSpPr>
              <a:grpSpLocks/>
            </p:cNvGrpSpPr>
            <p:nvPr/>
          </p:nvGrpSpPr>
          <p:grpSpPr bwMode="auto">
            <a:xfrm>
              <a:off x="3089" y="2833"/>
              <a:ext cx="109" cy="110"/>
              <a:chOff x="7875" y="6893"/>
              <a:chExt cx="272" cy="276"/>
            </a:xfrm>
          </p:grpSpPr>
          <p:sp>
            <p:nvSpPr>
              <p:cNvPr id="1149984" name="AutoShape 32"/>
              <p:cNvSpPr>
                <a:spLocks noChangeArrowheads="1"/>
              </p:cNvSpPr>
              <p:nvPr/>
            </p:nvSpPr>
            <p:spPr bwMode="auto">
              <a:xfrm>
                <a:off x="7875" y="6892"/>
                <a:ext cx="272" cy="278"/>
              </a:xfrm>
              <a:prstGeom prst="roundRect">
                <a:avLst>
                  <a:gd name="adj" fmla="val 16667"/>
                </a:avLst>
              </a:prstGeom>
              <a:solidFill>
                <a:srgbClr val="C0C0C0"/>
              </a:solidFill>
              <a:ln w="15875">
                <a:solidFill>
                  <a:srgbClr val="3219CB"/>
                </a:solidFill>
                <a:round/>
                <a:headEnd/>
                <a:tailEnd/>
              </a:ln>
            </p:spPr>
            <p:txBody>
              <a:bodyPr lIns="85725" tIns="47625" rIns="85725" bIns="47625"/>
              <a:lstStyle/>
              <a:p>
                <a:pPr>
                  <a:defRPr/>
                </a:pPr>
                <a:endParaRPr lang="lt-LT"/>
              </a:p>
            </p:txBody>
          </p:sp>
          <p:sp>
            <p:nvSpPr>
              <p:cNvPr id="1149985" name="AutoShape 33"/>
              <p:cNvSpPr>
                <a:spLocks noChangeArrowheads="1"/>
              </p:cNvSpPr>
              <p:nvPr/>
            </p:nvSpPr>
            <p:spPr bwMode="auto">
              <a:xfrm>
                <a:off x="7930" y="6947"/>
                <a:ext cx="163" cy="1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3219CB"/>
                </a:solidFill>
                <a:round/>
                <a:headEnd/>
                <a:tailEnd/>
              </a:ln>
            </p:spPr>
            <p:txBody>
              <a:bodyPr lIns="85725" tIns="47625" rIns="85725" bIns="47625"/>
              <a:lstStyle/>
              <a:p>
                <a:pPr>
                  <a:defRPr/>
                </a:pPr>
                <a:endParaRPr lang="lt-LT"/>
              </a:p>
            </p:txBody>
          </p:sp>
        </p:grpSp>
        <p:grpSp>
          <p:nvGrpSpPr>
            <p:cNvPr id="6" name="Group 34"/>
            <p:cNvGrpSpPr>
              <a:grpSpLocks/>
            </p:cNvGrpSpPr>
            <p:nvPr/>
          </p:nvGrpSpPr>
          <p:grpSpPr bwMode="auto">
            <a:xfrm>
              <a:off x="2478" y="2833"/>
              <a:ext cx="109" cy="110"/>
              <a:chOff x="7875" y="6893"/>
              <a:chExt cx="272" cy="276"/>
            </a:xfrm>
          </p:grpSpPr>
          <p:sp>
            <p:nvSpPr>
              <p:cNvPr id="1149987" name="AutoShape 35"/>
              <p:cNvSpPr>
                <a:spLocks noChangeArrowheads="1"/>
              </p:cNvSpPr>
              <p:nvPr/>
            </p:nvSpPr>
            <p:spPr bwMode="auto">
              <a:xfrm>
                <a:off x="7874" y="6892"/>
                <a:ext cx="272" cy="278"/>
              </a:xfrm>
              <a:prstGeom prst="roundRect">
                <a:avLst>
                  <a:gd name="adj" fmla="val 16667"/>
                </a:avLst>
              </a:prstGeom>
              <a:solidFill>
                <a:srgbClr val="C0C0C0"/>
              </a:solidFill>
              <a:ln w="15875">
                <a:solidFill>
                  <a:srgbClr val="3219CB"/>
                </a:solidFill>
                <a:round/>
                <a:headEnd/>
                <a:tailEnd/>
              </a:ln>
            </p:spPr>
            <p:txBody>
              <a:bodyPr lIns="85725" tIns="47625" rIns="85725" bIns="47625"/>
              <a:lstStyle/>
              <a:p>
                <a:pPr>
                  <a:defRPr/>
                </a:pPr>
                <a:endParaRPr lang="lt-LT"/>
              </a:p>
            </p:txBody>
          </p:sp>
          <p:sp>
            <p:nvSpPr>
              <p:cNvPr id="1149988" name="AutoShape 36"/>
              <p:cNvSpPr>
                <a:spLocks noChangeArrowheads="1"/>
              </p:cNvSpPr>
              <p:nvPr/>
            </p:nvSpPr>
            <p:spPr bwMode="auto">
              <a:xfrm>
                <a:off x="7929" y="6947"/>
                <a:ext cx="163" cy="1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3219CB"/>
                </a:solidFill>
                <a:round/>
                <a:headEnd/>
                <a:tailEnd/>
              </a:ln>
            </p:spPr>
            <p:txBody>
              <a:bodyPr lIns="85725" tIns="47625" rIns="85725" bIns="47625"/>
              <a:lstStyle/>
              <a:p>
                <a:pPr>
                  <a:defRPr/>
                </a:pPr>
                <a:endParaRPr lang="lt-LT"/>
              </a:p>
            </p:txBody>
          </p:sp>
        </p:grpSp>
        <p:sp>
          <p:nvSpPr>
            <p:cNvPr id="1149989" name="AutoShape 37"/>
            <p:cNvSpPr>
              <a:spLocks noChangeArrowheads="1"/>
            </p:cNvSpPr>
            <p:nvPr/>
          </p:nvSpPr>
          <p:spPr bwMode="auto">
            <a:xfrm>
              <a:off x="2655" y="2833"/>
              <a:ext cx="109" cy="11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9050">
              <a:solidFill>
                <a:srgbClr val="3219CB"/>
              </a:solidFill>
              <a:round/>
              <a:headEnd/>
              <a:tailEnd/>
            </a:ln>
          </p:spPr>
          <p:txBody>
            <a:bodyPr/>
            <a:lstStyle/>
            <a:p>
              <a:pPr>
                <a:defRPr/>
              </a:pPr>
              <a:endParaRPr lang="lt-LT"/>
            </a:p>
          </p:txBody>
        </p:sp>
        <p:sp>
          <p:nvSpPr>
            <p:cNvPr id="1149990" name="AutoShape 38"/>
            <p:cNvSpPr>
              <a:spLocks noChangeArrowheads="1"/>
            </p:cNvSpPr>
            <p:nvPr/>
          </p:nvSpPr>
          <p:spPr bwMode="auto">
            <a:xfrm>
              <a:off x="3243" y="2840"/>
              <a:ext cx="114" cy="11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9050">
              <a:solidFill>
                <a:srgbClr val="3219CB"/>
              </a:solidFill>
              <a:round/>
              <a:headEnd/>
              <a:tailEnd/>
            </a:ln>
          </p:spPr>
          <p:txBody>
            <a:bodyPr/>
            <a:lstStyle/>
            <a:p>
              <a:pPr>
                <a:defRPr/>
              </a:pPr>
              <a:endParaRPr lang="lt-LT"/>
            </a:p>
          </p:txBody>
        </p:sp>
        <p:grpSp>
          <p:nvGrpSpPr>
            <p:cNvPr id="7" name="Group 39"/>
            <p:cNvGrpSpPr>
              <a:grpSpLocks/>
            </p:cNvGrpSpPr>
            <p:nvPr/>
          </p:nvGrpSpPr>
          <p:grpSpPr bwMode="auto">
            <a:xfrm>
              <a:off x="3682" y="2377"/>
              <a:ext cx="319" cy="160"/>
              <a:chOff x="903" y="5745"/>
              <a:chExt cx="798" cy="399"/>
            </a:xfrm>
          </p:grpSpPr>
          <p:sp>
            <p:nvSpPr>
              <p:cNvPr id="1149992" name="AutoShape 40"/>
              <p:cNvSpPr>
                <a:spLocks noChangeArrowheads="1"/>
              </p:cNvSpPr>
              <p:nvPr/>
            </p:nvSpPr>
            <p:spPr bwMode="auto">
              <a:xfrm>
                <a:off x="902" y="5802"/>
                <a:ext cx="286" cy="28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9050">
                <a:solidFill>
                  <a:srgbClr val="3219CB"/>
                </a:solidFill>
                <a:round/>
                <a:headEnd/>
                <a:tailEnd/>
              </a:ln>
            </p:spPr>
            <p:txBody>
              <a:bodyPr/>
              <a:lstStyle/>
              <a:p>
                <a:pPr>
                  <a:defRPr/>
                </a:pPr>
                <a:endParaRPr lang="lt-LT"/>
              </a:p>
            </p:txBody>
          </p:sp>
          <p:sp>
            <p:nvSpPr>
              <p:cNvPr id="1149993" name="Line 41"/>
              <p:cNvSpPr>
                <a:spLocks noChangeShapeType="1"/>
              </p:cNvSpPr>
              <p:nvPr/>
            </p:nvSpPr>
            <p:spPr bwMode="auto">
              <a:xfrm flipV="1">
                <a:off x="1130" y="5745"/>
                <a:ext cx="571" cy="115"/>
              </a:xfrm>
              <a:prstGeom prst="line">
                <a:avLst/>
              </a:prstGeom>
              <a:noFill/>
              <a:ln w="19050">
                <a:solidFill>
                  <a:srgbClr val="3219CB"/>
                </a:solidFill>
                <a:round/>
                <a:headEnd/>
                <a:tailEnd/>
              </a:ln>
            </p:spPr>
            <p:txBody>
              <a:bodyPr/>
              <a:lstStyle/>
              <a:p>
                <a:pPr>
                  <a:defRPr/>
                </a:pPr>
                <a:endParaRPr lang="lt-LT"/>
              </a:p>
            </p:txBody>
          </p:sp>
          <p:sp>
            <p:nvSpPr>
              <p:cNvPr id="1149994" name="Line 42"/>
              <p:cNvSpPr>
                <a:spLocks noChangeShapeType="1"/>
              </p:cNvSpPr>
              <p:nvPr/>
            </p:nvSpPr>
            <p:spPr bwMode="auto">
              <a:xfrm>
                <a:off x="1130" y="6029"/>
                <a:ext cx="571" cy="115"/>
              </a:xfrm>
              <a:prstGeom prst="line">
                <a:avLst/>
              </a:prstGeom>
              <a:noFill/>
              <a:ln w="19050">
                <a:solidFill>
                  <a:srgbClr val="3219CB"/>
                </a:solidFill>
                <a:round/>
                <a:headEnd/>
                <a:tailEnd/>
              </a:ln>
            </p:spPr>
            <p:txBody>
              <a:bodyPr/>
              <a:lstStyle/>
              <a:p>
                <a:pPr>
                  <a:defRPr/>
                </a:pPr>
                <a:endParaRPr lang="lt-LT"/>
              </a:p>
            </p:txBody>
          </p:sp>
        </p:grpSp>
        <p:grpSp>
          <p:nvGrpSpPr>
            <p:cNvPr id="8" name="Group 43"/>
            <p:cNvGrpSpPr>
              <a:grpSpLocks/>
            </p:cNvGrpSpPr>
            <p:nvPr/>
          </p:nvGrpSpPr>
          <p:grpSpPr bwMode="auto">
            <a:xfrm>
              <a:off x="3682" y="1853"/>
              <a:ext cx="319" cy="159"/>
              <a:chOff x="903" y="5745"/>
              <a:chExt cx="798" cy="399"/>
            </a:xfrm>
          </p:grpSpPr>
          <p:sp>
            <p:nvSpPr>
              <p:cNvPr id="1149996" name="AutoShape 44"/>
              <p:cNvSpPr>
                <a:spLocks noChangeArrowheads="1"/>
              </p:cNvSpPr>
              <p:nvPr/>
            </p:nvSpPr>
            <p:spPr bwMode="auto">
              <a:xfrm>
                <a:off x="902" y="5802"/>
                <a:ext cx="286" cy="28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9050">
                <a:solidFill>
                  <a:srgbClr val="3219CB"/>
                </a:solidFill>
                <a:round/>
                <a:headEnd/>
                <a:tailEnd/>
              </a:ln>
            </p:spPr>
            <p:txBody>
              <a:bodyPr/>
              <a:lstStyle/>
              <a:p>
                <a:pPr>
                  <a:defRPr/>
                </a:pPr>
                <a:endParaRPr lang="lt-LT"/>
              </a:p>
            </p:txBody>
          </p:sp>
          <p:sp>
            <p:nvSpPr>
              <p:cNvPr id="1149997" name="Line 45"/>
              <p:cNvSpPr>
                <a:spLocks noChangeShapeType="1"/>
              </p:cNvSpPr>
              <p:nvPr/>
            </p:nvSpPr>
            <p:spPr bwMode="auto">
              <a:xfrm flipV="1">
                <a:off x="1130" y="5744"/>
                <a:ext cx="571" cy="115"/>
              </a:xfrm>
              <a:prstGeom prst="line">
                <a:avLst/>
              </a:prstGeom>
              <a:noFill/>
              <a:ln w="19050">
                <a:solidFill>
                  <a:srgbClr val="3219CB"/>
                </a:solidFill>
                <a:round/>
                <a:headEnd/>
                <a:tailEnd/>
              </a:ln>
            </p:spPr>
            <p:txBody>
              <a:bodyPr/>
              <a:lstStyle/>
              <a:p>
                <a:pPr>
                  <a:defRPr/>
                </a:pPr>
                <a:endParaRPr lang="lt-LT"/>
              </a:p>
            </p:txBody>
          </p:sp>
          <p:sp>
            <p:nvSpPr>
              <p:cNvPr id="1149998" name="Line 46"/>
              <p:cNvSpPr>
                <a:spLocks noChangeShapeType="1"/>
              </p:cNvSpPr>
              <p:nvPr/>
            </p:nvSpPr>
            <p:spPr bwMode="auto">
              <a:xfrm>
                <a:off x="1130" y="6030"/>
                <a:ext cx="571" cy="115"/>
              </a:xfrm>
              <a:prstGeom prst="line">
                <a:avLst/>
              </a:prstGeom>
              <a:noFill/>
              <a:ln w="19050">
                <a:solidFill>
                  <a:srgbClr val="3219CB"/>
                </a:solidFill>
                <a:round/>
                <a:headEnd/>
                <a:tailEnd/>
              </a:ln>
            </p:spPr>
            <p:txBody>
              <a:bodyPr/>
              <a:lstStyle/>
              <a:p>
                <a:pPr>
                  <a:defRPr/>
                </a:pPr>
                <a:endParaRPr lang="lt-LT"/>
              </a:p>
            </p:txBody>
          </p:sp>
        </p:grpSp>
        <p:sp>
          <p:nvSpPr>
            <p:cNvPr id="1149999" name="Line 47"/>
            <p:cNvSpPr>
              <a:spLocks noChangeShapeType="1"/>
            </p:cNvSpPr>
            <p:nvPr/>
          </p:nvSpPr>
          <p:spPr bwMode="auto">
            <a:xfrm>
              <a:off x="2222" y="1990"/>
              <a:ext cx="205" cy="0"/>
            </a:xfrm>
            <a:prstGeom prst="line">
              <a:avLst/>
            </a:prstGeom>
            <a:noFill/>
            <a:ln w="19050">
              <a:solidFill>
                <a:srgbClr val="FF0000"/>
              </a:solidFill>
              <a:round/>
              <a:headEnd/>
              <a:tailEnd type="triangle" w="med" len="med"/>
            </a:ln>
          </p:spPr>
          <p:txBody>
            <a:bodyPr/>
            <a:lstStyle/>
            <a:p>
              <a:pPr>
                <a:defRPr/>
              </a:pPr>
              <a:endParaRPr lang="lt-LT"/>
            </a:p>
          </p:txBody>
        </p:sp>
        <p:grpSp>
          <p:nvGrpSpPr>
            <p:cNvPr id="9" name="Group 48"/>
            <p:cNvGrpSpPr>
              <a:grpSpLocks/>
            </p:cNvGrpSpPr>
            <p:nvPr/>
          </p:nvGrpSpPr>
          <p:grpSpPr bwMode="auto">
            <a:xfrm>
              <a:off x="2085" y="1897"/>
              <a:ext cx="153" cy="157"/>
              <a:chOff x="4337" y="4951"/>
              <a:chExt cx="381" cy="391"/>
            </a:xfrm>
          </p:grpSpPr>
          <p:sp>
            <p:nvSpPr>
              <p:cNvPr id="1150001" name="AutoShape 49"/>
              <p:cNvSpPr>
                <a:spLocks noChangeArrowheads="1"/>
              </p:cNvSpPr>
              <p:nvPr/>
            </p:nvSpPr>
            <p:spPr bwMode="auto">
              <a:xfrm>
                <a:off x="4336" y="4950"/>
                <a:ext cx="381" cy="393"/>
              </a:xfrm>
              <a:prstGeom prst="roundRect">
                <a:avLst>
                  <a:gd name="adj" fmla="val 16667"/>
                </a:avLst>
              </a:prstGeom>
              <a:solidFill>
                <a:srgbClr val="FFFFFF"/>
              </a:solidFill>
              <a:ln w="15875">
                <a:solidFill>
                  <a:srgbClr val="3219CB"/>
                </a:solidFill>
                <a:round/>
                <a:headEnd/>
                <a:tailEnd/>
              </a:ln>
            </p:spPr>
            <p:txBody>
              <a:bodyPr lIns="85725" tIns="47625" rIns="85725" bIns="47625"/>
              <a:lstStyle/>
              <a:p>
                <a:pPr>
                  <a:defRPr/>
                </a:pPr>
                <a:endParaRPr lang="lt-LT"/>
              </a:p>
            </p:txBody>
          </p:sp>
          <p:sp>
            <p:nvSpPr>
              <p:cNvPr id="1150002" name="AutoShape 50"/>
              <p:cNvSpPr>
                <a:spLocks noChangeArrowheads="1"/>
              </p:cNvSpPr>
              <p:nvPr/>
            </p:nvSpPr>
            <p:spPr bwMode="auto">
              <a:xfrm>
                <a:off x="4445" y="5064"/>
                <a:ext cx="163" cy="16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5875">
                <a:solidFill>
                  <a:srgbClr val="3219CB"/>
                </a:solidFill>
                <a:round/>
                <a:headEnd/>
                <a:tailEnd/>
              </a:ln>
            </p:spPr>
            <p:txBody>
              <a:bodyPr lIns="85725" tIns="47625" rIns="85725" bIns="47625"/>
              <a:lstStyle/>
              <a:p>
                <a:pPr>
                  <a:defRPr/>
                </a:pPr>
                <a:endParaRPr lang="lt-LT"/>
              </a:p>
            </p:txBody>
          </p:sp>
        </p:grpSp>
        <p:sp>
          <p:nvSpPr>
            <p:cNvPr id="1150003" name="Line 51"/>
            <p:cNvSpPr>
              <a:spLocks noChangeShapeType="1"/>
            </p:cNvSpPr>
            <p:nvPr/>
          </p:nvSpPr>
          <p:spPr bwMode="auto">
            <a:xfrm>
              <a:off x="2222" y="2195"/>
              <a:ext cx="205" cy="0"/>
            </a:xfrm>
            <a:prstGeom prst="line">
              <a:avLst/>
            </a:prstGeom>
            <a:noFill/>
            <a:ln w="19050">
              <a:solidFill>
                <a:srgbClr val="FF0000"/>
              </a:solidFill>
              <a:round/>
              <a:headEnd/>
              <a:tailEnd type="triangle" w="med" len="med"/>
            </a:ln>
          </p:spPr>
          <p:txBody>
            <a:bodyPr/>
            <a:lstStyle/>
            <a:p>
              <a:pPr>
                <a:defRPr/>
              </a:pPr>
              <a:endParaRPr lang="lt-LT"/>
            </a:p>
          </p:txBody>
        </p:sp>
        <p:sp>
          <p:nvSpPr>
            <p:cNvPr id="1150004" name="Line 52"/>
            <p:cNvSpPr>
              <a:spLocks noChangeShapeType="1"/>
            </p:cNvSpPr>
            <p:nvPr/>
          </p:nvSpPr>
          <p:spPr bwMode="auto">
            <a:xfrm>
              <a:off x="3476" y="1944"/>
              <a:ext cx="201" cy="0"/>
            </a:xfrm>
            <a:prstGeom prst="line">
              <a:avLst/>
            </a:prstGeom>
            <a:noFill/>
            <a:ln w="15875">
              <a:solidFill>
                <a:srgbClr val="FF0000"/>
              </a:solidFill>
              <a:round/>
              <a:headEnd/>
              <a:tailEnd type="triangle" w="med" len="med"/>
            </a:ln>
          </p:spPr>
          <p:txBody>
            <a:bodyPr/>
            <a:lstStyle/>
            <a:p>
              <a:pPr>
                <a:defRPr/>
              </a:pPr>
              <a:endParaRPr lang="lt-LT"/>
            </a:p>
          </p:txBody>
        </p:sp>
        <p:grpSp>
          <p:nvGrpSpPr>
            <p:cNvPr id="10" name="Group 53"/>
            <p:cNvGrpSpPr>
              <a:grpSpLocks/>
            </p:cNvGrpSpPr>
            <p:nvPr/>
          </p:nvGrpSpPr>
          <p:grpSpPr bwMode="auto">
            <a:xfrm>
              <a:off x="3682" y="2126"/>
              <a:ext cx="319" cy="160"/>
              <a:chOff x="903" y="5745"/>
              <a:chExt cx="798" cy="399"/>
            </a:xfrm>
          </p:grpSpPr>
          <p:sp>
            <p:nvSpPr>
              <p:cNvPr id="1150006" name="AutoShape 54"/>
              <p:cNvSpPr>
                <a:spLocks noChangeArrowheads="1"/>
              </p:cNvSpPr>
              <p:nvPr/>
            </p:nvSpPr>
            <p:spPr bwMode="auto">
              <a:xfrm>
                <a:off x="902" y="5803"/>
                <a:ext cx="286" cy="28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9050">
                <a:solidFill>
                  <a:srgbClr val="3219CB"/>
                </a:solidFill>
                <a:round/>
                <a:headEnd/>
                <a:tailEnd/>
              </a:ln>
            </p:spPr>
            <p:txBody>
              <a:bodyPr/>
              <a:lstStyle/>
              <a:p>
                <a:pPr>
                  <a:defRPr/>
                </a:pPr>
                <a:endParaRPr lang="lt-LT"/>
              </a:p>
            </p:txBody>
          </p:sp>
          <p:sp>
            <p:nvSpPr>
              <p:cNvPr id="1150007" name="Line 55"/>
              <p:cNvSpPr>
                <a:spLocks noChangeShapeType="1"/>
              </p:cNvSpPr>
              <p:nvPr/>
            </p:nvSpPr>
            <p:spPr bwMode="auto">
              <a:xfrm flipV="1">
                <a:off x="1130" y="5746"/>
                <a:ext cx="571" cy="117"/>
              </a:xfrm>
              <a:prstGeom prst="line">
                <a:avLst/>
              </a:prstGeom>
              <a:noFill/>
              <a:ln w="19050">
                <a:solidFill>
                  <a:srgbClr val="3219CB"/>
                </a:solidFill>
                <a:round/>
                <a:headEnd/>
                <a:tailEnd/>
              </a:ln>
            </p:spPr>
            <p:txBody>
              <a:bodyPr/>
              <a:lstStyle/>
              <a:p>
                <a:pPr>
                  <a:defRPr/>
                </a:pPr>
                <a:endParaRPr lang="lt-LT"/>
              </a:p>
            </p:txBody>
          </p:sp>
          <p:sp>
            <p:nvSpPr>
              <p:cNvPr id="1150008" name="Line 56"/>
              <p:cNvSpPr>
                <a:spLocks noChangeShapeType="1"/>
              </p:cNvSpPr>
              <p:nvPr/>
            </p:nvSpPr>
            <p:spPr bwMode="auto">
              <a:xfrm>
                <a:off x="1130" y="6030"/>
                <a:ext cx="571" cy="115"/>
              </a:xfrm>
              <a:prstGeom prst="line">
                <a:avLst/>
              </a:prstGeom>
              <a:noFill/>
              <a:ln w="19050">
                <a:solidFill>
                  <a:srgbClr val="3219CB"/>
                </a:solidFill>
                <a:round/>
                <a:headEnd/>
                <a:tailEnd/>
              </a:ln>
            </p:spPr>
            <p:txBody>
              <a:bodyPr/>
              <a:lstStyle/>
              <a:p>
                <a:pPr>
                  <a:defRPr/>
                </a:pPr>
                <a:endParaRPr lang="lt-LT"/>
              </a:p>
            </p:txBody>
          </p:sp>
        </p:grpSp>
        <p:sp>
          <p:nvSpPr>
            <p:cNvPr id="1150009" name="Line 57"/>
            <p:cNvSpPr>
              <a:spLocks noChangeShapeType="1"/>
            </p:cNvSpPr>
            <p:nvPr/>
          </p:nvSpPr>
          <p:spPr bwMode="auto">
            <a:xfrm>
              <a:off x="3476" y="2218"/>
              <a:ext cx="201" cy="0"/>
            </a:xfrm>
            <a:prstGeom prst="line">
              <a:avLst/>
            </a:prstGeom>
            <a:noFill/>
            <a:ln w="15875">
              <a:solidFill>
                <a:srgbClr val="FF0000"/>
              </a:solidFill>
              <a:round/>
              <a:headEnd/>
              <a:tailEnd type="triangle" w="med" len="med"/>
            </a:ln>
          </p:spPr>
          <p:txBody>
            <a:bodyPr/>
            <a:lstStyle/>
            <a:p>
              <a:pPr>
                <a:defRPr/>
              </a:pPr>
              <a:endParaRPr lang="lt-LT"/>
            </a:p>
          </p:txBody>
        </p:sp>
        <p:sp>
          <p:nvSpPr>
            <p:cNvPr id="1150010" name="Line 58"/>
            <p:cNvSpPr>
              <a:spLocks noChangeShapeType="1"/>
            </p:cNvSpPr>
            <p:nvPr/>
          </p:nvSpPr>
          <p:spPr bwMode="auto">
            <a:xfrm>
              <a:off x="3476" y="2468"/>
              <a:ext cx="201" cy="0"/>
            </a:xfrm>
            <a:prstGeom prst="line">
              <a:avLst/>
            </a:prstGeom>
            <a:noFill/>
            <a:ln w="15875">
              <a:solidFill>
                <a:srgbClr val="FF0000"/>
              </a:solidFill>
              <a:round/>
              <a:headEnd/>
              <a:tailEnd type="triangle" w="med" len="med"/>
            </a:ln>
          </p:spPr>
          <p:txBody>
            <a:bodyPr/>
            <a:lstStyle/>
            <a:p>
              <a:pPr>
                <a:defRPr/>
              </a:pPr>
              <a:endParaRPr lang="lt-LT"/>
            </a:p>
          </p:txBody>
        </p:sp>
        <p:sp>
          <p:nvSpPr>
            <p:cNvPr id="1150011" name="Line 59"/>
            <p:cNvSpPr>
              <a:spLocks noChangeShapeType="1"/>
            </p:cNvSpPr>
            <p:nvPr/>
          </p:nvSpPr>
          <p:spPr bwMode="auto">
            <a:xfrm flipH="1">
              <a:off x="2701" y="2628"/>
              <a:ext cx="0" cy="205"/>
            </a:xfrm>
            <a:prstGeom prst="line">
              <a:avLst/>
            </a:prstGeom>
            <a:noFill/>
            <a:ln w="19050">
              <a:solidFill>
                <a:srgbClr val="FF0000"/>
              </a:solidFill>
              <a:round/>
              <a:headEnd/>
              <a:tailEnd type="triangle" w="med" len="med"/>
            </a:ln>
          </p:spPr>
          <p:txBody>
            <a:bodyPr lIns="85725" tIns="47625" rIns="85725" bIns="47625"/>
            <a:lstStyle/>
            <a:p>
              <a:pPr>
                <a:defRPr/>
              </a:pPr>
              <a:endParaRPr lang="lt-LT"/>
            </a:p>
          </p:txBody>
        </p:sp>
        <p:grpSp>
          <p:nvGrpSpPr>
            <p:cNvPr id="11" name="Group 60"/>
            <p:cNvGrpSpPr>
              <a:grpSpLocks/>
            </p:cNvGrpSpPr>
            <p:nvPr/>
          </p:nvGrpSpPr>
          <p:grpSpPr bwMode="auto">
            <a:xfrm>
              <a:off x="2085" y="2104"/>
              <a:ext cx="153" cy="156"/>
              <a:chOff x="4337" y="4951"/>
              <a:chExt cx="381" cy="391"/>
            </a:xfrm>
          </p:grpSpPr>
          <p:sp>
            <p:nvSpPr>
              <p:cNvPr id="1150013" name="AutoShape 61"/>
              <p:cNvSpPr>
                <a:spLocks noChangeArrowheads="1"/>
              </p:cNvSpPr>
              <p:nvPr/>
            </p:nvSpPr>
            <p:spPr bwMode="auto">
              <a:xfrm>
                <a:off x="4336" y="4952"/>
                <a:ext cx="381" cy="391"/>
              </a:xfrm>
              <a:prstGeom prst="roundRect">
                <a:avLst>
                  <a:gd name="adj" fmla="val 16667"/>
                </a:avLst>
              </a:prstGeom>
              <a:solidFill>
                <a:srgbClr val="FFFFFF"/>
              </a:solidFill>
              <a:ln w="15875">
                <a:solidFill>
                  <a:srgbClr val="3219CB"/>
                </a:solidFill>
                <a:round/>
                <a:headEnd/>
                <a:tailEnd/>
              </a:ln>
            </p:spPr>
            <p:txBody>
              <a:bodyPr lIns="85725" tIns="47625" rIns="85725" bIns="47625"/>
              <a:lstStyle/>
              <a:p>
                <a:pPr>
                  <a:defRPr/>
                </a:pPr>
                <a:endParaRPr lang="lt-LT"/>
              </a:p>
            </p:txBody>
          </p:sp>
          <p:sp>
            <p:nvSpPr>
              <p:cNvPr id="1150014" name="AutoShape 62"/>
              <p:cNvSpPr>
                <a:spLocks noChangeArrowheads="1"/>
              </p:cNvSpPr>
              <p:nvPr/>
            </p:nvSpPr>
            <p:spPr bwMode="auto">
              <a:xfrm>
                <a:off x="4445" y="5064"/>
                <a:ext cx="163" cy="1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0C0C0"/>
              </a:solidFill>
              <a:ln w="15875">
                <a:solidFill>
                  <a:srgbClr val="3219CB"/>
                </a:solidFill>
                <a:round/>
                <a:headEnd/>
                <a:tailEnd/>
              </a:ln>
            </p:spPr>
            <p:txBody>
              <a:bodyPr lIns="85725" tIns="47625" rIns="85725" bIns="47625"/>
              <a:lstStyle/>
              <a:p>
                <a:pPr>
                  <a:defRPr/>
                </a:pPr>
                <a:endParaRPr lang="lt-LT"/>
              </a:p>
            </p:txBody>
          </p:sp>
        </p:grpSp>
        <p:sp>
          <p:nvSpPr>
            <p:cNvPr id="1150015" name="Line 63"/>
            <p:cNvSpPr>
              <a:spLocks noChangeShapeType="1"/>
            </p:cNvSpPr>
            <p:nvPr/>
          </p:nvSpPr>
          <p:spPr bwMode="auto">
            <a:xfrm flipV="1">
              <a:off x="2541" y="2628"/>
              <a:ext cx="0" cy="205"/>
            </a:xfrm>
            <a:prstGeom prst="line">
              <a:avLst/>
            </a:prstGeom>
            <a:noFill/>
            <a:ln w="15875">
              <a:solidFill>
                <a:srgbClr val="FF0000"/>
              </a:solidFill>
              <a:round/>
              <a:headEnd/>
              <a:tailEnd type="triangle" w="med" len="med"/>
            </a:ln>
          </p:spPr>
          <p:txBody>
            <a:bodyPr/>
            <a:lstStyle/>
            <a:p>
              <a:pPr>
                <a:defRPr/>
              </a:pPr>
              <a:endParaRPr lang="lt-LT"/>
            </a:p>
          </p:txBody>
        </p:sp>
        <p:sp>
          <p:nvSpPr>
            <p:cNvPr id="1150016" name="Line 64"/>
            <p:cNvSpPr>
              <a:spLocks noChangeShapeType="1"/>
            </p:cNvSpPr>
            <p:nvPr/>
          </p:nvSpPr>
          <p:spPr bwMode="auto">
            <a:xfrm flipV="1">
              <a:off x="3152" y="2628"/>
              <a:ext cx="0" cy="205"/>
            </a:xfrm>
            <a:prstGeom prst="line">
              <a:avLst/>
            </a:prstGeom>
            <a:noFill/>
            <a:ln w="15875">
              <a:solidFill>
                <a:srgbClr val="FF0000"/>
              </a:solidFill>
              <a:round/>
              <a:headEnd/>
              <a:tailEnd type="triangle" w="med" len="med"/>
            </a:ln>
          </p:spPr>
          <p:txBody>
            <a:bodyPr/>
            <a:lstStyle/>
            <a:p>
              <a:pPr>
                <a:defRPr/>
              </a:pPr>
              <a:endParaRPr lang="lt-LT"/>
            </a:p>
          </p:txBody>
        </p:sp>
        <p:sp>
          <p:nvSpPr>
            <p:cNvPr id="1150017" name="AutoShape 65"/>
            <p:cNvSpPr>
              <a:spLocks noChangeArrowheads="1"/>
            </p:cNvSpPr>
            <p:nvPr/>
          </p:nvSpPr>
          <p:spPr bwMode="auto">
            <a:xfrm rot="10800000" flipH="1">
              <a:off x="1629" y="2286"/>
              <a:ext cx="423" cy="296"/>
            </a:xfrm>
            <a:prstGeom prst="lightningBolt">
              <a:avLst/>
            </a:prstGeom>
            <a:solidFill>
              <a:srgbClr val="FFFFFF"/>
            </a:solidFill>
            <a:ln w="9525">
              <a:solidFill>
                <a:srgbClr val="000000"/>
              </a:solidFill>
              <a:miter lim="800000"/>
              <a:headEnd/>
              <a:tailEnd/>
            </a:ln>
          </p:spPr>
          <p:txBody>
            <a:bodyPr lIns="85725" tIns="47625" rIns="85725" bIns="47625"/>
            <a:lstStyle/>
            <a:p>
              <a:pPr>
                <a:defRPr/>
              </a:pPr>
              <a:endParaRPr lang="lt-LT"/>
            </a:p>
          </p:txBody>
        </p:sp>
        <p:sp>
          <p:nvSpPr>
            <p:cNvPr id="1150018" name="Text Box 66"/>
            <p:cNvSpPr txBox="1">
              <a:spLocks noChangeArrowheads="1"/>
            </p:cNvSpPr>
            <p:nvPr/>
          </p:nvSpPr>
          <p:spPr bwMode="auto">
            <a:xfrm>
              <a:off x="1837" y="1739"/>
              <a:ext cx="687" cy="137"/>
            </a:xfrm>
            <a:prstGeom prst="rect">
              <a:avLst/>
            </a:prstGeom>
            <a:solidFill>
              <a:srgbClr val="C0C0C0"/>
            </a:solidFill>
            <a:ln w="9525">
              <a:noFill/>
              <a:miter lim="800000"/>
              <a:headEnd/>
              <a:tailEnd/>
            </a:ln>
          </p:spPr>
          <p:txBody>
            <a:bodyPr/>
            <a:lstStyle/>
            <a:p>
              <a:pPr>
                <a:defRPr/>
              </a:pPr>
              <a:r>
                <a:rPr lang="en-US" sz="1000" b="1">
                  <a:effectLst/>
                </a:rPr>
                <a:t>RECEPTORIAI</a:t>
              </a:r>
              <a:endParaRPr lang="en-US" sz="2800" baseline="-25000">
                <a:effectLst>
                  <a:outerShdw blurRad="38100" dist="38100" dir="2700000" algn="tl">
                    <a:srgbClr val="000000"/>
                  </a:outerShdw>
                </a:effectLst>
              </a:endParaRPr>
            </a:p>
          </p:txBody>
        </p:sp>
        <p:sp>
          <p:nvSpPr>
            <p:cNvPr id="1150019" name="Text Box 67"/>
            <p:cNvSpPr txBox="1">
              <a:spLocks noChangeArrowheads="1"/>
            </p:cNvSpPr>
            <p:nvPr/>
          </p:nvSpPr>
          <p:spPr bwMode="auto">
            <a:xfrm>
              <a:off x="3340" y="1693"/>
              <a:ext cx="684" cy="160"/>
            </a:xfrm>
            <a:prstGeom prst="rect">
              <a:avLst/>
            </a:prstGeom>
            <a:solidFill>
              <a:srgbClr val="C0C0C0"/>
            </a:solidFill>
            <a:ln w="9525">
              <a:noFill/>
              <a:miter lim="800000"/>
              <a:headEnd/>
              <a:tailEnd/>
            </a:ln>
          </p:spPr>
          <p:txBody>
            <a:bodyPr/>
            <a:lstStyle/>
            <a:p>
              <a:pPr>
                <a:defRPr/>
              </a:pPr>
              <a:r>
                <a:rPr lang="en-US" sz="1000" b="1">
                  <a:effectLst/>
                </a:rPr>
                <a:t>EFEKTORIAI</a:t>
              </a:r>
              <a:endParaRPr lang="en-US" sz="2800" baseline="-25000">
                <a:effectLst>
                  <a:outerShdw blurRad="38100" dist="38100" dir="2700000" algn="tl">
                    <a:srgbClr val="000000"/>
                  </a:outerShdw>
                </a:effectLst>
              </a:endParaRPr>
            </a:p>
          </p:txBody>
        </p:sp>
        <p:sp>
          <p:nvSpPr>
            <p:cNvPr id="1150020" name="AutoShape 68"/>
            <p:cNvSpPr>
              <a:spLocks noChangeArrowheads="1"/>
            </p:cNvSpPr>
            <p:nvPr/>
          </p:nvSpPr>
          <p:spPr bwMode="auto">
            <a:xfrm>
              <a:off x="2419" y="1807"/>
              <a:ext cx="1057" cy="815"/>
            </a:xfrm>
            <a:prstGeom prst="roundRect">
              <a:avLst>
                <a:gd name="adj" fmla="val 16667"/>
              </a:avLst>
            </a:prstGeom>
            <a:solidFill>
              <a:srgbClr val="FFFFFF"/>
            </a:solidFill>
            <a:ln w="38100" cmpd="dbl">
              <a:solidFill>
                <a:srgbClr val="CC3300"/>
              </a:solidFill>
              <a:round/>
              <a:headEnd/>
              <a:tailEnd/>
            </a:ln>
          </p:spPr>
          <p:txBody>
            <a:bodyPr lIns="85725" tIns="47625" rIns="85725" bIns="47625"/>
            <a:lstStyle/>
            <a:p>
              <a:pPr algn="ctr">
                <a:defRPr/>
              </a:pPr>
              <a:r>
                <a:rPr lang="en-US" sz="1200" b="1">
                  <a:solidFill>
                    <a:srgbClr val="FF0000"/>
                  </a:solidFill>
                  <a:effectLst/>
                  <a:latin typeface="Arial Black" pitchFamily="34" charset="0"/>
                </a:rPr>
                <a:t>VALDANTYSIS POSISTEMIS</a:t>
              </a:r>
              <a:endParaRPr lang="lt-LT" sz="1200" b="1">
                <a:solidFill>
                  <a:srgbClr val="FF0000"/>
                </a:solidFill>
                <a:effectLst/>
                <a:latin typeface="Arial Black" pitchFamily="34" charset="0"/>
              </a:endParaRPr>
            </a:p>
            <a:p>
              <a:pPr algn="ctr">
                <a:defRPr/>
              </a:pPr>
              <a:r>
                <a:rPr lang="en-US" sz="1200" b="1">
                  <a:solidFill>
                    <a:srgbClr val="FF0000"/>
                  </a:solidFill>
                  <a:effectLst/>
                </a:rPr>
                <a:t>(TIKSLAI)</a:t>
              </a:r>
            </a:p>
            <a:p>
              <a:pPr algn="ctr">
                <a:defRPr/>
              </a:pPr>
              <a:r>
                <a:rPr lang="en-US" sz="1100" b="1">
                  <a:solidFill>
                    <a:srgbClr val="FF0000"/>
                  </a:solidFill>
                  <a:effectLst/>
                </a:rPr>
                <a:t>(</a:t>
              </a:r>
              <a:r>
                <a:rPr lang="lt-LT" sz="1100" b="1">
                  <a:solidFill>
                    <a:srgbClr val="FF0000"/>
                  </a:solidFill>
                  <a:effectLst/>
                </a:rPr>
                <a:t>PROGRAMO</a:t>
              </a:r>
              <a:r>
                <a:rPr lang="en-US" sz="1100" b="1">
                  <a:solidFill>
                    <a:srgbClr val="FF0000"/>
                  </a:solidFill>
                  <a:effectLst/>
                </a:rPr>
                <a:t>S)</a:t>
              </a:r>
            </a:p>
            <a:p>
              <a:pPr algn="ctr">
                <a:defRPr/>
              </a:pPr>
              <a:r>
                <a:rPr lang="en-US" sz="1100">
                  <a:solidFill>
                    <a:srgbClr val="FF0000"/>
                  </a:solidFill>
                  <a:effectLst/>
                </a:rPr>
                <a:t>INFORMACINĖS</a:t>
              </a:r>
              <a:endParaRPr lang="lt-LT" sz="1100">
                <a:solidFill>
                  <a:srgbClr val="FF0000"/>
                </a:solidFill>
                <a:effectLst/>
              </a:endParaRPr>
            </a:p>
            <a:p>
              <a:pPr algn="ctr">
                <a:defRPr/>
              </a:pPr>
              <a:r>
                <a:rPr lang="lt-LT" sz="1100">
                  <a:solidFill>
                    <a:srgbClr val="FF0000"/>
                  </a:solidFill>
                  <a:effectLst/>
                </a:rPr>
                <a:t>PROCED</a:t>
              </a:r>
              <a:r>
                <a:rPr lang="en-US" sz="1100">
                  <a:solidFill>
                    <a:srgbClr val="FF0000"/>
                  </a:solidFill>
                  <a:effectLst/>
                </a:rPr>
                <a:t>ŪRO</a:t>
              </a:r>
              <a:r>
                <a:rPr lang="lt-LT" sz="1100">
                  <a:solidFill>
                    <a:srgbClr val="FF0000"/>
                  </a:solidFill>
                  <a:effectLst/>
                </a:rPr>
                <a:t>S</a:t>
              </a:r>
              <a:endParaRPr lang="en-US" sz="1100">
                <a:solidFill>
                  <a:srgbClr val="FF0000"/>
                </a:solidFill>
                <a:effectLst/>
              </a:endParaRPr>
            </a:p>
            <a:p>
              <a:pPr algn="ctr">
                <a:defRPr/>
              </a:pPr>
              <a:r>
                <a:rPr lang="en-US" sz="1100">
                  <a:solidFill>
                    <a:srgbClr val="FF0000"/>
                  </a:solidFill>
                  <a:effectLst/>
                </a:rPr>
                <a:t> </a:t>
              </a:r>
              <a:endParaRPr lang="en-US" sz="2800" baseline="-25000">
                <a:solidFill>
                  <a:srgbClr val="FF0000"/>
                </a:solidFill>
                <a:effectLst>
                  <a:outerShdw blurRad="38100" dist="38100" dir="2700000" algn="tl">
                    <a:srgbClr val="C0C0C0"/>
                  </a:outerShdw>
                </a:effectLst>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779838" y="1341438"/>
            <a:ext cx="5157787" cy="4338637"/>
            <a:chOff x="2200" y="991"/>
            <a:chExt cx="3249" cy="2733"/>
          </a:xfrm>
        </p:grpSpPr>
        <p:sp>
          <p:nvSpPr>
            <p:cNvPr id="1152003" name="Text Box 3"/>
            <p:cNvSpPr txBox="1">
              <a:spLocks noChangeArrowheads="1"/>
            </p:cNvSpPr>
            <p:nvPr/>
          </p:nvSpPr>
          <p:spPr bwMode="auto">
            <a:xfrm>
              <a:off x="5276" y="1172"/>
              <a:ext cx="173" cy="2211"/>
            </a:xfrm>
            <a:prstGeom prst="rect">
              <a:avLst/>
            </a:prstGeom>
            <a:solidFill>
              <a:srgbClr val="FFFFFF"/>
            </a:solidFill>
            <a:ln w="9525">
              <a:noFill/>
              <a:miter lim="800000"/>
              <a:headEnd/>
              <a:tailEnd/>
            </a:ln>
          </p:spPr>
          <p:txBody>
            <a:bodyPr/>
            <a:lstStyle/>
            <a:p>
              <a:pPr algn="ctr">
                <a:defRPr/>
              </a:pPr>
              <a:r>
                <a:rPr lang="lt-LT" sz="1100" b="1">
                  <a:effectLst/>
                </a:rPr>
                <a:t>A</a:t>
              </a:r>
            </a:p>
            <a:p>
              <a:pPr algn="ctr">
                <a:defRPr/>
              </a:pPr>
              <a:endParaRPr lang="lt-LT" sz="1100" b="1">
                <a:effectLst/>
              </a:endParaRPr>
            </a:p>
            <a:p>
              <a:pPr algn="ctr">
                <a:defRPr/>
              </a:pPr>
              <a:r>
                <a:rPr lang="lt-LT" sz="1100" b="1">
                  <a:effectLst/>
                </a:rPr>
                <a:t>P</a:t>
              </a:r>
            </a:p>
            <a:p>
              <a:pPr algn="ctr">
                <a:defRPr/>
              </a:pPr>
              <a:endParaRPr lang="lt-LT" sz="1100" b="1">
                <a:effectLst/>
              </a:endParaRPr>
            </a:p>
            <a:p>
              <a:pPr algn="ctr">
                <a:defRPr/>
              </a:pPr>
              <a:r>
                <a:rPr lang="lt-LT" sz="1100" b="1">
                  <a:effectLst/>
                </a:rPr>
                <a:t>L</a:t>
              </a:r>
            </a:p>
            <a:p>
              <a:pPr algn="ctr">
                <a:defRPr/>
              </a:pPr>
              <a:endParaRPr lang="lt-LT" sz="1100" b="1">
                <a:effectLst/>
              </a:endParaRPr>
            </a:p>
            <a:p>
              <a:pPr algn="ctr">
                <a:defRPr/>
              </a:pPr>
              <a:r>
                <a:rPr lang="lt-LT" sz="1100" b="1">
                  <a:effectLst/>
                </a:rPr>
                <a:t>I</a:t>
              </a:r>
            </a:p>
            <a:p>
              <a:pPr algn="ctr">
                <a:defRPr/>
              </a:pPr>
              <a:endParaRPr lang="lt-LT" sz="1100" b="1">
                <a:effectLst/>
              </a:endParaRPr>
            </a:p>
            <a:p>
              <a:pPr algn="ctr">
                <a:defRPr/>
              </a:pPr>
              <a:r>
                <a:rPr lang="lt-LT" sz="1100" b="1">
                  <a:effectLst/>
                </a:rPr>
                <a:t>N</a:t>
              </a:r>
            </a:p>
            <a:p>
              <a:pPr algn="ctr">
                <a:defRPr/>
              </a:pPr>
              <a:endParaRPr lang="lt-LT" sz="1100" b="1">
                <a:effectLst/>
              </a:endParaRPr>
            </a:p>
            <a:p>
              <a:pPr algn="ctr">
                <a:defRPr/>
              </a:pPr>
              <a:r>
                <a:rPr lang="lt-LT" sz="1100" b="1">
                  <a:effectLst/>
                </a:rPr>
                <a:t>K</a:t>
              </a:r>
            </a:p>
            <a:p>
              <a:pPr algn="ctr">
                <a:defRPr/>
              </a:pPr>
              <a:endParaRPr lang="lt-LT" sz="1100" b="1">
                <a:effectLst/>
              </a:endParaRPr>
            </a:p>
            <a:p>
              <a:pPr algn="ctr">
                <a:defRPr/>
              </a:pPr>
              <a:r>
                <a:rPr lang="lt-LT" sz="1100" b="1">
                  <a:effectLst/>
                </a:rPr>
                <a:t>A</a:t>
              </a:r>
              <a:endParaRPr lang="en-US" sz="2800">
                <a:effectLst>
                  <a:outerShdw blurRad="38100" dist="38100" dir="2700000" algn="tl">
                    <a:srgbClr val="C0C0C0"/>
                  </a:outerShdw>
                </a:effectLst>
              </a:endParaRPr>
            </a:p>
          </p:txBody>
        </p:sp>
        <p:sp>
          <p:nvSpPr>
            <p:cNvPr id="1152004" name="Text Box 4"/>
            <p:cNvSpPr txBox="1">
              <a:spLocks noChangeArrowheads="1"/>
            </p:cNvSpPr>
            <p:nvPr/>
          </p:nvSpPr>
          <p:spPr bwMode="auto">
            <a:xfrm>
              <a:off x="4755" y="3419"/>
              <a:ext cx="691" cy="305"/>
            </a:xfrm>
            <a:prstGeom prst="rect">
              <a:avLst/>
            </a:prstGeom>
            <a:solidFill>
              <a:srgbClr val="FFFFFF"/>
            </a:solidFill>
            <a:ln w="9525">
              <a:noFill/>
              <a:miter lim="800000"/>
              <a:headEnd/>
              <a:tailEnd/>
            </a:ln>
          </p:spPr>
          <p:txBody>
            <a:bodyPr/>
            <a:lstStyle/>
            <a:p>
              <a:pPr algn="ctr">
                <a:defRPr/>
              </a:pPr>
              <a:r>
                <a:rPr lang="en-US" sz="1200" b="1">
                  <a:effectLst/>
                </a:rPr>
                <a:t>ATLIEKOS</a:t>
              </a:r>
            </a:p>
            <a:p>
              <a:pPr algn="ctr">
                <a:defRPr/>
              </a:pPr>
              <a:r>
                <a:rPr lang="en-US" sz="1200" b="1">
                  <a:effectLst/>
                </a:rPr>
                <a:t>TARŠA</a:t>
              </a:r>
              <a:endParaRPr lang="en-US" sz="2800">
                <a:effectLst>
                  <a:outerShdw blurRad="38100" dist="38100" dir="2700000" algn="tl">
                    <a:srgbClr val="C0C0C0"/>
                  </a:outerShdw>
                </a:effectLst>
              </a:endParaRPr>
            </a:p>
          </p:txBody>
        </p:sp>
        <p:sp>
          <p:nvSpPr>
            <p:cNvPr id="1152005" name="AutoShape 5"/>
            <p:cNvSpPr>
              <a:spLocks noChangeArrowheads="1"/>
            </p:cNvSpPr>
            <p:nvPr/>
          </p:nvSpPr>
          <p:spPr bwMode="auto">
            <a:xfrm>
              <a:off x="2979" y="991"/>
              <a:ext cx="1776" cy="2514"/>
            </a:xfrm>
            <a:prstGeom prst="roundRect">
              <a:avLst>
                <a:gd name="adj" fmla="val 16667"/>
              </a:avLst>
            </a:prstGeom>
            <a:solidFill>
              <a:srgbClr val="C0C0C0"/>
            </a:solidFill>
            <a:ln w="76200" cmpd="tri">
              <a:solidFill>
                <a:srgbClr val="000000"/>
              </a:solidFill>
              <a:round/>
              <a:headEnd/>
              <a:tailEnd/>
            </a:ln>
          </p:spPr>
          <p:txBody>
            <a:bodyPr/>
            <a:lstStyle/>
            <a:p>
              <a:pPr>
                <a:defRPr/>
              </a:pPr>
              <a:endParaRPr lang="lt-LT"/>
            </a:p>
          </p:txBody>
        </p:sp>
        <p:sp>
          <p:nvSpPr>
            <p:cNvPr id="1152006" name="AutoShape 6"/>
            <p:cNvSpPr>
              <a:spLocks noChangeArrowheads="1"/>
            </p:cNvSpPr>
            <p:nvPr/>
          </p:nvSpPr>
          <p:spPr bwMode="auto">
            <a:xfrm>
              <a:off x="4643" y="2915"/>
              <a:ext cx="697" cy="328"/>
            </a:xfrm>
            <a:prstGeom prst="rightArrow">
              <a:avLst>
                <a:gd name="adj1" fmla="val 50000"/>
                <a:gd name="adj2" fmla="val 53125"/>
              </a:avLst>
            </a:prstGeom>
            <a:solidFill>
              <a:srgbClr val="FFFFFF"/>
            </a:solidFill>
            <a:ln w="19050">
              <a:solidFill>
                <a:srgbClr val="000000"/>
              </a:solidFill>
              <a:miter lim="800000"/>
              <a:headEnd/>
              <a:tailEnd/>
            </a:ln>
          </p:spPr>
          <p:txBody>
            <a:bodyPr/>
            <a:lstStyle/>
            <a:p>
              <a:pPr algn="ctr">
                <a:defRPr/>
              </a:pPr>
              <a:r>
                <a:rPr lang="lt-LT" sz="1200" b="1">
                  <a:effectLst/>
                </a:rPr>
                <a:t>VEIKSMAI</a:t>
              </a:r>
              <a:endParaRPr lang="en-US" sz="2800">
                <a:effectLst>
                  <a:outerShdw blurRad="38100" dist="38100" dir="2700000" algn="tl">
                    <a:srgbClr val="C0C0C0"/>
                  </a:outerShdw>
                </a:effectLst>
              </a:endParaRPr>
            </a:p>
          </p:txBody>
        </p:sp>
        <p:sp>
          <p:nvSpPr>
            <p:cNvPr id="1152007" name="Text Box 7"/>
            <p:cNvSpPr txBox="1">
              <a:spLocks noChangeArrowheads="1"/>
            </p:cNvSpPr>
            <p:nvPr/>
          </p:nvSpPr>
          <p:spPr bwMode="auto">
            <a:xfrm>
              <a:off x="2344" y="1280"/>
              <a:ext cx="173" cy="1662"/>
            </a:xfrm>
            <a:prstGeom prst="rect">
              <a:avLst/>
            </a:prstGeom>
            <a:solidFill>
              <a:srgbClr val="FFFFFF"/>
            </a:solidFill>
            <a:ln w="9525">
              <a:noFill/>
              <a:miter lim="800000"/>
              <a:headEnd/>
              <a:tailEnd/>
            </a:ln>
          </p:spPr>
          <p:txBody>
            <a:bodyPr/>
            <a:lstStyle/>
            <a:p>
              <a:pPr algn="ctr">
                <a:defRPr/>
              </a:pPr>
              <a:r>
                <a:rPr lang="lt-LT" sz="1200" b="1">
                  <a:effectLst/>
                </a:rPr>
                <a:t>A</a:t>
              </a:r>
            </a:p>
            <a:p>
              <a:pPr>
                <a:defRPr/>
              </a:pPr>
              <a:endParaRPr lang="en-US" sz="1200" b="1">
                <a:effectLst/>
              </a:endParaRPr>
            </a:p>
            <a:p>
              <a:pPr>
                <a:defRPr/>
              </a:pPr>
              <a:r>
                <a:rPr lang="en-US" sz="1200" b="1">
                  <a:effectLst/>
                </a:rPr>
                <a:t>P</a:t>
              </a:r>
            </a:p>
            <a:p>
              <a:pPr>
                <a:defRPr/>
              </a:pPr>
              <a:endParaRPr lang="en-US" sz="1200" b="1">
                <a:effectLst/>
              </a:endParaRPr>
            </a:p>
            <a:p>
              <a:pPr>
                <a:defRPr/>
              </a:pPr>
              <a:r>
                <a:rPr lang="en-US" sz="1200" b="1">
                  <a:effectLst/>
                </a:rPr>
                <a:t>L</a:t>
              </a:r>
            </a:p>
            <a:p>
              <a:pPr>
                <a:defRPr/>
              </a:pPr>
              <a:endParaRPr lang="en-US" sz="1200" b="1">
                <a:effectLst/>
              </a:endParaRPr>
            </a:p>
            <a:p>
              <a:pPr>
                <a:defRPr/>
              </a:pPr>
              <a:r>
                <a:rPr lang="en-US" sz="1200" b="1">
                  <a:effectLst/>
                </a:rPr>
                <a:t>I</a:t>
              </a:r>
            </a:p>
            <a:p>
              <a:pPr>
                <a:defRPr/>
              </a:pPr>
              <a:endParaRPr lang="en-US" sz="1200" b="1">
                <a:effectLst/>
              </a:endParaRPr>
            </a:p>
            <a:p>
              <a:pPr>
                <a:defRPr/>
              </a:pPr>
              <a:r>
                <a:rPr lang="en-US" sz="1200" b="1">
                  <a:effectLst/>
                </a:rPr>
                <a:t>N</a:t>
              </a:r>
            </a:p>
            <a:p>
              <a:pPr>
                <a:defRPr/>
              </a:pPr>
              <a:endParaRPr lang="en-US" sz="1200" b="1">
                <a:effectLst/>
              </a:endParaRPr>
            </a:p>
            <a:p>
              <a:pPr>
                <a:defRPr/>
              </a:pPr>
              <a:r>
                <a:rPr lang="en-US" sz="1200" b="1">
                  <a:effectLst/>
                </a:rPr>
                <a:t>K</a:t>
              </a:r>
            </a:p>
            <a:p>
              <a:pPr>
                <a:defRPr/>
              </a:pPr>
              <a:endParaRPr lang="en-US" sz="1200" b="1">
                <a:effectLst/>
              </a:endParaRPr>
            </a:p>
            <a:p>
              <a:pPr>
                <a:defRPr/>
              </a:pPr>
              <a:r>
                <a:rPr lang="en-US" sz="1200" b="1">
                  <a:effectLst/>
                </a:rPr>
                <a:t>A</a:t>
              </a:r>
            </a:p>
            <a:p>
              <a:pPr>
                <a:spcBef>
                  <a:spcPts val="1200"/>
                </a:spcBef>
                <a:spcAft>
                  <a:spcPts val="300"/>
                </a:spcAft>
                <a:defRPr/>
              </a:pPr>
              <a:r>
                <a:rPr lang="lt-LT" sz="1200" b="1" i="1">
                  <a:effectLst/>
                </a:rPr>
                <a:t>A</a:t>
              </a:r>
              <a:endParaRPr lang="en-US" sz="2800">
                <a:effectLst>
                  <a:outerShdw blurRad="38100" dist="38100" dir="2700000" algn="tl">
                    <a:srgbClr val="C0C0C0"/>
                  </a:outerShdw>
                </a:effectLst>
              </a:endParaRPr>
            </a:p>
          </p:txBody>
        </p:sp>
        <p:sp>
          <p:nvSpPr>
            <p:cNvPr id="1152008" name="Text Box 8"/>
            <p:cNvSpPr txBox="1">
              <a:spLocks noChangeArrowheads="1"/>
            </p:cNvSpPr>
            <p:nvPr/>
          </p:nvSpPr>
          <p:spPr bwMode="auto">
            <a:xfrm>
              <a:off x="3152" y="1081"/>
              <a:ext cx="1452" cy="363"/>
            </a:xfrm>
            <a:prstGeom prst="rect">
              <a:avLst/>
            </a:prstGeom>
            <a:solidFill>
              <a:srgbClr val="C0C0C0"/>
            </a:solidFill>
            <a:ln w="9525">
              <a:noFill/>
              <a:miter lim="800000"/>
              <a:headEnd/>
              <a:tailEnd/>
            </a:ln>
          </p:spPr>
          <p:txBody>
            <a:bodyPr/>
            <a:lstStyle/>
            <a:p>
              <a:pPr algn="ctr">
                <a:defRPr/>
              </a:pPr>
              <a:r>
                <a:rPr lang="ru-RU" sz="1600" b="1" dirty="0">
                  <a:solidFill>
                    <a:srgbClr val="FF0000"/>
                  </a:solidFill>
                  <a:latin typeface="Comic Sans MS" pitchFamily="66" charset="0"/>
                </a:rPr>
                <a:t>INFORMA</a:t>
              </a:r>
              <a:r>
                <a:rPr lang="lt-LT" sz="1600" b="1" dirty="0">
                  <a:solidFill>
                    <a:srgbClr val="FF0000"/>
                  </a:solidFill>
                  <a:latin typeface="Comic Sans MS" pitchFamily="66" charset="0"/>
                </a:rPr>
                <a:t>C</a:t>
              </a:r>
              <a:r>
                <a:rPr lang="ru-RU" sz="1600" b="1" dirty="0">
                  <a:solidFill>
                    <a:srgbClr val="FF0000"/>
                  </a:solidFill>
                  <a:latin typeface="Comic Sans MS" pitchFamily="66" charset="0"/>
                </a:rPr>
                <a:t>I</a:t>
              </a:r>
              <a:r>
                <a:rPr lang="lt-LT" sz="1600" b="1" dirty="0">
                  <a:solidFill>
                    <a:srgbClr val="FF0000"/>
                  </a:solidFill>
                  <a:latin typeface="Comic Sans MS" pitchFamily="66" charset="0"/>
                </a:rPr>
                <a:t>J</a:t>
              </a:r>
              <a:r>
                <a:rPr lang="ru-RU" sz="1600" b="1" dirty="0">
                  <a:solidFill>
                    <a:srgbClr val="FF0000"/>
                  </a:solidFill>
                  <a:latin typeface="Comic Sans MS" pitchFamily="66" charset="0"/>
                </a:rPr>
                <a:t>O</a:t>
              </a:r>
              <a:r>
                <a:rPr lang="lt-LT" sz="1600" b="1" dirty="0">
                  <a:solidFill>
                    <a:srgbClr val="FF0000"/>
                  </a:solidFill>
                  <a:latin typeface="Comic Sans MS" pitchFamily="66" charset="0"/>
                </a:rPr>
                <a:t>S</a:t>
              </a:r>
              <a:r>
                <a:rPr lang="ru-RU" sz="1600" b="1" dirty="0">
                  <a:solidFill>
                    <a:srgbClr val="FF0000"/>
                  </a:solidFill>
                  <a:latin typeface="Comic Sans MS" pitchFamily="66" charset="0"/>
                </a:rPr>
                <a:t> </a:t>
              </a:r>
              <a:r>
                <a:rPr lang="lt-LT" sz="1600" b="1" dirty="0">
                  <a:solidFill>
                    <a:srgbClr val="FF0000"/>
                  </a:solidFill>
                  <a:latin typeface="Comic Sans MS" pitchFamily="66" charset="0"/>
                </a:rPr>
                <a:t>SRAUTAI</a:t>
              </a:r>
              <a:endParaRPr lang="en-US" sz="1600" dirty="0">
                <a:latin typeface="Comic Sans MS" pitchFamily="66" charset="0"/>
              </a:endParaRPr>
            </a:p>
          </p:txBody>
        </p:sp>
        <p:sp>
          <p:nvSpPr>
            <p:cNvPr id="1152009" name="AutoShape 9"/>
            <p:cNvSpPr>
              <a:spLocks noChangeArrowheads="1"/>
            </p:cNvSpPr>
            <p:nvPr/>
          </p:nvSpPr>
          <p:spPr bwMode="auto">
            <a:xfrm>
              <a:off x="3689" y="2412"/>
              <a:ext cx="477" cy="192"/>
            </a:xfrm>
            <a:prstGeom prst="roundRect">
              <a:avLst>
                <a:gd name="adj" fmla="val 16667"/>
              </a:avLst>
            </a:prstGeom>
            <a:solidFill>
              <a:srgbClr val="FFFFFF"/>
            </a:solidFill>
            <a:ln w="19050">
              <a:solidFill>
                <a:srgbClr val="000000"/>
              </a:solidFill>
              <a:round/>
              <a:headEnd/>
              <a:tailEnd/>
            </a:ln>
          </p:spPr>
          <p:txBody>
            <a:bodyPr/>
            <a:lstStyle/>
            <a:p>
              <a:pPr algn="ctr">
                <a:defRPr/>
              </a:pPr>
              <a:r>
                <a:rPr lang="lt-LT" sz="1200" b="1">
                  <a:solidFill>
                    <a:srgbClr val="FF0000"/>
                  </a:solidFill>
                  <a:effectLst/>
                </a:rPr>
                <a:t>GENAI</a:t>
              </a:r>
              <a:endParaRPr lang="en-US" sz="2800">
                <a:effectLst>
                  <a:outerShdw blurRad="38100" dist="38100" dir="2700000" algn="tl">
                    <a:srgbClr val="C0C0C0"/>
                  </a:outerShdw>
                </a:effectLst>
              </a:endParaRPr>
            </a:p>
          </p:txBody>
        </p:sp>
        <p:sp>
          <p:nvSpPr>
            <p:cNvPr id="1152010" name="Line 10"/>
            <p:cNvSpPr>
              <a:spLocks noChangeShapeType="1"/>
            </p:cNvSpPr>
            <p:nvPr/>
          </p:nvSpPr>
          <p:spPr bwMode="auto">
            <a:xfrm flipH="1" flipV="1">
              <a:off x="4029" y="2604"/>
              <a:ext cx="7" cy="245"/>
            </a:xfrm>
            <a:prstGeom prst="line">
              <a:avLst/>
            </a:prstGeom>
            <a:noFill/>
            <a:ln w="38100">
              <a:solidFill>
                <a:srgbClr val="FF0000"/>
              </a:solidFill>
              <a:round/>
              <a:headEnd/>
              <a:tailEnd type="triangle" w="med" len="med"/>
            </a:ln>
          </p:spPr>
          <p:txBody>
            <a:bodyPr/>
            <a:lstStyle/>
            <a:p>
              <a:pPr>
                <a:defRPr/>
              </a:pPr>
              <a:endParaRPr lang="lt-LT"/>
            </a:p>
          </p:txBody>
        </p:sp>
        <p:sp>
          <p:nvSpPr>
            <p:cNvPr id="1152011" name="Line 11"/>
            <p:cNvSpPr>
              <a:spLocks noChangeShapeType="1"/>
            </p:cNvSpPr>
            <p:nvPr/>
          </p:nvSpPr>
          <p:spPr bwMode="auto">
            <a:xfrm>
              <a:off x="2559" y="2503"/>
              <a:ext cx="1173" cy="0"/>
            </a:xfrm>
            <a:prstGeom prst="line">
              <a:avLst/>
            </a:prstGeom>
            <a:noFill/>
            <a:ln w="76200" cmpd="tri">
              <a:solidFill>
                <a:srgbClr val="FF0000"/>
              </a:solidFill>
              <a:round/>
              <a:headEnd/>
              <a:tailEnd type="triangle" w="med" len="med"/>
            </a:ln>
          </p:spPr>
          <p:txBody>
            <a:bodyPr/>
            <a:lstStyle/>
            <a:p>
              <a:pPr>
                <a:defRPr/>
              </a:pPr>
              <a:endParaRPr lang="lt-LT"/>
            </a:p>
          </p:txBody>
        </p:sp>
        <p:sp>
          <p:nvSpPr>
            <p:cNvPr id="1152012" name="Line 12"/>
            <p:cNvSpPr>
              <a:spLocks noChangeShapeType="1"/>
            </p:cNvSpPr>
            <p:nvPr/>
          </p:nvSpPr>
          <p:spPr bwMode="auto">
            <a:xfrm>
              <a:off x="4162" y="2503"/>
              <a:ext cx="961" cy="0"/>
            </a:xfrm>
            <a:prstGeom prst="line">
              <a:avLst/>
            </a:prstGeom>
            <a:noFill/>
            <a:ln w="76200" cmpd="tri">
              <a:solidFill>
                <a:srgbClr val="FF0000"/>
              </a:solidFill>
              <a:round/>
              <a:headEnd/>
              <a:tailEnd type="triangle" w="med" len="med"/>
            </a:ln>
          </p:spPr>
          <p:txBody>
            <a:bodyPr/>
            <a:lstStyle/>
            <a:p>
              <a:pPr>
                <a:defRPr/>
              </a:pPr>
              <a:endParaRPr lang="lt-LT"/>
            </a:p>
          </p:txBody>
        </p:sp>
        <p:sp>
          <p:nvSpPr>
            <p:cNvPr id="1152013" name="Line 13"/>
            <p:cNvSpPr>
              <a:spLocks noChangeShapeType="1"/>
            </p:cNvSpPr>
            <p:nvPr/>
          </p:nvSpPr>
          <p:spPr bwMode="auto">
            <a:xfrm>
              <a:off x="3539" y="2170"/>
              <a:ext cx="0" cy="617"/>
            </a:xfrm>
            <a:prstGeom prst="line">
              <a:avLst/>
            </a:prstGeom>
            <a:noFill/>
            <a:ln w="38100" cmpd="dbl">
              <a:solidFill>
                <a:srgbClr val="FF0000"/>
              </a:solidFill>
              <a:round/>
              <a:headEnd/>
              <a:tailEnd type="triangle" w="med" len="med"/>
            </a:ln>
          </p:spPr>
          <p:txBody>
            <a:bodyPr/>
            <a:lstStyle/>
            <a:p>
              <a:pPr>
                <a:defRPr/>
              </a:pPr>
              <a:endParaRPr lang="lt-LT"/>
            </a:p>
          </p:txBody>
        </p:sp>
        <p:sp>
          <p:nvSpPr>
            <p:cNvPr id="1152014" name="AutoShape 14"/>
            <p:cNvSpPr>
              <a:spLocks noChangeArrowheads="1"/>
            </p:cNvSpPr>
            <p:nvPr/>
          </p:nvSpPr>
          <p:spPr bwMode="auto">
            <a:xfrm>
              <a:off x="3493" y="1968"/>
              <a:ext cx="809" cy="193"/>
            </a:xfrm>
            <a:prstGeom prst="roundRect">
              <a:avLst>
                <a:gd name="adj" fmla="val 16667"/>
              </a:avLst>
            </a:prstGeom>
            <a:solidFill>
              <a:srgbClr val="FFFFFF"/>
            </a:solidFill>
            <a:ln w="19050">
              <a:solidFill>
                <a:srgbClr val="000000"/>
              </a:solidFill>
              <a:round/>
              <a:headEnd/>
              <a:tailEnd/>
            </a:ln>
          </p:spPr>
          <p:txBody>
            <a:bodyPr/>
            <a:lstStyle/>
            <a:p>
              <a:pPr algn="ctr">
                <a:defRPr/>
              </a:pPr>
              <a:r>
                <a:rPr lang="lt-LT" sz="1200" b="1">
                  <a:solidFill>
                    <a:srgbClr val="FF0000"/>
                  </a:solidFill>
                  <a:effectLst/>
                </a:rPr>
                <a:t>HORMONAI</a:t>
              </a:r>
              <a:endParaRPr lang="en-US" sz="2800">
                <a:effectLst>
                  <a:outerShdw blurRad="38100" dist="38100" dir="2700000" algn="tl">
                    <a:srgbClr val="C0C0C0"/>
                  </a:outerShdw>
                </a:effectLst>
              </a:endParaRPr>
            </a:p>
          </p:txBody>
        </p:sp>
        <p:sp>
          <p:nvSpPr>
            <p:cNvPr id="1152015" name="Line 15"/>
            <p:cNvSpPr>
              <a:spLocks noChangeShapeType="1"/>
            </p:cNvSpPr>
            <p:nvPr/>
          </p:nvSpPr>
          <p:spPr bwMode="auto">
            <a:xfrm>
              <a:off x="3781" y="2161"/>
              <a:ext cx="0" cy="275"/>
            </a:xfrm>
            <a:prstGeom prst="line">
              <a:avLst/>
            </a:prstGeom>
            <a:noFill/>
            <a:ln w="38100" cmpd="dbl">
              <a:solidFill>
                <a:srgbClr val="FF0000"/>
              </a:solidFill>
              <a:round/>
              <a:headEnd/>
              <a:tailEnd type="triangle" w="med" len="med"/>
            </a:ln>
          </p:spPr>
          <p:txBody>
            <a:bodyPr/>
            <a:lstStyle/>
            <a:p>
              <a:pPr>
                <a:defRPr/>
              </a:pPr>
              <a:endParaRPr lang="lt-LT"/>
            </a:p>
          </p:txBody>
        </p:sp>
        <p:sp>
          <p:nvSpPr>
            <p:cNvPr id="1152016" name="Line 16"/>
            <p:cNvSpPr>
              <a:spLocks noChangeShapeType="1"/>
            </p:cNvSpPr>
            <p:nvPr/>
          </p:nvSpPr>
          <p:spPr bwMode="auto">
            <a:xfrm flipH="1" flipV="1">
              <a:off x="4051" y="2161"/>
              <a:ext cx="1" cy="265"/>
            </a:xfrm>
            <a:prstGeom prst="line">
              <a:avLst/>
            </a:prstGeom>
            <a:noFill/>
            <a:ln w="38100">
              <a:solidFill>
                <a:srgbClr val="FF0000"/>
              </a:solidFill>
              <a:round/>
              <a:headEnd/>
              <a:tailEnd type="triangle" w="med" len="med"/>
            </a:ln>
          </p:spPr>
          <p:txBody>
            <a:bodyPr/>
            <a:lstStyle/>
            <a:p>
              <a:pPr>
                <a:defRPr/>
              </a:pPr>
              <a:endParaRPr lang="lt-LT"/>
            </a:p>
          </p:txBody>
        </p:sp>
        <p:sp>
          <p:nvSpPr>
            <p:cNvPr id="1152017" name="Line 17"/>
            <p:cNvSpPr>
              <a:spLocks noChangeShapeType="1"/>
            </p:cNvSpPr>
            <p:nvPr/>
          </p:nvSpPr>
          <p:spPr bwMode="auto">
            <a:xfrm>
              <a:off x="2595" y="2059"/>
              <a:ext cx="898" cy="0"/>
            </a:xfrm>
            <a:prstGeom prst="line">
              <a:avLst/>
            </a:prstGeom>
            <a:noFill/>
            <a:ln w="38100" cmpd="dbl">
              <a:solidFill>
                <a:srgbClr val="FF0000"/>
              </a:solidFill>
              <a:round/>
              <a:headEnd/>
              <a:tailEnd type="triangle" w="med" len="med"/>
            </a:ln>
          </p:spPr>
          <p:txBody>
            <a:bodyPr/>
            <a:lstStyle/>
            <a:p>
              <a:pPr>
                <a:defRPr/>
              </a:pPr>
              <a:endParaRPr lang="lt-LT"/>
            </a:p>
          </p:txBody>
        </p:sp>
        <p:sp>
          <p:nvSpPr>
            <p:cNvPr id="1152018" name="Line 18"/>
            <p:cNvSpPr>
              <a:spLocks noChangeShapeType="1"/>
            </p:cNvSpPr>
            <p:nvPr/>
          </p:nvSpPr>
          <p:spPr bwMode="auto">
            <a:xfrm>
              <a:off x="4301" y="2059"/>
              <a:ext cx="731" cy="0"/>
            </a:xfrm>
            <a:prstGeom prst="line">
              <a:avLst/>
            </a:prstGeom>
            <a:noFill/>
            <a:ln w="38100" cmpd="dbl">
              <a:solidFill>
                <a:srgbClr val="FF0000"/>
              </a:solidFill>
              <a:round/>
              <a:headEnd/>
              <a:tailEnd type="triangle" w="med" len="med"/>
            </a:ln>
          </p:spPr>
          <p:txBody>
            <a:bodyPr/>
            <a:lstStyle/>
            <a:p>
              <a:pPr>
                <a:defRPr/>
              </a:pPr>
              <a:endParaRPr lang="lt-LT"/>
            </a:p>
          </p:txBody>
        </p:sp>
        <p:sp>
          <p:nvSpPr>
            <p:cNvPr id="1152019" name="Line 19"/>
            <p:cNvSpPr>
              <a:spLocks noChangeShapeType="1"/>
            </p:cNvSpPr>
            <p:nvPr/>
          </p:nvSpPr>
          <p:spPr bwMode="auto">
            <a:xfrm flipV="1">
              <a:off x="4257" y="2161"/>
              <a:ext cx="0" cy="671"/>
            </a:xfrm>
            <a:prstGeom prst="line">
              <a:avLst/>
            </a:prstGeom>
            <a:noFill/>
            <a:ln w="76200">
              <a:solidFill>
                <a:srgbClr val="FF0000"/>
              </a:solidFill>
              <a:round/>
              <a:headEnd/>
              <a:tailEnd type="triangle" w="med" len="med"/>
            </a:ln>
          </p:spPr>
          <p:txBody>
            <a:bodyPr/>
            <a:lstStyle/>
            <a:p>
              <a:pPr>
                <a:defRPr/>
              </a:pPr>
              <a:endParaRPr lang="lt-LT"/>
            </a:p>
          </p:txBody>
        </p:sp>
        <p:sp>
          <p:nvSpPr>
            <p:cNvPr id="1152020" name="AutoShape 20"/>
            <p:cNvSpPr>
              <a:spLocks noChangeArrowheads="1"/>
            </p:cNvSpPr>
            <p:nvPr/>
          </p:nvSpPr>
          <p:spPr bwMode="auto">
            <a:xfrm>
              <a:off x="3257" y="1480"/>
              <a:ext cx="1220" cy="193"/>
            </a:xfrm>
            <a:prstGeom prst="roundRect">
              <a:avLst>
                <a:gd name="adj" fmla="val 16667"/>
              </a:avLst>
            </a:prstGeom>
            <a:solidFill>
              <a:srgbClr val="FFFFFF"/>
            </a:solidFill>
            <a:ln w="19050">
              <a:solidFill>
                <a:srgbClr val="000000"/>
              </a:solidFill>
              <a:round/>
              <a:headEnd/>
              <a:tailEnd/>
            </a:ln>
          </p:spPr>
          <p:txBody>
            <a:bodyPr/>
            <a:lstStyle/>
            <a:p>
              <a:pPr algn="ctr">
                <a:defRPr/>
              </a:pPr>
              <a:r>
                <a:rPr lang="lt-LT" sz="1200" b="1">
                  <a:solidFill>
                    <a:srgbClr val="FF0000"/>
                  </a:solidFill>
                  <a:effectLst/>
                </a:rPr>
                <a:t>NERVINIAI  TINKLAI</a:t>
              </a:r>
              <a:endParaRPr lang="en-US" sz="2800">
                <a:effectLst>
                  <a:outerShdw blurRad="38100" dist="38100" dir="2700000" algn="tl">
                    <a:srgbClr val="C0C0C0"/>
                  </a:outerShdw>
                </a:effectLst>
              </a:endParaRPr>
            </a:p>
          </p:txBody>
        </p:sp>
        <p:sp>
          <p:nvSpPr>
            <p:cNvPr id="1152021" name="Line 21"/>
            <p:cNvSpPr>
              <a:spLocks noChangeShapeType="1"/>
            </p:cNvSpPr>
            <p:nvPr/>
          </p:nvSpPr>
          <p:spPr bwMode="auto">
            <a:xfrm>
              <a:off x="3666" y="1668"/>
              <a:ext cx="0" cy="300"/>
            </a:xfrm>
            <a:prstGeom prst="line">
              <a:avLst/>
            </a:prstGeom>
            <a:noFill/>
            <a:ln w="9525">
              <a:solidFill>
                <a:srgbClr val="FF6600"/>
              </a:solidFill>
              <a:round/>
              <a:headEnd/>
              <a:tailEnd type="triangle" w="med" len="med"/>
            </a:ln>
          </p:spPr>
          <p:txBody>
            <a:bodyPr/>
            <a:lstStyle/>
            <a:p>
              <a:pPr>
                <a:defRPr/>
              </a:pPr>
              <a:endParaRPr lang="lt-LT"/>
            </a:p>
          </p:txBody>
        </p:sp>
        <p:sp>
          <p:nvSpPr>
            <p:cNvPr id="1152022" name="Line 22"/>
            <p:cNvSpPr>
              <a:spLocks noChangeShapeType="1"/>
            </p:cNvSpPr>
            <p:nvPr/>
          </p:nvSpPr>
          <p:spPr bwMode="auto">
            <a:xfrm flipV="1">
              <a:off x="3025" y="1560"/>
              <a:ext cx="237" cy="2"/>
            </a:xfrm>
            <a:prstGeom prst="line">
              <a:avLst/>
            </a:prstGeom>
            <a:noFill/>
            <a:ln w="9525">
              <a:solidFill>
                <a:srgbClr val="FF0000"/>
              </a:solidFill>
              <a:round/>
              <a:headEnd/>
              <a:tailEnd type="triangle" w="med" len="med"/>
            </a:ln>
          </p:spPr>
          <p:txBody>
            <a:bodyPr/>
            <a:lstStyle/>
            <a:p>
              <a:pPr>
                <a:defRPr/>
              </a:pPr>
              <a:endParaRPr lang="lt-LT"/>
            </a:p>
          </p:txBody>
        </p:sp>
        <p:sp>
          <p:nvSpPr>
            <p:cNvPr id="1152023" name="Line 23"/>
            <p:cNvSpPr>
              <a:spLocks noChangeShapeType="1"/>
            </p:cNvSpPr>
            <p:nvPr/>
          </p:nvSpPr>
          <p:spPr bwMode="auto">
            <a:xfrm flipV="1">
              <a:off x="4462" y="1580"/>
              <a:ext cx="234" cy="8"/>
            </a:xfrm>
            <a:prstGeom prst="line">
              <a:avLst/>
            </a:prstGeom>
            <a:noFill/>
            <a:ln w="9525">
              <a:solidFill>
                <a:srgbClr val="FF0000"/>
              </a:solidFill>
              <a:round/>
              <a:headEnd/>
              <a:tailEnd type="triangle" w="med" len="med"/>
            </a:ln>
          </p:spPr>
          <p:txBody>
            <a:bodyPr/>
            <a:lstStyle/>
            <a:p>
              <a:pPr>
                <a:defRPr/>
              </a:pPr>
              <a:endParaRPr lang="lt-LT"/>
            </a:p>
          </p:txBody>
        </p:sp>
        <p:sp>
          <p:nvSpPr>
            <p:cNvPr id="1152024" name="AutoShape 24"/>
            <p:cNvSpPr>
              <a:spLocks noChangeArrowheads="1"/>
            </p:cNvSpPr>
            <p:nvPr/>
          </p:nvSpPr>
          <p:spPr bwMode="auto">
            <a:xfrm>
              <a:off x="2920" y="1509"/>
              <a:ext cx="125" cy="116"/>
            </a:xfrm>
            <a:prstGeom prst="flowChartOr">
              <a:avLst/>
            </a:prstGeom>
            <a:solidFill>
              <a:srgbClr val="FFFFFF"/>
            </a:solidFill>
            <a:ln w="9525">
              <a:solidFill>
                <a:srgbClr val="FF0000"/>
              </a:solidFill>
              <a:round/>
              <a:headEnd/>
              <a:tailEnd/>
            </a:ln>
          </p:spPr>
          <p:txBody>
            <a:bodyPr/>
            <a:lstStyle/>
            <a:p>
              <a:pPr>
                <a:defRPr/>
              </a:pPr>
              <a:endParaRPr lang="lt-LT"/>
            </a:p>
          </p:txBody>
        </p:sp>
        <p:sp>
          <p:nvSpPr>
            <p:cNvPr id="1152025" name="AutoShape 25"/>
            <p:cNvSpPr>
              <a:spLocks noChangeArrowheads="1"/>
            </p:cNvSpPr>
            <p:nvPr/>
          </p:nvSpPr>
          <p:spPr bwMode="auto">
            <a:xfrm>
              <a:off x="4694" y="1534"/>
              <a:ext cx="104" cy="96"/>
            </a:xfrm>
            <a:prstGeom prst="flowChartOr">
              <a:avLst/>
            </a:prstGeom>
            <a:solidFill>
              <a:srgbClr val="FFFFFF"/>
            </a:solidFill>
            <a:ln w="9525">
              <a:solidFill>
                <a:srgbClr val="FF0000"/>
              </a:solidFill>
              <a:round/>
              <a:headEnd/>
              <a:tailEnd/>
            </a:ln>
          </p:spPr>
          <p:txBody>
            <a:bodyPr/>
            <a:lstStyle/>
            <a:p>
              <a:pPr>
                <a:defRPr/>
              </a:pPr>
              <a:endParaRPr lang="lt-LT"/>
            </a:p>
          </p:txBody>
        </p:sp>
        <p:sp>
          <p:nvSpPr>
            <p:cNvPr id="1152026" name="Line 26"/>
            <p:cNvSpPr>
              <a:spLocks noChangeShapeType="1"/>
            </p:cNvSpPr>
            <p:nvPr/>
          </p:nvSpPr>
          <p:spPr bwMode="auto">
            <a:xfrm>
              <a:off x="4802" y="1580"/>
              <a:ext cx="230" cy="0"/>
            </a:xfrm>
            <a:prstGeom prst="line">
              <a:avLst/>
            </a:prstGeom>
            <a:noFill/>
            <a:ln w="9525">
              <a:solidFill>
                <a:srgbClr val="FF0000"/>
              </a:solidFill>
              <a:round/>
              <a:headEnd/>
              <a:tailEnd type="triangle" w="med" len="med"/>
            </a:ln>
          </p:spPr>
          <p:txBody>
            <a:bodyPr/>
            <a:lstStyle/>
            <a:p>
              <a:pPr>
                <a:defRPr/>
              </a:pPr>
              <a:endParaRPr lang="lt-LT"/>
            </a:p>
          </p:txBody>
        </p:sp>
        <p:sp>
          <p:nvSpPr>
            <p:cNvPr id="1152027" name="Line 27"/>
            <p:cNvSpPr>
              <a:spLocks noChangeShapeType="1"/>
            </p:cNvSpPr>
            <p:nvPr/>
          </p:nvSpPr>
          <p:spPr bwMode="auto">
            <a:xfrm>
              <a:off x="2606" y="1560"/>
              <a:ext cx="314" cy="0"/>
            </a:xfrm>
            <a:prstGeom prst="line">
              <a:avLst/>
            </a:prstGeom>
            <a:noFill/>
            <a:ln w="9525">
              <a:solidFill>
                <a:srgbClr val="FF0000"/>
              </a:solidFill>
              <a:round/>
              <a:headEnd/>
              <a:tailEnd type="triangle" w="med" len="med"/>
            </a:ln>
          </p:spPr>
          <p:txBody>
            <a:bodyPr/>
            <a:lstStyle/>
            <a:p>
              <a:pPr>
                <a:defRPr/>
              </a:pPr>
              <a:endParaRPr lang="lt-LT"/>
            </a:p>
          </p:txBody>
        </p:sp>
        <p:sp>
          <p:nvSpPr>
            <p:cNvPr id="1152028" name="Line 28"/>
            <p:cNvSpPr>
              <a:spLocks noChangeShapeType="1"/>
            </p:cNvSpPr>
            <p:nvPr/>
          </p:nvSpPr>
          <p:spPr bwMode="auto">
            <a:xfrm flipV="1">
              <a:off x="4370" y="1662"/>
              <a:ext cx="1" cy="1125"/>
            </a:xfrm>
            <a:prstGeom prst="line">
              <a:avLst/>
            </a:prstGeom>
            <a:noFill/>
            <a:ln w="76200">
              <a:solidFill>
                <a:srgbClr val="FF0000"/>
              </a:solidFill>
              <a:round/>
              <a:headEnd/>
              <a:tailEnd type="triangle" w="med" len="med"/>
            </a:ln>
          </p:spPr>
          <p:txBody>
            <a:bodyPr/>
            <a:lstStyle/>
            <a:p>
              <a:pPr>
                <a:defRPr/>
              </a:pPr>
              <a:endParaRPr lang="lt-LT"/>
            </a:p>
          </p:txBody>
        </p:sp>
        <p:sp>
          <p:nvSpPr>
            <p:cNvPr id="1152029" name="Line 29"/>
            <p:cNvSpPr>
              <a:spLocks noChangeShapeType="1"/>
            </p:cNvSpPr>
            <p:nvPr/>
          </p:nvSpPr>
          <p:spPr bwMode="auto">
            <a:xfrm flipV="1">
              <a:off x="4092" y="1664"/>
              <a:ext cx="0" cy="304"/>
            </a:xfrm>
            <a:prstGeom prst="line">
              <a:avLst/>
            </a:prstGeom>
            <a:noFill/>
            <a:ln w="38100" cmpd="dbl">
              <a:solidFill>
                <a:srgbClr val="FF0000"/>
              </a:solidFill>
              <a:round/>
              <a:headEnd/>
              <a:tailEnd type="triangle" w="med" len="med"/>
            </a:ln>
          </p:spPr>
          <p:txBody>
            <a:bodyPr/>
            <a:lstStyle/>
            <a:p>
              <a:pPr>
                <a:defRPr/>
              </a:pPr>
              <a:endParaRPr lang="lt-LT"/>
            </a:p>
          </p:txBody>
        </p:sp>
        <p:sp>
          <p:nvSpPr>
            <p:cNvPr id="1152030" name="AutoShape 30"/>
            <p:cNvSpPr>
              <a:spLocks noChangeArrowheads="1"/>
            </p:cNvSpPr>
            <p:nvPr/>
          </p:nvSpPr>
          <p:spPr bwMode="auto">
            <a:xfrm>
              <a:off x="3064" y="2787"/>
              <a:ext cx="1584" cy="549"/>
            </a:xfrm>
            <a:prstGeom prst="roundRect">
              <a:avLst>
                <a:gd name="adj" fmla="val 16667"/>
              </a:avLst>
            </a:prstGeom>
            <a:solidFill>
              <a:srgbClr val="FFFFFF"/>
            </a:solidFill>
            <a:ln w="38100" cmpd="dbl">
              <a:solidFill>
                <a:srgbClr val="000000"/>
              </a:solidFill>
              <a:round/>
              <a:headEnd/>
              <a:tailEnd/>
            </a:ln>
          </p:spPr>
          <p:txBody>
            <a:bodyPr/>
            <a:lstStyle/>
            <a:p>
              <a:pPr>
                <a:spcBef>
                  <a:spcPts val="1200"/>
                </a:spcBef>
                <a:spcAft>
                  <a:spcPts val="300"/>
                </a:spcAft>
                <a:defRPr/>
              </a:pPr>
              <a:r>
                <a:rPr lang="lt-LT" sz="1400" b="1">
                  <a:effectLst/>
                </a:rPr>
                <a:t>MEDŽIAGŲ ir ENERGIJOS</a:t>
              </a:r>
            </a:p>
            <a:p>
              <a:pPr algn="ctr">
                <a:defRPr/>
              </a:pPr>
              <a:r>
                <a:rPr lang="en-US" sz="1800" b="1">
                  <a:effectLst/>
                </a:rPr>
                <a:t>V I R S M A I</a:t>
              </a:r>
              <a:endParaRPr lang="en-US" sz="1800">
                <a:effectLst>
                  <a:outerShdw blurRad="38100" dist="38100" dir="2700000" algn="tl">
                    <a:srgbClr val="C0C0C0"/>
                  </a:outerShdw>
                </a:effectLst>
              </a:endParaRPr>
            </a:p>
          </p:txBody>
        </p:sp>
        <p:sp>
          <p:nvSpPr>
            <p:cNvPr id="1152031" name="AutoShape 31"/>
            <p:cNvSpPr>
              <a:spLocks noChangeArrowheads="1"/>
            </p:cNvSpPr>
            <p:nvPr/>
          </p:nvSpPr>
          <p:spPr bwMode="auto">
            <a:xfrm>
              <a:off x="2200" y="2916"/>
              <a:ext cx="901" cy="347"/>
            </a:xfrm>
            <a:prstGeom prst="rightArrow">
              <a:avLst>
                <a:gd name="adj1" fmla="val 50000"/>
                <a:gd name="adj2" fmla="val 64914"/>
              </a:avLst>
            </a:prstGeom>
            <a:solidFill>
              <a:srgbClr val="FFFFFF"/>
            </a:solidFill>
            <a:ln w="19050">
              <a:solidFill>
                <a:srgbClr val="000000"/>
              </a:solidFill>
              <a:miter lim="800000"/>
              <a:headEnd/>
              <a:tailEnd/>
            </a:ln>
          </p:spPr>
          <p:txBody>
            <a:bodyPr/>
            <a:lstStyle/>
            <a:p>
              <a:pPr algn="ctr">
                <a:defRPr/>
              </a:pPr>
              <a:r>
                <a:rPr lang="lt-LT" sz="1200" b="1">
                  <a:effectLst/>
                </a:rPr>
                <a:t>IŠTEKLIAI</a:t>
              </a:r>
              <a:endParaRPr lang="en-US" sz="2800">
                <a:effectLst>
                  <a:outerShdw blurRad="38100" dist="38100" dir="2700000" algn="tl">
                    <a:srgbClr val="C0C0C0"/>
                  </a:outerShdw>
                </a:effectLst>
              </a:endParaRPr>
            </a:p>
          </p:txBody>
        </p:sp>
        <p:sp>
          <p:nvSpPr>
            <p:cNvPr id="1152032" name="Line 32"/>
            <p:cNvSpPr>
              <a:spLocks noChangeShapeType="1"/>
            </p:cNvSpPr>
            <p:nvPr/>
          </p:nvSpPr>
          <p:spPr bwMode="auto">
            <a:xfrm flipH="1">
              <a:off x="3345" y="1662"/>
              <a:ext cx="0" cy="1125"/>
            </a:xfrm>
            <a:prstGeom prst="line">
              <a:avLst/>
            </a:prstGeom>
            <a:noFill/>
            <a:ln w="9525">
              <a:solidFill>
                <a:srgbClr val="FF0000"/>
              </a:solidFill>
              <a:round/>
              <a:headEnd/>
              <a:tailEnd type="triangle" w="med" len="med"/>
            </a:ln>
          </p:spPr>
          <p:txBody>
            <a:bodyPr/>
            <a:lstStyle/>
            <a:p>
              <a:pPr>
                <a:defRPr/>
              </a:pPr>
              <a:endParaRPr lang="lt-LT"/>
            </a:p>
          </p:txBody>
        </p:sp>
        <p:sp>
          <p:nvSpPr>
            <p:cNvPr id="1152033" name="Line 33"/>
            <p:cNvSpPr>
              <a:spLocks noChangeShapeType="1"/>
            </p:cNvSpPr>
            <p:nvPr/>
          </p:nvSpPr>
          <p:spPr bwMode="auto">
            <a:xfrm>
              <a:off x="3778" y="2604"/>
              <a:ext cx="3" cy="183"/>
            </a:xfrm>
            <a:prstGeom prst="line">
              <a:avLst/>
            </a:prstGeom>
            <a:noFill/>
            <a:ln w="38100">
              <a:solidFill>
                <a:srgbClr val="FF0000"/>
              </a:solidFill>
              <a:round/>
              <a:headEnd/>
              <a:tailEnd type="triangle" w="med" len="med"/>
            </a:ln>
          </p:spPr>
          <p:txBody>
            <a:bodyPr/>
            <a:lstStyle/>
            <a:p>
              <a:pPr>
                <a:defRPr/>
              </a:pPr>
              <a:endParaRPr lang="lt-LT"/>
            </a:p>
          </p:txBody>
        </p:sp>
      </p:grpSp>
      <p:sp>
        <p:nvSpPr>
          <p:cNvPr id="128003" name="Text Box 34"/>
          <p:cNvSpPr txBox="1">
            <a:spLocks noChangeArrowheads="1"/>
          </p:cNvSpPr>
          <p:nvPr/>
        </p:nvSpPr>
        <p:spPr bwMode="auto">
          <a:xfrm>
            <a:off x="2267744" y="404664"/>
            <a:ext cx="6696521" cy="584775"/>
          </a:xfrm>
          <a:prstGeom prst="rect">
            <a:avLst/>
          </a:prstGeom>
          <a:noFill/>
          <a:ln w="9525">
            <a:noFill/>
            <a:miter lim="800000"/>
            <a:headEnd/>
            <a:tailEnd/>
          </a:ln>
        </p:spPr>
        <p:txBody>
          <a:bodyPr wrap="square">
            <a:spAutoFit/>
          </a:bodyPr>
          <a:lstStyle/>
          <a:p>
            <a:pPr>
              <a:spcBef>
                <a:spcPct val="50000"/>
              </a:spcBef>
            </a:pPr>
            <a:r>
              <a:rPr lang="lt-LT" sz="3200" b="1" dirty="0">
                <a:solidFill>
                  <a:srgbClr val="3219CB"/>
                </a:solidFill>
                <a:latin typeface="Comic Sans MS" pitchFamily="66" charset="0"/>
              </a:rPr>
              <a:t>Gyvūnas – organizuota sistema</a:t>
            </a:r>
            <a:endParaRPr lang="en-US" sz="3200" b="1" dirty="0">
              <a:solidFill>
                <a:srgbClr val="3219CB"/>
              </a:solidFill>
              <a:latin typeface="Comic Sans MS" pitchFamily="66" charset="0"/>
            </a:endParaRPr>
          </a:p>
        </p:txBody>
      </p:sp>
      <p:sp>
        <p:nvSpPr>
          <p:cNvPr id="128004" name="Text Box 35"/>
          <p:cNvSpPr txBox="1">
            <a:spLocks noChangeArrowheads="1"/>
          </p:cNvSpPr>
          <p:nvPr/>
        </p:nvSpPr>
        <p:spPr bwMode="auto">
          <a:xfrm>
            <a:off x="179388" y="1973263"/>
            <a:ext cx="3887787" cy="4084637"/>
          </a:xfrm>
          <a:prstGeom prst="rect">
            <a:avLst/>
          </a:prstGeom>
          <a:noFill/>
          <a:ln w="9525">
            <a:noFill/>
            <a:miter lim="800000"/>
            <a:headEnd/>
            <a:tailEnd/>
          </a:ln>
        </p:spPr>
        <p:txBody>
          <a:bodyPr>
            <a:spAutoFit/>
          </a:bodyPr>
          <a:lstStyle/>
          <a:p>
            <a:pPr marL="342900" indent="-342900">
              <a:lnSpc>
                <a:spcPct val="120000"/>
              </a:lnSpc>
              <a:spcBef>
                <a:spcPct val="50000"/>
              </a:spcBef>
            </a:pPr>
            <a:r>
              <a:rPr lang="lt-LT" sz="1800" b="1" dirty="0">
                <a:effectLst/>
                <a:latin typeface="Comic Sans MS" pitchFamily="66" charset="0"/>
              </a:rPr>
              <a:t>Organizuotų sistemų teorijos požiūriu, </a:t>
            </a:r>
          </a:p>
          <a:p>
            <a:pPr marL="342900" indent="-342900">
              <a:lnSpc>
                <a:spcPct val="120000"/>
              </a:lnSpc>
              <a:spcBef>
                <a:spcPct val="50000"/>
              </a:spcBef>
            </a:pPr>
            <a:r>
              <a:rPr lang="lt-LT" sz="1800" b="1" dirty="0">
                <a:effectLst/>
                <a:latin typeface="Comic Sans MS" pitchFamily="66" charset="0"/>
              </a:rPr>
              <a:t>gyvūnas sudarytas bent iš trijų hierarchiškai sudarytų uždarųjų kodavimo-dekodavimo kilpų: </a:t>
            </a:r>
          </a:p>
          <a:p>
            <a:pPr marL="342900" indent="-342900">
              <a:lnSpc>
                <a:spcPct val="120000"/>
              </a:lnSpc>
              <a:spcBef>
                <a:spcPct val="50000"/>
              </a:spcBef>
              <a:buFontTx/>
              <a:buAutoNum type="arabicPeriod"/>
            </a:pPr>
            <a:r>
              <a:rPr lang="lt-LT" sz="1800" b="1" dirty="0">
                <a:effectLst/>
                <a:latin typeface="Comic Sans MS" pitchFamily="66" charset="0"/>
              </a:rPr>
              <a:t>Genetinės,</a:t>
            </a:r>
          </a:p>
          <a:p>
            <a:pPr marL="342900" indent="-342900">
              <a:lnSpc>
                <a:spcPct val="120000"/>
              </a:lnSpc>
              <a:spcBef>
                <a:spcPct val="50000"/>
              </a:spcBef>
              <a:buFontTx/>
              <a:buAutoNum type="arabicPeriod"/>
            </a:pPr>
            <a:r>
              <a:rPr lang="lt-LT" sz="1800" b="1" dirty="0">
                <a:effectLst/>
                <a:latin typeface="Comic Sans MS" pitchFamily="66" charset="0"/>
              </a:rPr>
              <a:t>Hormoninės,</a:t>
            </a:r>
          </a:p>
          <a:p>
            <a:pPr marL="342900" indent="-342900">
              <a:lnSpc>
                <a:spcPct val="120000"/>
              </a:lnSpc>
              <a:spcBef>
                <a:spcPct val="50000"/>
              </a:spcBef>
              <a:buFontTx/>
              <a:buAutoNum type="arabicPeriod"/>
            </a:pPr>
            <a:r>
              <a:rPr lang="lt-LT" sz="1800" b="1" dirty="0">
                <a:effectLst/>
                <a:latin typeface="Comic Sans MS" pitchFamily="66" charset="0"/>
              </a:rPr>
              <a:t>Nervinės</a:t>
            </a:r>
          </a:p>
          <a:p>
            <a:pPr marL="342900" indent="-342900">
              <a:lnSpc>
                <a:spcPct val="120000"/>
              </a:lnSpc>
              <a:spcBef>
                <a:spcPct val="50000"/>
              </a:spcBef>
            </a:pPr>
            <a:endParaRPr lang="en-US" sz="1800" b="1" dirty="0">
              <a:effectLst/>
              <a:latin typeface="Comic Sans MS" pitchFamily="66" charset="0"/>
            </a:endParaRPr>
          </a:p>
        </p:txBody>
      </p:sp>
      <p:grpSp>
        <p:nvGrpSpPr>
          <p:cNvPr id="3" name="Group 36"/>
          <p:cNvGrpSpPr>
            <a:grpSpLocks/>
          </p:cNvGrpSpPr>
          <p:nvPr/>
        </p:nvGrpSpPr>
        <p:grpSpPr bwMode="auto">
          <a:xfrm>
            <a:off x="179388" y="333375"/>
            <a:ext cx="8569076" cy="1152525"/>
            <a:chOff x="45" y="28"/>
            <a:chExt cx="5637" cy="495"/>
          </a:xfrm>
        </p:grpSpPr>
        <p:sp>
          <p:nvSpPr>
            <p:cNvPr id="1152038" name="Line 38"/>
            <p:cNvSpPr>
              <a:spLocks noChangeShapeType="1"/>
            </p:cNvSpPr>
            <p:nvPr/>
          </p:nvSpPr>
          <p:spPr bwMode="auto">
            <a:xfrm>
              <a:off x="647" y="391"/>
              <a:ext cx="5035" cy="0"/>
            </a:xfrm>
            <a:prstGeom prst="line">
              <a:avLst/>
            </a:prstGeom>
            <a:noFill/>
            <a:ln w="38100" cmpd="dbl">
              <a:solidFill>
                <a:srgbClr val="0000FF"/>
              </a:solidFill>
              <a:round/>
              <a:headEnd/>
              <a:tailEnd/>
            </a:ln>
            <a:effectLst/>
          </p:spPr>
          <p:txBody>
            <a:bodyPr/>
            <a:lstStyle/>
            <a:p>
              <a:pPr>
                <a:defRPr/>
              </a:pPr>
              <a:endParaRPr lang="lt-LT"/>
            </a:p>
          </p:txBody>
        </p:sp>
        <p:pic>
          <p:nvPicPr>
            <p:cNvPr id="128007" name="Picture 37"/>
            <p:cNvPicPr>
              <a:picLocks noChangeAspect="1" noChangeArrowheads="1"/>
            </p:cNvPicPr>
            <p:nvPr/>
          </p:nvPicPr>
          <p:blipFill>
            <a:blip r:embed="rId3" cstate="print"/>
            <a:srcRect/>
            <a:stretch>
              <a:fillRect/>
            </a:stretch>
          </p:blipFill>
          <p:spPr bwMode="auto">
            <a:xfrm>
              <a:off x="45" y="28"/>
              <a:ext cx="787" cy="495"/>
            </a:xfrm>
            <a:prstGeom prst="rect">
              <a:avLst/>
            </a:prstGeom>
            <a:noFill/>
            <a:ln w="9525">
              <a:noFill/>
              <a:miter lim="800000"/>
              <a:headEnd/>
              <a:tailEnd/>
            </a:ln>
          </p:spPr>
        </p:pic>
      </p:grpSp>
      <p:sp>
        <p:nvSpPr>
          <p:cNvPr id="128006" name="Text Box 39"/>
          <p:cNvSpPr txBox="1">
            <a:spLocks noChangeArrowheads="1"/>
          </p:cNvSpPr>
          <p:nvPr/>
        </p:nvSpPr>
        <p:spPr bwMode="auto">
          <a:xfrm>
            <a:off x="0" y="6610350"/>
            <a:ext cx="9144000" cy="274638"/>
          </a:xfrm>
          <a:prstGeom prst="rect">
            <a:avLst/>
          </a:prstGeom>
          <a:noFill/>
          <a:ln w="9525">
            <a:noFill/>
            <a:miter lim="800000"/>
            <a:headEnd/>
            <a:tailEnd/>
          </a:ln>
        </p:spPr>
        <p:txBody>
          <a:bodyPr>
            <a:spAutoFit/>
          </a:bodyPr>
          <a:lstStyle/>
          <a:p>
            <a:pPr algn="ctr"/>
            <a:r>
              <a:rPr lang="lt-LT" sz="1200">
                <a:solidFill>
                  <a:srgbClr val="969696"/>
                </a:solidFill>
                <a:effectLst/>
                <a:latin typeface="Comic Sans MS" pitchFamily="66" charset="0"/>
              </a:rPr>
              <a:t>D. Kirvelis. KODAVIMAS-DEKODAVIMAS uždaros kilpos principu gyvosiose sistemose</a:t>
            </a:r>
            <a:endParaRPr lang="en-US" sz="1200">
              <a:solidFill>
                <a:srgbClr val="969696"/>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12"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13" name="TextBox 12"/>
          <p:cNvSpPr txBox="1"/>
          <p:nvPr/>
        </p:nvSpPr>
        <p:spPr>
          <a:xfrm>
            <a:off x="683568" y="4221088"/>
            <a:ext cx="8136904" cy="523220"/>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XXI-jo amžiaus BIOINŽINERIJA  </a:t>
            </a:r>
            <a:r>
              <a:rPr lang="lt-LT" b="1" dirty="0" smtClean="0">
                <a:solidFill>
                  <a:srgbClr val="3219CB"/>
                </a:solidFill>
                <a:effectLst/>
                <a:latin typeface="Comic Sans MS" pitchFamily="66" charset="0"/>
              </a:rPr>
              <a:t>?</a:t>
            </a:r>
            <a:endParaRPr lang="lt-LT" b="1" dirty="0">
              <a:solidFill>
                <a:srgbClr val="3219CB"/>
              </a:solidFill>
              <a:effectLst/>
              <a:latin typeface="Comic Sans MS" pitchFamily="66" charset="0"/>
            </a:endParaRPr>
          </a:p>
        </p:txBody>
      </p:sp>
      <p:sp>
        <p:nvSpPr>
          <p:cNvPr id="15" name="TextBox 14"/>
          <p:cNvSpPr txBox="1"/>
          <p:nvPr/>
        </p:nvSpPr>
        <p:spPr>
          <a:xfrm>
            <a:off x="539552" y="1772816"/>
            <a:ext cx="8280920"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C00000"/>
                </a:solidFill>
                <a:effectLst/>
                <a:latin typeface="Comic Sans MS" pitchFamily="66" charset="0"/>
              </a:rPr>
              <a:t> NEUROKIBERNETIKA </a:t>
            </a:r>
            <a:r>
              <a:rPr lang="lt-LT" b="1" dirty="0" smtClean="0">
                <a:solidFill>
                  <a:srgbClr val="3219CB"/>
                </a:solidFill>
                <a:effectLst/>
                <a:latin typeface="Comic Sans MS" pitchFamily="66" charset="0"/>
              </a:rPr>
              <a:t>ir</a:t>
            </a:r>
          </a:p>
          <a:p>
            <a:pPr algn="r"/>
            <a:r>
              <a:rPr lang="lt-LT" b="1" dirty="0" smtClean="0">
                <a:solidFill>
                  <a:srgbClr val="3219CB"/>
                </a:solidFill>
                <a:effectLst/>
                <a:latin typeface="Comic Sans MS" pitchFamily="66" charset="0"/>
              </a:rPr>
              <a:t> </a:t>
            </a:r>
            <a:r>
              <a:rPr lang="lt-LT" b="1" dirty="0" smtClean="0">
                <a:solidFill>
                  <a:srgbClr val="C00000"/>
                </a:solidFill>
                <a:effectLst/>
                <a:latin typeface="Comic Sans MS" pitchFamily="66" charset="0"/>
              </a:rPr>
              <a:t>NEUROINFORMATIKA</a:t>
            </a:r>
            <a:r>
              <a:rPr lang="lt-LT" b="1" dirty="0" smtClean="0">
                <a:solidFill>
                  <a:srgbClr val="3219CB"/>
                </a:solidFill>
                <a:effectLst/>
                <a:latin typeface="Comic Sans MS" pitchFamily="66" charset="0"/>
              </a:rPr>
              <a:t> ?</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368301" y="188913"/>
            <a:ext cx="7596187" cy="946150"/>
          </a:xfrm>
          <a:prstGeom prst="rect">
            <a:avLst/>
          </a:prstGeom>
          <a:noFill/>
          <a:ln w="9525">
            <a:noFill/>
            <a:miter lim="800000"/>
            <a:headEnd/>
            <a:tailEnd/>
          </a:ln>
        </p:spPr>
        <p:txBody>
          <a:bodyPr>
            <a:spAutoFit/>
          </a:bodyPr>
          <a:lstStyle/>
          <a:p>
            <a:pPr algn="ctr"/>
            <a:r>
              <a:rPr lang="en-US" sz="2800" b="1" dirty="0" err="1">
                <a:solidFill>
                  <a:srgbClr val="3219CB"/>
                </a:solidFill>
                <a:effectLst/>
                <a:latin typeface="Comic Sans MS" pitchFamily="66" charset="0"/>
              </a:rPr>
              <a:t>Nerviniai</a:t>
            </a:r>
            <a:r>
              <a:rPr lang="en-US" sz="2800" b="1" dirty="0">
                <a:solidFill>
                  <a:srgbClr val="3219CB"/>
                </a:solidFill>
                <a:effectLst/>
                <a:latin typeface="Comic Sans MS" pitchFamily="66" charset="0"/>
              </a:rPr>
              <a:t> </a:t>
            </a:r>
            <a:r>
              <a:rPr lang="en-US" sz="2800" b="1" dirty="0" err="1">
                <a:solidFill>
                  <a:srgbClr val="3219CB"/>
                </a:solidFill>
                <a:effectLst/>
                <a:latin typeface="Comic Sans MS" pitchFamily="66" charset="0"/>
              </a:rPr>
              <a:t>tinklai</a:t>
            </a:r>
            <a:r>
              <a:rPr lang="en-US" sz="2800" b="1" dirty="0">
                <a:solidFill>
                  <a:srgbClr val="3219CB"/>
                </a:solidFill>
                <a:effectLst/>
                <a:latin typeface="Comic Sans MS" pitchFamily="66" charset="0"/>
              </a:rPr>
              <a:t> </a:t>
            </a:r>
            <a:r>
              <a:rPr lang="en-US" sz="2800" b="1" dirty="0" err="1">
                <a:solidFill>
                  <a:srgbClr val="3219CB"/>
                </a:solidFill>
                <a:effectLst/>
                <a:latin typeface="Comic Sans MS" pitchFamily="66" charset="0"/>
              </a:rPr>
              <a:t>organizuotoje</a:t>
            </a:r>
            <a:r>
              <a:rPr lang="en-US" sz="2800" b="1" dirty="0">
                <a:solidFill>
                  <a:srgbClr val="3219CB"/>
                </a:solidFill>
                <a:effectLst/>
                <a:latin typeface="Comic Sans MS" pitchFamily="66" charset="0"/>
              </a:rPr>
              <a:t> </a:t>
            </a:r>
            <a:r>
              <a:rPr lang="en-US" sz="2800" b="1" dirty="0" err="1">
                <a:solidFill>
                  <a:srgbClr val="3219CB"/>
                </a:solidFill>
                <a:effectLst/>
                <a:latin typeface="Comic Sans MS" pitchFamily="66" charset="0"/>
              </a:rPr>
              <a:t>sistemoje</a:t>
            </a:r>
            <a:r>
              <a:rPr lang="en-US" sz="2800" b="1" dirty="0">
                <a:solidFill>
                  <a:srgbClr val="3219CB"/>
                </a:solidFill>
                <a:effectLst/>
                <a:latin typeface="Comic Sans MS" pitchFamily="66" charset="0"/>
              </a:rPr>
              <a:t> – </a:t>
            </a:r>
            <a:r>
              <a:rPr lang="en-US" sz="2800" b="1" dirty="0" err="1">
                <a:solidFill>
                  <a:srgbClr val="3219CB"/>
                </a:solidFill>
                <a:effectLst/>
                <a:latin typeface="Comic Sans MS" pitchFamily="66" charset="0"/>
              </a:rPr>
              <a:t>organizme</a:t>
            </a:r>
            <a:endParaRPr lang="en-US" sz="2800" b="1" dirty="0">
              <a:solidFill>
                <a:srgbClr val="3219CB"/>
              </a:solidFill>
              <a:effectLst/>
              <a:latin typeface="Comic Sans MS" pitchFamily="66" charset="0"/>
            </a:endParaRPr>
          </a:p>
        </p:txBody>
      </p:sp>
      <p:grpSp>
        <p:nvGrpSpPr>
          <p:cNvPr id="2" name="Group 3"/>
          <p:cNvGrpSpPr>
            <a:grpSpLocks/>
          </p:cNvGrpSpPr>
          <p:nvPr/>
        </p:nvGrpSpPr>
        <p:grpSpPr bwMode="auto">
          <a:xfrm>
            <a:off x="1763713" y="1185863"/>
            <a:ext cx="5772150" cy="6851650"/>
            <a:chOff x="1356" y="2394"/>
            <a:chExt cx="9090" cy="10791"/>
          </a:xfrm>
        </p:grpSpPr>
        <p:sp>
          <p:nvSpPr>
            <p:cNvPr id="1154052" name="AutoShape 4"/>
            <p:cNvSpPr>
              <a:spLocks noChangeArrowheads="1"/>
            </p:cNvSpPr>
            <p:nvPr/>
          </p:nvSpPr>
          <p:spPr bwMode="auto">
            <a:xfrm flipH="1" flipV="1">
              <a:off x="8436" y="2394"/>
              <a:ext cx="2010" cy="5528"/>
            </a:xfrm>
            <a:prstGeom prst="curvedRightArrow">
              <a:avLst>
                <a:gd name="adj1" fmla="val 36358"/>
                <a:gd name="adj2" fmla="val 110807"/>
                <a:gd name="adj3" fmla="val 51245"/>
              </a:avLst>
            </a:prstGeom>
            <a:noFill/>
            <a:ln w="9525" cap="rnd">
              <a:solidFill>
                <a:srgbClr val="000000"/>
              </a:solidFill>
              <a:prstDash val="sysDot"/>
              <a:miter lim="800000"/>
              <a:headEnd/>
              <a:tailEnd/>
            </a:ln>
          </p:spPr>
          <p:txBody>
            <a:bodyPr/>
            <a:lstStyle/>
            <a:p>
              <a:pPr>
                <a:defRPr/>
              </a:pPr>
              <a:endParaRPr lang="lt-LT"/>
            </a:p>
          </p:txBody>
        </p:sp>
        <p:grpSp>
          <p:nvGrpSpPr>
            <p:cNvPr id="3" name="Group 5"/>
            <p:cNvGrpSpPr>
              <a:grpSpLocks/>
            </p:cNvGrpSpPr>
            <p:nvPr/>
          </p:nvGrpSpPr>
          <p:grpSpPr bwMode="auto">
            <a:xfrm>
              <a:off x="1821" y="5118"/>
              <a:ext cx="8265" cy="8067"/>
              <a:chOff x="2085" y="1725"/>
              <a:chExt cx="8265" cy="8067"/>
            </a:xfrm>
          </p:grpSpPr>
          <p:grpSp>
            <p:nvGrpSpPr>
              <p:cNvPr id="4" name="Group 6"/>
              <p:cNvGrpSpPr>
                <a:grpSpLocks/>
              </p:cNvGrpSpPr>
              <p:nvPr/>
            </p:nvGrpSpPr>
            <p:grpSpPr bwMode="auto">
              <a:xfrm>
                <a:off x="2085" y="1725"/>
                <a:ext cx="8265" cy="5928"/>
                <a:chOff x="1914" y="1212"/>
                <a:chExt cx="8265" cy="5928"/>
              </a:xfrm>
            </p:grpSpPr>
            <p:sp>
              <p:nvSpPr>
                <p:cNvPr id="1154055" name="AutoShape 7"/>
                <p:cNvSpPr>
                  <a:spLocks noChangeArrowheads="1"/>
                </p:cNvSpPr>
                <p:nvPr/>
              </p:nvSpPr>
              <p:spPr bwMode="auto">
                <a:xfrm>
                  <a:off x="2939" y="1211"/>
                  <a:ext cx="6215" cy="5928"/>
                </a:xfrm>
                <a:prstGeom prst="roundRect">
                  <a:avLst>
                    <a:gd name="adj" fmla="val 16667"/>
                  </a:avLst>
                </a:prstGeom>
                <a:solidFill>
                  <a:srgbClr val="C0C0C0"/>
                </a:solidFill>
                <a:ln w="76200" cmpd="tri">
                  <a:solidFill>
                    <a:srgbClr val="000000"/>
                  </a:solidFill>
                  <a:round/>
                  <a:headEnd/>
                  <a:tailEnd/>
                </a:ln>
              </p:spPr>
              <p:txBody>
                <a:bodyPr/>
                <a:lstStyle/>
                <a:p>
                  <a:pPr>
                    <a:defRPr/>
                  </a:pPr>
                  <a:endParaRPr lang="lt-LT"/>
                </a:p>
              </p:txBody>
            </p:sp>
            <p:sp>
              <p:nvSpPr>
                <p:cNvPr id="1154056" name="AutoShape 8"/>
                <p:cNvSpPr>
                  <a:spLocks noChangeArrowheads="1"/>
                </p:cNvSpPr>
                <p:nvPr/>
              </p:nvSpPr>
              <p:spPr bwMode="auto">
                <a:xfrm>
                  <a:off x="4479" y="5429"/>
                  <a:ext cx="3477" cy="1255"/>
                </a:xfrm>
                <a:prstGeom prst="roundRect">
                  <a:avLst>
                    <a:gd name="adj" fmla="val 16667"/>
                  </a:avLst>
                </a:prstGeom>
                <a:solidFill>
                  <a:srgbClr val="FFFFFF"/>
                </a:solidFill>
                <a:ln w="9525">
                  <a:solidFill>
                    <a:srgbClr val="000000"/>
                  </a:solidFill>
                  <a:round/>
                  <a:headEnd/>
                  <a:tailEnd/>
                </a:ln>
              </p:spPr>
              <p:txBody>
                <a:bodyPr/>
                <a:lstStyle/>
                <a:p>
                  <a:pPr>
                    <a:defRPr/>
                  </a:pPr>
                  <a:endParaRPr lang="en-US" sz="1100" b="1" u="sng">
                    <a:effectLst/>
                  </a:endParaRPr>
                </a:p>
                <a:p>
                  <a:pPr>
                    <a:defRPr/>
                  </a:pPr>
                  <a:r>
                    <a:rPr lang="en-US" sz="1100" b="1" u="sng">
                      <a:effectLst/>
                    </a:rPr>
                    <a:t>VALDOMASIS POSISTEMIS</a:t>
                  </a:r>
                </a:p>
                <a:p>
                  <a:pPr>
                    <a:defRPr/>
                  </a:pPr>
                  <a:r>
                    <a:rPr lang="en-US" sz="1100" b="1">
                      <a:effectLst/>
                    </a:rPr>
                    <a:t>MEDŽIAGŲ ir ENERGIJOS</a:t>
                  </a:r>
                </a:p>
                <a:p>
                  <a:pPr algn="ctr">
                    <a:defRPr/>
                  </a:pPr>
                  <a:r>
                    <a:rPr lang="lt-LT" sz="1200" b="1">
                      <a:effectLst/>
                    </a:rPr>
                    <a:t>VIRSMAI</a:t>
                  </a:r>
                  <a:endParaRPr lang="en-US" sz="2800">
                    <a:effectLst>
                      <a:outerShdw blurRad="38100" dist="38100" dir="2700000" algn="tl">
                        <a:srgbClr val="C0C0C0"/>
                      </a:outerShdw>
                    </a:effectLst>
                  </a:endParaRPr>
                </a:p>
              </p:txBody>
            </p:sp>
            <p:sp>
              <p:nvSpPr>
                <p:cNvPr id="1154057" name="AutoShape 9"/>
                <p:cNvSpPr>
                  <a:spLocks noChangeArrowheads="1"/>
                </p:cNvSpPr>
                <p:nvPr/>
              </p:nvSpPr>
              <p:spPr bwMode="auto">
                <a:xfrm>
                  <a:off x="2314" y="5769"/>
                  <a:ext cx="2450" cy="855"/>
                </a:xfrm>
                <a:prstGeom prst="rightArrow">
                  <a:avLst>
                    <a:gd name="adj1" fmla="val 50000"/>
                    <a:gd name="adj2" fmla="val 71667"/>
                  </a:avLst>
                </a:prstGeom>
                <a:solidFill>
                  <a:srgbClr val="FFFFFF"/>
                </a:solidFill>
                <a:ln w="9525">
                  <a:solidFill>
                    <a:srgbClr val="000000"/>
                  </a:solidFill>
                  <a:miter lim="800000"/>
                  <a:headEnd/>
                  <a:tailEnd/>
                </a:ln>
              </p:spPr>
              <p:txBody>
                <a:bodyPr/>
                <a:lstStyle/>
                <a:p>
                  <a:pPr>
                    <a:defRPr/>
                  </a:pPr>
                  <a:r>
                    <a:rPr lang="lt-LT" sz="1200" b="1">
                      <a:effectLst/>
                    </a:rPr>
                    <a:t>IŠTEKLIAI</a:t>
                  </a:r>
                  <a:endParaRPr lang="en-US" sz="2800">
                    <a:effectLst>
                      <a:outerShdw blurRad="38100" dist="38100" dir="2700000" algn="tl">
                        <a:srgbClr val="C0C0C0"/>
                      </a:outerShdw>
                    </a:effectLst>
                  </a:endParaRPr>
                </a:p>
              </p:txBody>
            </p:sp>
            <p:sp>
              <p:nvSpPr>
                <p:cNvPr id="1154058" name="AutoShape 10"/>
                <p:cNvSpPr>
                  <a:spLocks noChangeArrowheads="1"/>
                </p:cNvSpPr>
                <p:nvPr/>
              </p:nvSpPr>
              <p:spPr bwMode="auto">
                <a:xfrm>
                  <a:off x="7956" y="5769"/>
                  <a:ext cx="2108" cy="915"/>
                </a:xfrm>
                <a:prstGeom prst="rightArrow">
                  <a:avLst>
                    <a:gd name="adj1" fmla="val 50000"/>
                    <a:gd name="adj2" fmla="val 57813"/>
                  </a:avLst>
                </a:prstGeom>
                <a:solidFill>
                  <a:srgbClr val="FFFFFF"/>
                </a:solidFill>
                <a:ln w="9525">
                  <a:solidFill>
                    <a:srgbClr val="000000"/>
                  </a:solidFill>
                  <a:miter lim="800000"/>
                  <a:headEnd/>
                  <a:tailEnd/>
                </a:ln>
              </p:spPr>
              <p:txBody>
                <a:bodyPr/>
                <a:lstStyle/>
                <a:p>
                  <a:pPr>
                    <a:defRPr/>
                  </a:pPr>
                  <a:r>
                    <a:rPr lang="lt-LT" sz="1200" b="1">
                      <a:effectLst/>
                    </a:rPr>
                    <a:t>VEIKSMAI</a:t>
                  </a:r>
                  <a:endParaRPr lang="en-US" sz="2800">
                    <a:effectLst>
                      <a:outerShdw blurRad="38100" dist="38100" dir="2700000" algn="tl">
                        <a:srgbClr val="C0C0C0"/>
                      </a:outerShdw>
                    </a:effectLst>
                  </a:endParaRPr>
                </a:p>
              </p:txBody>
            </p:sp>
            <p:sp>
              <p:nvSpPr>
                <p:cNvPr id="1154059" name="AutoShape 11"/>
                <p:cNvSpPr>
                  <a:spLocks noChangeArrowheads="1"/>
                </p:cNvSpPr>
                <p:nvPr/>
              </p:nvSpPr>
              <p:spPr bwMode="auto">
                <a:xfrm>
                  <a:off x="3624" y="1721"/>
                  <a:ext cx="5015" cy="2793"/>
                </a:xfrm>
                <a:prstGeom prst="roundRect">
                  <a:avLst>
                    <a:gd name="adj" fmla="val 16667"/>
                  </a:avLst>
                </a:prstGeom>
                <a:solidFill>
                  <a:srgbClr val="FFFFFF"/>
                </a:solidFill>
                <a:ln w="38100" cmpd="dbl">
                  <a:solidFill>
                    <a:srgbClr val="000000"/>
                  </a:solidFill>
                  <a:round/>
                  <a:headEnd/>
                  <a:tailEnd/>
                </a:ln>
              </p:spPr>
              <p:txBody>
                <a:bodyPr/>
                <a:lstStyle/>
                <a:p>
                  <a:pPr algn="ctr">
                    <a:defRPr/>
                  </a:pPr>
                  <a:endParaRPr lang="en-US" sz="1200" dirty="0">
                    <a:effectLst/>
                    <a:latin typeface="Times New Roman" pitchFamily="18" charset="0"/>
                  </a:endParaRPr>
                </a:p>
                <a:p>
                  <a:pPr algn="ctr">
                    <a:defRPr/>
                  </a:pPr>
                  <a:r>
                    <a:rPr lang="en-US" sz="1400" b="1" u="sng" dirty="0">
                      <a:solidFill>
                        <a:srgbClr val="C00000"/>
                      </a:solidFill>
                      <a:effectLst/>
                      <a:latin typeface="Comic Sans MS" pitchFamily="66" charset="0"/>
                    </a:rPr>
                    <a:t>VALDANTYSIS POSISTEMIS</a:t>
                  </a:r>
                </a:p>
                <a:p>
                  <a:pPr algn="ctr">
                    <a:defRPr/>
                  </a:pPr>
                  <a:endParaRPr lang="en-US" sz="1400" b="1" dirty="0">
                    <a:solidFill>
                      <a:srgbClr val="C00000"/>
                    </a:solidFill>
                    <a:effectLst/>
                    <a:latin typeface="Comic Sans MS" pitchFamily="66" charset="0"/>
                  </a:endParaRPr>
                </a:p>
                <a:p>
                  <a:pPr algn="ctr">
                    <a:defRPr/>
                  </a:pPr>
                  <a:r>
                    <a:rPr lang="en-US" sz="1400" b="1" dirty="0">
                      <a:solidFill>
                        <a:srgbClr val="C00000"/>
                      </a:solidFill>
                      <a:effectLst/>
                      <a:latin typeface="Comic Sans MS" pitchFamily="66" charset="0"/>
                    </a:rPr>
                    <a:t>NERVINIAI </a:t>
                  </a:r>
                  <a:r>
                    <a:rPr lang="en-US" sz="1400" b="1" dirty="0" err="1">
                      <a:solidFill>
                        <a:srgbClr val="C00000"/>
                      </a:solidFill>
                      <a:effectLst/>
                      <a:latin typeface="Comic Sans MS" pitchFamily="66" charset="0"/>
                    </a:rPr>
                    <a:t>arba</a:t>
                  </a:r>
                  <a:r>
                    <a:rPr lang="en-US" sz="1400" b="1" dirty="0">
                      <a:solidFill>
                        <a:srgbClr val="C00000"/>
                      </a:solidFill>
                      <a:effectLst/>
                      <a:latin typeface="Comic Sans MS" pitchFamily="66" charset="0"/>
                    </a:rPr>
                    <a:t> NEURONŲ</a:t>
                  </a:r>
                </a:p>
                <a:p>
                  <a:pPr algn="ctr">
                    <a:defRPr/>
                  </a:pPr>
                  <a:r>
                    <a:rPr lang="en-US" b="1" dirty="0">
                      <a:solidFill>
                        <a:srgbClr val="C00000"/>
                      </a:solidFill>
                      <a:effectLst/>
                      <a:latin typeface="Comic Sans MS" pitchFamily="66" charset="0"/>
                    </a:rPr>
                    <a:t>TINKLAI</a:t>
                  </a:r>
                  <a:endParaRPr lang="en-US" sz="1200" b="1" dirty="0">
                    <a:solidFill>
                      <a:srgbClr val="C00000"/>
                    </a:solidFill>
                    <a:effectLst/>
                    <a:latin typeface="Comic Sans MS" pitchFamily="66" charset="0"/>
                  </a:endParaRPr>
                </a:p>
                <a:p>
                  <a:pPr algn="ctr">
                    <a:defRPr/>
                  </a:pPr>
                  <a:endParaRPr lang="en-US" sz="1200" b="1" dirty="0">
                    <a:solidFill>
                      <a:srgbClr val="C00000"/>
                    </a:solidFill>
                    <a:effectLst/>
                    <a:latin typeface="Comic Sans MS" pitchFamily="66" charset="0"/>
                  </a:endParaRPr>
                </a:p>
                <a:p>
                  <a:pPr algn="ctr">
                    <a:defRPr/>
                  </a:pPr>
                  <a:r>
                    <a:rPr lang="en-US" sz="1200" b="1" dirty="0">
                      <a:solidFill>
                        <a:srgbClr val="C00000"/>
                      </a:solidFill>
                      <a:effectLst/>
                      <a:latin typeface="Comic Sans MS" pitchFamily="66" charset="0"/>
                    </a:rPr>
                    <a:t>(INFORMACIJOS SRAUTAI)</a:t>
                  </a:r>
                  <a:endParaRPr lang="en-US" sz="2800" b="1" dirty="0">
                    <a:solidFill>
                      <a:srgbClr val="C00000"/>
                    </a:solidFill>
                    <a:effectLst>
                      <a:outerShdw blurRad="38100" dist="38100" dir="2700000" algn="tl">
                        <a:srgbClr val="C0C0C0"/>
                      </a:outerShdw>
                    </a:effectLst>
                    <a:latin typeface="Comic Sans MS" pitchFamily="66" charset="0"/>
                  </a:endParaRPr>
                </a:p>
              </p:txBody>
            </p:sp>
            <p:sp>
              <p:nvSpPr>
                <p:cNvPr id="1154060" name="Text Box 12"/>
                <p:cNvSpPr txBox="1">
                  <a:spLocks noChangeArrowheads="1"/>
                </p:cNvSpPr>
                <p:nvPr/>
              </p:nvSpPr>
              <p:spPr bwMode="auto">
                <a:xfrm>
                  <a:off x="1914" y="1326"/>
                  <a:ext cx="512" cy="3818"/>
                </a:xfrm>
                <a:prstGeom prst="rect">
                  <a:avLst/>
                </a:prstGeom>
                <a:solidFill>
                  <a:srgbClr val="FFFFFF"/>
                </a:solidFill>
                <a:ln w="9525">
                  <a:noFill/>
                  <a:miter lim="800000"/>
                  <a:headEnd/>
                  <a:tailEnd/>
                </a:ln>
              </p:spPr>
              <p:txBody>
                <a:bodyPr/>
                <a:lstStyle/>
                <a:p>
                  <a:pPr algn="just">
                    <a:defRPr/>
                  </a:pPr>
                  <a:endParaRPr lang="en-US" sz="1200">
                    <a:effectLst/>
                    <a:latin typeface="Times New Roman" pitchFamily="18" charset="0"/>
                  </a:endParaRPr>
                </a:p>
                <a:p>
                  <a:pPr>
                    <a:defRPr/>
                  </a:pPr>
                  <a:r>
                    <a:rPr lang="en-US" sz="1100" b="1">
                      <a:effectLst/>
                    </a:rPr>
                    <a:t>A</a:t>
                  </a:r>
                </a:p>
                <a:p>
                  <a:pPr>
                    <a:defRPr/>
                  </a:pPr>
                  <a:endParaRPr lang="en-US" sz="1100" b="1">
                    <a:effectLst/>
                  </a:endParaRPr>
                </a:p>
                <a:p>
                  <a:pPr>
                    <a:defRPr/>
                  </a:pPr>
                  <a:r>
                    <a:rPr lang="en-US" sz="1100" b="1">
                      <a:effectLst/>
                    </a:rPr>
                    <a:t>P</a:t>
                  </a:r>
                </a:p>
                <a:p>
                  <a:pPr>
                    <a:defRPr/>
                  </a:pPr>
                  <a:endParaRPr lang="en-US" sz="1100" b="1">
                    <a:effectLst/>
                  </a:endParaRPr>
                </a:p>
                <a:p>
                  <a:pPr>
                    <a:defRPr/>
                  </a:pPr>
                  <a:r>
                    <a:rPr lang="en-US" sz="1100" b="1">
                      <a:effectLst/>
                    </a:rPr>
                    <a:t>L</a:t>
                  </a:r>
                </a:p>
                <a:p>
                  <a:pPr>
                    <a:defRPr/>
                  </a:pPr>
                  <a:endParaRPr lang="en-US" sz="1100" b="1">
                    <a:effectLst/>
                  </a:endParaRPr>
                </a:p>
                <a:p>
                  <a:pPr>
                    <a:defRPr/>
                  </a:pPr>
                  <a:r>
                    <a:rPr lang="en-US" sz="1100" b="1">
                      <a:effectLst/>
                    </a:rPr>
                    <a:t>I</a:t>
                  </a:r>
                </a:p>
                <a:p>
                  <a:pPr>
                    <a:defRPr/>
                  </a:pPr>
                  <a:endParaRPr lang="en-US" sz="1100" b="1">
                    <a:effectLst/>
                  </a:endParaRPr>
                </a:p>
                <a:p>
                  <a:pPr>
                    <a:defRPr/>
                  </a:pPr>
                  <a:r>
                    <a:rPr lang="en-US" sz="1100" b="1">
                      <a:effectLst/>
                    </a:rPr>
                    <a:t>N</a:t>
                  </a:r>
                </a:p>
                <a:p>
                  <a:pPr>
                    <a:defRPr/>
                  </a:pPr>
                  <a:endParaRPr lang="en-US" sz="1100" b="1">
                    <a:effectLst/>
                  </a:endParaRPr>
                </a:p>
                <a:p>
                  <a:pPr>
                    <a:defRPr/>
                  </a:pPr>
                  <a:r>
                    <a:rPr lang="en-US" sz="1100" b="1">
                      <a:effectLst/>
                    </a:rPr>
                    <a:t>K</a:t>
                  </a:r>
                </a:p>
                <a:p>
                  <a:pPr>
                    <a:defRPr/>
                  </a:pPr>
                  <a:endParaRPr lang="en-US" sz="1100" b="1">
                    <a:effectLst/>
                  </a:endParaRPr>
                </a:p>
                <a:p>
                  <a:pPr>
                    <a:defRPr/>
                  </a:pPr>
                  <a:r>
                    <a:rPr lang="en-US" sz="1100" b="1">
                      <a:effectLst/>
                    </a:rPr>
                    <a:t>A</a:t>
                  </a:r>
                  <a:endParaRPr lang="en-US" sz="2800" b="1">
                    <a:effectLst>
                      <a:outerShdw blurRad="38100" dist="38100" dir="2700000" algn="tl">
                        <a:srgbClr val="C0C0C0"/>
                      </a:outerShdw>
                    </a:effectLst>
                  </a:endParaRPr>
                </a:p>
              </p:txBody>
            </p:sp>
            <p:grpSp>
              <p:nvGrpSpPr>
                <p:cNvPr id="5" name="Group 13"/>
                <p:cNvGrpSpPr>
                  <a:grpSpLocks/>
                </p:cNvGrpSpPr>
                <p:nvPr/>
              </p:nvGrpSpPr>
              <p:grpSpPr bwMode="auto">
                <a:xfrm>
                  <a:off x="2598" y="1896"/>
                  <a:ext cx="1083" cy="2508"/>
                  <a:chOff x="3339" y="1839"/>
                  <a:chExt cx="1083" cy="2508"/>
                </a:xfrm>
              </p:grpSpPr>
              <p:sp>
                <p:nvSpPr>
                  <p:cNvPr id="1154062" name="AutoShape 14"/>
                  <p:cNvSpPr>
                    <a:spLocks noChangeArrowheads="1"/>
                  </p:cNvSpPr>
                  <p:nvPr/>
                </p:nvSpPr>
                <p:spPr bwMode="auto">
                  <a:xfrm>
                    <a:off x="3340" y="1839"/>
                    <a:ext cx="570" cy="455"/>
                  </a:xfrm>
                  <a:prstGeom prst="roundRect">
                    <a:avLst>
                      <a:gd name="adj" fmla="val 16667"/>
                    </a:avLst>
                  </a:prstGeom>
                  <a:solidFill>
                    <a:srgbClr val="FFFFFF"/>
                  </a:solidFill>
                  <a:ln w="9525">
                    <a:solidFill>
                      <a:srgbClr val="000000"/>
                    </a:solidFill>
                    <a:round/>
                    <a:headEnd/>
                    <a:tailEnd/>
                  </a:ln>
                </p:spPr>
                <p:txBody>
                  <a:bodyPr/>
                  <a:lstStyle/>
                  <a:p>
                    <a:pPr>
                      <a:defRPr/>
                    </a:pPr>
                    <a:r>
                      <a:rPr lang="en-US" sz="1200" b="1">
                        <a:effectLst/>
                      </a:rPr>
                      <a:t>R</a:t>
                    </a:r>
                    <a:endParaRPr lang="en-US" sz="2800">
                      <a:effectLst>
                        <a:outerShdw blurRad="38100" dist="38100" dir="2700000" algn="tl">
                          <a:srgbClr val="C0C0C0"/>
                        </a:outerShdw>
                      </a:effectLst>
                    </a:endParaRPr>
                  </a:p>
                </p:txBody>
              </p:sp>
              <p:sp>
                <p:nvSpPr>
                  <p:cNvPr id="1154063" name="AutoShape 15"/>
                  <p:cNvSpPr>
                    <a:spLocks noChangeArrowheads="1"/>
                  </p:cNvSpPr>
                  <p:nvPr/>
                </p:nvSpPr>
                <p:spPr bwMode="auto">
                  <a:xfrm>
                    <a:off x="3340" y="2351"/>
                    <a:ext cx="570" cy="458"/>
                  </a:xfrm>
                  <a:prstGeom prst="roundRect">
                    <a:avLst>
                      <a:gd name="adj" fmla="val 16667"/>
                    </a:avLst>
                  </a:prstGeom>
                  <a:solidFill>
                    <a:srgbClr val="FFFFFF"/>
                  </a:solidFill>
                  <a:ln w="9525">
                    <a:solidFill>
                      <a:srgbClr val="000000"/>
                    </a:solidFill>
                    <a:round/>
                    <a:headEnd/>
                    <a:tailEnd/>
                  </a:ln>
                </p:spPr>
                <p:txBody>
                  <a:bodyPr/>
                  <a:lstStyle/>
                  <a:p>
                    <a:pPr algn="just">
                      <a:defRPr/>
                    </a:pPr>
                    <a:r>
                      <a:rPr lang="lt-LT" sz="1200" b="1">
                        <a:effectLst/>
                      </a:rPr>
                      <a:t>R</a:t>
                    </a:r>
                    <a:endParaRPr lang="en-US" sz="2800">
                      <a:effectLst>
                        <a:outerShdw blurRad="38100" dist="38100" dir="2700000" algn="tl">
                          <a:srgbClr val="C0C0C0"/>
                        </a:outerShdw>
                      </a:effectLst>
                    </a:endParaRPr>
                  </a:p>
                </p:txBody>
              </p:sp>
              <p:sp>
                <p:nvSpPr>
                  <p:cNvPr id="1154064" name="AutoShape 16"/>
                  <p:cNvSpPr>
                    <a:spLocks noChangeArrowheads="1"/>
                  </p:cNvSpPr>
                  <p:nvPr/>
                </p:nvSpPr>
                <p:spPr bwMode="auto">
                  <a:xfrm>
                    <a:off x="3340" y="2864"/>
                    <a:ext cx="570" cy="458"/>
                  </a:xfrm>
                  <a:prstGeom prst="roundRect">
                    <a:avLst>
                      <a:gd name="adj" fmla="val 16667"/>
                    </a:avLst>
                  </a:prstGeom>
                  <a:solidFill>
                    <a:srgbClr val="FFFFFF"/>
                  </a:solidFill>
                  <a:ln w="9525">
                    <a:solidFill>
                      <a:srgbClr val="000000"/>
                    </a:solidFill>
                    <a:round/>
                    <a:headEnd/>
                    <a:tailEnd/>
                  </a:ln>
                </p:spPr>
                <p:txBody>
                  <a:bodyPr/>
                  <a:lstStyle/>
                  <a:p>
                    <a:pPr algn="just">
                      <a:defRPr/>
                    </a:pPr>
                    <a:r>
                      <a:rPr lang="lt-LT" sz="1200" b="1">
                        <a:effectLst/>
                      </a:rPr>
                      <a:t>R</a:t>
                    </a:r>
                    <a:endParaRPr lang="en-US" sz="2800">
                      <a:effectLst>
                        <a:outerShdw blurRad="38100" dist="38100" dir="2700000" algn="tl">
                          <a:srgbClr val="C0C0C0"/>
                        </a:outerShdw>
                      </a:effectLst>
                    </a:endParaRPr>
                  </a:p>
                </p:txBody>
              </p:sp>
              <p:sp>
                <p:nvSpPr>
                  <p:cNvPr id="1154065" name="AutoShape 17"/>
                  <p:cNvSpPr>
                    <a:spLocks noChangeArrowheads="1"/>
                  </p:cNvSpPr>
                  <p:nvPr/>
                </p:nvSpPr>
                <p:spPr bwMode="auto">
                  <a:xfrm>
                    <a:off x="3340" y="3376"/>
                    <a:ext cx="512" cy="458"/>
                  </a:xfrm>
                  <a:prstGeom prst="roundRect">
                    <a:avLst>
                      <a:gd name="adj" fmla="val 16667"/>
                    </a:avLst>
                  </a:prstGeom>
                  <a:solidFill>
                    <a:srgbClr val="FFFFFF"/>
                  </a:solidFill>
                  <a:ln w="9525">
                    <a:solidFill>
                      <a:srgbClr val="000000"/>
                    </a:solidFill>
                    <a:round/>
                    <a:headEnd/>
                    <a:tailEnd/>
                  </a:ln>
                </p:spPr>
                <p:txBody>
                  <a:bodyPr/>
                  <a:lstStyle/>
                  <a:p>
                    <a:pPr algn="just">
                      <a:defRPr/>
                    </a:pPr>
                    <a:r>
                      <a:rPr lang="lt-LT" sz="1200" b="1">
                        <a:effectLst/>
                      </a:rPr>
                      <a:t>R</a:t>
                    </a:r>
                    <a:endParaRPr lang="en-US" sz="2800">
                      <a:effectLst>
                        <a:outerShdw blurRad="38100" dist="38100" dir="2700000" algn="tl">
                          <a:srgbClr val="C0C0C0"/>
                        </a:outerShdw>
                      </a:effectLst>
                    </a:endParaRPr>
                  </a:p>
                </p:txBody>
              </p:sp>
              <p:sp>
                <p:nvSpPr>
                  <p:cNvPr id="1154066" name="AutoShape 18"/>
                  <p:cNvSpPr>
                    <a:spLocks noChangeArrowheads="1"/>
                  </p:cNvSpPr>
                  <p:nvPr/>
                </p:nvSpPr>
                <p:spPr bwMode="auto">
                  <a:xfrm>
                    <a:off x="3340" y="3892"/>
                    <a:ext cx="512" cy="455"/>
                  </a:xfrm>
                  <a:prstGeom prst="roundRect">
                    <a:avLst>
                      <a:gd name="adj" fmla="val 16667"/>
                    </a:avLst>
                  </a:prstGeom>
                  <a:solidFill>
                    <a:srgbClr val="FFFFFF"/>
                  </a:solidFill>
                  <a:ln w="9525">
                    <a:solidFill>
                      <a:srgbClr val="000000"/>
                    </a:solidFill>
                    <a:round/>
                    <a:headEnd/>
                    <a:tailEnd/>
                  </a:ln>
                </p:spPr>
                <p:txBody>
                  <a:bodyPr/>
                  <a:lstStyle/>
                  <a:p>
                    <a:pPr algn="just">
                      <a:defRPr/>
                    </a:pPr>
                    <a:r>
                      <a:rPr lang="lt-LT" sz="1200" b="1">
                        <a:effectLst/>
                      </a:rPr>
                      <a:t>R</a:t>
                    </a:r>
                    <a:endParaRPr lang="en-US" sz="2800">
                      <a:effectLst>
                        <a:outerShdw blurRad="38100" dist="38100" dir="2700000" algn="tl">
                          <a:srgbClr val="C0C0C0"/>
                        </a:outerShdw>
                      </a:effectLst>
                    </a:endParaRPr>
                  </a:p>
                </p:txBody>
              </p:sp>
              <p:sp>
                <p:nvSpPr>
                  <p:cNvPr id="1154067" name="Line 19"/>
                  <p:cNvSpPr>
                    <a:spLocks noChangeShapeType="1"/>
                  </p:cNvSpPr>
                  <p:nvPr/>
                </p:nvSpPr>
                <p:spPr bwMode="auto">
                  <a:xfrm>
                    <a:off x="3910" y="2066"/>
                    <a:ext cx="512" cy="0"/>
                  </a:xfrm>
                  <a:prstGeom prst="line">
                    <a:avLst/>
                  </a:prstGeom>
                  <a:noFill/>
                  <a:ln w="12700">
                    <a:solidFill>
                      <a:srgbClr val="000000"/>
                    </a:solidFill>
                    <a:round/>
                    <a:headEnd/>
                    <a:tailEnd type="triangle" w="med" len="med"/>
                  </a:ln>
                </p:spPr>
                <p:txBody>
                  <a:bodyPr/>
                  <a:lstStyle/>
                  <a:p>
                    <a:pPr>
                      <a:defRPr/>
                    </a:pPr>
                    <a:endParaRPr lang="lt-LT"/>
                  </a:p>
                </p:txBody>
              </p:sp>
              <p:sp>
                <p:nvSpPr>
                  <p:cNvPr id="1154068" name="Line 20"/>
                  <p:cNvSpPr>
                    <a:spLocks noChangeShapeType="1"/>
                  </p:cNvSpPr>
                  <p:nvPr/>
                </p:nvSpPr>
                <p:spPr bwMode="auto">
                  <a:xfrm>
                    <a:off x="3910" y="2579"/>
                    <a:ext cx="455" cy="0"/>
                  </a:xfrm>
                  <a:prstGeom prst="line">
                    <a:avLst/>
                  </a:prstGeom>
                  <a:noFill/>
                  <a:ln w="12700">
                    <a:solidFill>
                      <a:srgbClr val="000000"/>
                    </a:solidFill>
                    <a:round/>
                    <a:headEnd/>
                    <a:tailEnd type="triangle" w="med" len="med"/>
                  </a:ln>
                </p:spPr>
                <p:txBody>
                  <a:bodyPr/>
                  <a:lstStyle/>
                  <a:p>
                    <a:pPr>
                      <a:defRPr/>
                    </a:pPr>
                    <a:endParaRPr lang="lt-LT"/>
                  </a:p>
                </p:txBody>
              </p:sp>
              <p:sp>
                <p:nvSpPr>
                  <p:cNvPr id="1154069" name="Line 21"/>
                  <p:cNvSpPr>
                    <a:spLocks noChangeShapeType="1"/>
                  </p:cNvSpPr>
                  <p:nvPr/>
                </p:nvSpPr>
                <p:spPr bwMode="auto">
                  <a:xfrm>
                    <a:off x="3910" y="3094"/>
                    <a:ext cx="455" cy="0"/>
                  </a:xfrm>
                  <a:prstGeom prst="line">
                    <a:avLst/>
                  </a:prstGeom>
                  <a:noFill/>
                  <a:ln w="12700">
                    <a:solidFill>
                      <a:srgbClr val="000000"/>
                    </a:solidFill>
                    <a:round/>
                    <a:headEnd/>
                    <a:tailEnd type="triangle" w="med" len="med"/>
                  </a:ln>
                </p:spPr>
                <p:txBody>
                  <a:bodyPr/>
                  <a:lstStyle/>
                  <a:p>
                    <a:pPr>
                      <a:defRPr/>
                    </a:pPr>
                    <a:endParaRPr lang="lt-LT"/>
                  </a:p>
                </p:txBody>
              </p:sp>
              <p:sp>
                <p:nvSpPr>
                  <p:cNvPr id="1154070" name="Line 22"/>
                  <p:cNvSpPr>
                    <a:spLocks noChangeShapeType="1"/>
                  </p:cNvSpPr>
                  <p:nvPr/>
                </p:nvSpPr>
                <p:spPr bwMode="auto">
                  <a:xfrm>
                    <a:off x="3852" y="3606"/>
                    <a:ext cx="513" cy="0"/>
                  </a:xfrm>
                  <a:prstGeom prst="line">
                    <a:avLst/>
                  </a:prstGeom>
                  <a:noFill/>
                  <a:ln w="12700">
                    <a:solidFill>
                      <a:srgbClr val="000000"/>
                    </a:solidFill>
                    <a:round/>
                    <a:headEnd/>
                    <a:tailEnd type="triangle" w="med" len="med"/>
                  </a:ln>
                </p:spPr>
                <p:txBody>
                  <a:bodyPr/>
                  <a:lstStyle/>
                  <a:p>
                    <a:pPr>
                      <a:defRPr/>
                    </a:pPr>
                    <a:endParaRPr lang="lt-LT"/>
                  </a:p>
                </p:txBody>
              </p:sp>
              <p:sp>
                <p:nvSpPr>
                  <p:cNvPr id="1154071" name="Line 23"/>
                  <p:cNvSpPr>
                    <a:spLocks noChangeShapeType="1"/>
                  </p:cNvSpPr>
                  <p:nvPr/>
                </p:nvSpPr>
                <p:spPr bwMode="auto">
                  <a:xfrm>
                    <a:off x="3852" y="4119"/>
                    <a:ext cx="570" cy="0"/>
                  </a:xfrm>
                  <a:prstGeom prst="line">
                    <a:avLst/>
                  </a:prstGeom>
                  <a:noFill/>
                  <a:ln w="12700">
                    <a:solidFill>
                      <a:srgbClr val="000000"/>
                    </a:solidFill>
                    <a:round/>
                    <a:headEnd/>
                    <a:tailEnd type="triangle" w="med" len="med"/>
                  </a:ln>
                </p:spPr>
                <p:txBody>
                  <a:bodyPr/>
                  <a:lstStyle/>
                  <a:p>
                    <a:pPr>
                      <a:defRPr/>
                    </a:pPr>
                    <a:endParaRPr lang="lt-LT"/>
                  </a:p>
                </p:txBody>
              </p:sp>
            </p:grpSp>
            <p:grpSp>
              <p:nvGrpSpPr>
                <p:cNvPr id="6" name="Group 24"/>
                <p:cNvGrpSpPr>
                  <a:grpSpLocks/>
                </p:cNvGrpSpPr>
                <p:nvPr/>
              </p:nvGrpSpPr>
              <p:grpSpPr bwMode="auto">
                <a:xfrm>
                  <a:off x="8640" y="1497"/>
                  <a:ext cx="1539" cy="3306"/>
                  <a:chOff x="8070" y="1497"/>
                  <a:chExt cx="1539" cy="3306"/>
                </a:xfrm>
              </p:grpSpPr>
              <p:sp>
                <p:nvSpPr>
                  <p:cNvPr id="1154073" name="AutoShape 25"/>
                  <p:cNvSpPr>
                    <a:spLocks noChangeArrowheads="1"/>
                  </p:cNvSpPr>
                  <p:nvPr/>
                </p:nvSpPr>
                <p:spPr bwMode="auto">
                  <a:xfrm>
                    <a:off x="8409" y="2066"/>
                    <a:ext cx="345" cy="34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74" name="AutoShape 26"/>
                  <p:cNvSpPr>
                    <a:spLocks noChangeArrowheads="1"/>
                  </p:cNvSpPr>
                  <p:nvPr/>
                </p:nvSpPr>
                <p:spPr bwMode="auto">
                  <a:xfrm>
                    <a:off x="8409" y="2853"/>
                    <a:ext cx="345" cy="34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75" name="AutoShape 27"/>
                  <p:cNvSpPr>
                    <a:spLocks noChangeArrowheads="1"/>
                  </p:cNvSpPr>
                  <p:nvPr/>
                </p:nvSpPr>
                <p:spPr bwMode="auto">
                  <a:xfrm>
                    <a:off x="8409" y="3651"/>
                    <a:ext cx="345" cy="34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76" name="AutoShape 28"/>
                  <p:cNvSpPr>
                    <a:spLocks noChangeArrowheads="1"/>
                  </p:cNvSpPr>
                  <p:nvPr/>
                </p:nvSpPr>
                <p:spPr bwMode="auto">
                  <a:xfrm rot="-5400000">
                    <a:off x="8754" y="1828"/>
                    <a:ext cx="285" cy="740"/>
                  </a:xfrm>
                  <a:prstGeom prst="triangle">
                    <a:avLst>
                      <a:gd name="adj" fmla="val 50000"/>
                    </a:avLst>
                  </a:prstGeom>
                  <a:solidFill>
                    <a:srgbClr val="FFFFFF"/>
                  </a:solidFill>
                  <a:ln w="9525">
                    <a:solidFill>
                      <a:srgbClr val="000000"/>
                    </a:solidFill>
                    <a:miter lim="800000"/>
                    <a:headEnd/>
                    <a:tailEnd/>
                  </a:ln>
                </p:spPr>
                <p:txBody>
                  <a:bodyPr/>
                  <a:lstStyle/>
                  <a:p>
                    <a:pPr>
                      <a:defRPr/>
                    </a:pPr>
                    <a:endParaRPr lang="lt-LT"/>
                  </a:p>
                </p:txBody>
              </p:sp>
              <p:sp>
                <p:nvSpPr>
                  <p:cNvPr id="1154077" name="AutoShape 29"/>
                  <p:cNvSpPr>
                    <a:spLocks noChangeArrowheads="1"/>
                  </p:cNvSpPr>
                  <p:nvPr/>
                </p:nvSpPr>
                <p:spPr bwMode="auto">
                  <a:xfrm rot="-5400000">
                    <a:off x="8810" y="2635"/>
                    <a:ext cx="285" cy="743"/>
                  </a:xfrm>
                  <a:prstGeom prst="triangle">
                    <a:avLst>
                      <a:gd name="adj" fmla="val 50000"/>
                    </a:avLst>
                  </a:prstGeom>
                  <a:solidFill>
                    <a:srgbClr val="FFFFFF"/>
                  </a:solidFill>
                  <a:ln w="9525">
                    <a:solidFill>
                      <a:srgbClr val="000000"/>
                    </a:solidFill>
                    <a:miter lim="800000"/>
                    <a:headEnd/>
                    <a:tailEnd/>
                  </a:ln>
                </p:spPr>
                <p:txBody>
                  <a:bodyPr/>
                  <a:lstStyle/>
                  <a:p>
                    <a:pPr>
                      <a:defRPr/>
                    </a:pPr>
                    <a:endParaRPr lang="lt-LT"/>
                  </a:p>
                </p:txBody>
              </p:sp>
              <p:sp>
                <p:nvSpPr>
                  <p:cNvPr id="1154078" name="AutoShape 30"/>
                  <p:cNvSpPr>
                    <a:spLocks noChangeArrowheads="1"/>
                  </p:cNvSpPr>
                  <p:nvPr/>
                </p:nvSpPr>
                <p:spPr bwMode="auto">
                  <a:xfrm rot="-5400000">
                    <a:off x="8810" y="3430"/>
                    <a:ext cx="285" cy="743"/>
                  </a:xfrm>
                  <a:prstGeom prst="triangle">
                    <a:avLst>
                      <a:gd name="adj" fmla="val 50000"/>
                    </a:avLst>
                  </a:prstGeom>
                  <a:solidFill>
                    <a:srgbClr val="FFFFFF"/>
                  </a:solidFill>
                  <a:ln w="9525">
                    <a:solidFill>
                      <a:srgbClr val="000000"/>
                    </a:solidFill>
                    <a:miter lim="800000"/>
                    <a:headEnd/>
                    <a:tailEnd/>
                  </a:ln>
                </p:spPr>
                <p:txBody>
                  <a:bodyPr/>
                  <a:lstStyle/>
                  <a:p>
                    <a:pPr>
                      <a:defRPr/>
                    </a:pPr>
                    <a:endParaRPr lang="lt-LT"/>
                  </a:p>
                </p:txBody>
              </p:sp>
              <p:sp>
                <p:nvSpPr>
                  <p:cNvPr id="1154079" name="Line 31"/>
                  <p:cNvSpPr>
                    <a:spLocks noChangeShapeType="1"/>
                  </p:cNvSpPr>
                  <p:nvPr/>
                </p:nvSpPr>
                <p:spPr bwMode="auto">
                  <a:xfrm>
                    <a:off x="8069" y="3023"/>
                    <a:ext cx="340" cy="0"/>
                  </a:xfrm>
                  <a:prstGeom prst="line">
                    <a:avLst/>
                  </a:prstGeom>
                  <a:noFill/>
                  <a:ln w="12700">
                    <a:solidFill>
                      <a:srgbClr val="000000"/>
                    </a:solidFill>
                    <a:round/>
                    <a:headEnd/>
                    <a:tailEnd type="triangle" w="med" len="med"/>
                  </a:ln>
                </p:spPr>
                <p:txBody>
                  <a:bodyPr/>
                  <a:lstStyle/>
                  <a:p>
                    <a:pPr>
                      <a:defRPr/>
                    </a:pPr>
                    <a:endParaRPr lang="lt-LT"/>
                  </a:p>
                </p:txBody>
              </p:sp>
              <p:sp>
                <p:nvSpPr>
                  <p:cNvPr id="1154080" name="Line 32"/>
                  <p:cNvSpPr>
                    <a:spLocks noChangeShapeType="1"/>
                  </p:cNvSpPr>
                  <p:nvPr/>
                </p:nvSpPr>
                <p:spPr bwMode="auto">
                  <a:xfrm>
                    <a:off x="8069" y="3823"/>
                    <a:ext cx="340" cy="0"/>
                  </a:xfrm>
                  <a:prstGeom prst="line">
                    <a:avLst/>
                  </a:prstGeom>
                  <a:noFill/>
                  <a:ln w="12700">
                    <a:solidFill>
                      <a:srgbClr val="000000"/>
                    </a:solidFill>
                    <a:round/>
                    <a:headEnd/>
                    <a:tailEnd type="triangle" w="med" len="med"/>
                  </a:ln>
                </p:spPr>
                <p:txBody>
                  <a:bodyPr/>
                  <a:lstStyle/>
                  <a:p>
                    <a:pPr>
                      <a:defRPr/>
                    </a:pPr>
                    <a:endParaRPr lang="lt-LT"/>
                  </a:p>
                </p:txBody>
              </p:sp>
              <p:sp>
                <p:nvSpPr>
                  <p:cNvPr id="1154081" name="Line 33"/>
                  <p:cNvSpPr>
                    <a:spLocks noChangeShapeType="1"/>
                  </p:cNvSpPr>
                  <p:nvPr/>
                </p:nvSpPr>
                <p:spPr bwMode="auto">
                  <a:xfrm>
                    <a:off x="8069" y="2236"/>
                    <a:ext cx="340" cy="0"/>
                  </a:xfrm>
                  <a:prstGeom prst="line">
                    <a:avLst/>
                  </a:prstGeom>
                  <a:noFill/>
                  <a:ln w="12700">
                    <a:solidFill>
                      <a:srgbClr val="000000"/>
                    </a:solidFill>
                    <a:round/>
                    <a:headEnd/>
                    <a:tailEnd type="triangle" w="med" len="med"/>
                  </a:ln>
                </p:spPr>
                <p:txBody>
                  <a:bodyPr/>
                  <a:lstStyle/>
                  <a:p>
                    <a:pPr>
                      <a:defRPr/>
                    </a:pPr>
                    <a:endParaRPr lang="lt-LT"/>
                  </a:p>
                </p:txBody>
              </p:sp>
              <p:sp>
                <p:nvSpPr>
                  <p:cNvPr id="1154082" name="Text Box 34"/>
                  <p:cNvSpPr txBox="1">
                    <a:spLocks noChangeArrowheads="1"/>
                  </p:cNvSpPr>
                  <p:nvPr/>
                </p:nvSpPr>
                <p:spPr bwMode="auto">
                  <a:xfrm>
                    <a:off x="9096" y="1496"/>
                    <a:ext cx="513" cy="3295"/>
                  </a:xfrm>
                  <a:prstGeom prst="rect">
                    <a:avLst/>
                  </a:prstGeom>
                  <a:solidFill>
                    <a:srgbClr val="FFFFFF"/>
                  </a:solidFill>
                  <a:ln w="9525">
                    <a:noFill/>
                    <a:miter lim="800000"/>
                    <a:headEnd/>
                    <a:tailEnd/>
                  </a:ln>
                </p:spPr>
                <p:txBody>
                  <a:bodyPr/>
                  <a:lstStyle/>
                  <a:p>
                    <a:pPr algn="ctr">
                      <a:defRPr/>
                    </a:pPr>
                    <a:r>
                      <a:rPr lang="en-US" sz="1200" b="1">
                        <a:effectLst/>
                      </a:rPr>
                      <a:t>INFORMACI</a:t>
                    </a:r>
                  </a:p>
                  <a:p>
                    <a:pPr algn="ctr">
                      <a:defRPr/>
                    </a:pPr>
                    <a:r>
                      <a:rPr lang="en-US" sz="1200" b="1">
                        <a:effectLst/>
                      </a:rPr>
                      <a:t>JA</a:t>
                    </a:r>
                    <a:endParaRPr lang="en-US" sz="2800">
                      <a:effectLst>
                        <a:outerShdw blurRad="38100" dist="38100" dir="2700000" algn="tl">
                          <a:srgbClr val="C0C0C0"/>
                        </a:outerShdw>
                      </a:effectLst>
                    </a:endParaRPr>
                  </a:p>
                </p:txBody>
              </p:sp>
            </p:grpSp>
            <p:sp>
              <p:nvSpPr>
                <p:cNvPr id="1154083" name="AutoShape 35"/>
                <p:cNvSpPr>
                  <a:spLocks noChangeArrowheads="1"/>
                </p:cNvSpPr>
                <p:nvPr/>
              </p:nvSpPr>
              <p:spPr bwMode="auto">
                <a:xfrm>
                  <a:off x="3111" y="5714"/>
                  <a:ext cx="398" cy="34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84" name="AutoShape 36"/>
                <p:cNvSpPr>
                  <a:spLocks noChangeArrowheads="1"/>
                </p:cNvSpPr>
                <p:nvPr/>
              </p:nvSpPr>
              <p:spPr bwMode="auto">
                <a:xfrm>
                  <a:off x="3566" y="5654"/>
                  <a:ext cx="458" cy="400"/>
                </a:xfrm>
                <a:prstGeom prst="roundRect">
                  <a:avLst>
                    <a:gd name="adj" fmla="val 16667"/>
                  </a:avLst>
                </a:prstGeom>
                <a:solidFill>
                  <a:srgbClr val="FFFFFF"/>
                </a:solidFill>
                <a:ln w="9525">
                  <a:solidFill>
                    <a:srgbClr val="000000"/>
                  </a:solidFill>
                  <a:round/>
                  <a:headEnd/>
                  <a:tailEnd/>
                </a:ln>
              </p:spPr>
              <p:txBody>
                <a:bodyPr/>
                <a:lstStyle/>
                <a:p>
                  <a:pPr>
                    <a:defRPr/>
                  </a:pPr>
                  <a:r>
                    <a:rPr lang="en-US" sz="1000" b="1">
                      <a:effectLst/>
                    </a:rPr>
                    <a:t>R</a:t>
                  </a:r>
                  <a:endParaRPr lang="en-US" sz="2800">
                    <a:effectLst>
                      <a:outerShdw blurRad="38100" dist="38100" dir="2700000" algn="tl">
                        <a:srgbClr val="C0C0C0"/>
                      </a:outerShdw>
                    </a:effectLst>
                  </a:endParaRPr>
                </a:p>
              </p:txBody>
            </p:sp>
            <p:sp>
              <p:nvSpPr>
                <p:cNvPr id="1154085" name="AutoShape 37"/>
                <p:cNvSpPr>
                  <a:spLocks noChangeArrowheads="1"/>
                </p:cNvSpPr>
                <p:nvPr/>
              </p:nvSpPr>
              <p:spPr bwMode="auto">
                <a:xfrm>
                  <a:off x="8069" y="5714"/>
                  <a:ext cx="400" cy="34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86" name="AutoShape 38"/>
                <p:cNvSpPr>
                  <a:spLocks noChangeArrowheads="1"/>
                </p:cNvSpPr>
                <p:nvPr/>
              </p:nvSpPr>
              <p:spPr bwMode="auto">
                <a:xfrm>
                  <a:off x="4594" y="5259"/>
                  <a:ext cx="397" cy="34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87" name="AutoShape 39"/>
                <p:cNvSpPr>
                  <a:spLocks noChangeArrowheads="1"/>
                </p:cNvSpPr>
                <p:nvPr/>
              </p:nvSpPr>
              <p:spPr bwMode="auto">
                <a:xfrm>
                  <a:off x="5734" y="5259"/>
                  <a:ext cx="397" cy="34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88" name="AutoShape 40"/>
                <p:cNvSpPr>
                  <a:spLocks noChangeArrowheads="1"/>
                </p:cNvSpPr>
                <p:nvPr/>
              </p:nvSpPr>
              <p:spPr bwMode="auto">
                <a:xfrm>
                  <a:off x="6874" y="5259"/>
                  <a:ext cx="397" cy="34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089" name="Line 41"/>
                <p:cNvSpPr>
                  <a:spLocks noChangeShapeType="1"/>
                </p:cNvSpPr>
                <p:nvPr/>
              </p:nvSpPr>
              <p:spPr bwMode="auto">
                <a:xfrm flipV="1">
                  <a:off x="3794" y="4459"/>
                  <a:ext cx="515" cy="1198"/>
                </a:xfrm>
                <a:prstGeom prst="line">
                  <a:avLst/>
                </a:prstGeom>
                <a:noFill/>
                <a:ln w="9525">
                  <a:solidFill>
                    <a:srgbClr val="000000"/>
                  </a:solidFill>
                  <a:round/>
                  <a:headEnd/>
                  <a:tailEnd type="triangle" w="med" len="med"/>
                </a:ln>
              </p:spPr>
              <p:txBody>
                <a:bodyPr/>
                <a:lstStyle/>
                <a:p>
                  <a:pPr>
                    <a:defRPr/>
                  </a:pPr>
                  <a:endParaRPr lang="lt-LT"/>
                </a:p>
              </p:txBody>
            </p:sp>
            <p:sp>
              <p:nvSpPr>
                <p:cNvPr id="1154090" name="Line 42"/>
                <p:cNvSpPr>
                  <a:spLocks noChangeShapeType="1"/>
                </p:cNvSpPr>
                <p:nvPr/>
              </p:nvSpPr>
              <p:spPr bwMode="auto">
                <a:xfrm flipH="1">
                  <a:off x="3396" y="4459"/>
                  <a:ext cx="513" cy="1255"/>
                </a:xfrm>
                <a:prstGeom prst="line">
                  <a:avLst/>
                </a:prstGeom>
                <a:noFill/>
                <a:ln w="9525">
                  <a:solidFill>
                    <a:srgbClr val="000000"/>
                  </a:solidFill>
                  <a:round/>
                  <a:headEnd/>
                  <a:tailEnd type="triangle" w="med" len="med"/>
                </a:ln>
              </p:spPr>
              <p:txBody>
                <a:bodyPr/>
                <a:lstStyle/>
                <a:p>
                  <a:pPr>
                    <a:defRPr/>
                  </a:pPr>
                  <a:endParaRPr lang="lt-LT"/>
                </a:p>
              </p:txBody>
            </p:sp>
            <p:sp>
              <p:nvSpPr>
                <p:cNvPr id="1154091" name="AutoShape 43"/>
                <p:cNvSpPr>
                  <a:spLocks noChangeArrowheads="1"/>
                </p:cNvSpPr>
                <p:nvPr/>
              </p:nvSpPr>
              <p:spPr bwMode="auto">
                <a:xfrm>
                  <a:off x="8526" y="5654"/>
                  <a:ext cx="513" cy="400"/>
                </a:xfrm>
                <a:prstGeom prst="roundRect">
                  <a:avLst>
                    <a:gd name="adj" fmla="val 16667"/>
                  </a:avLst>
                </a:prstGeom>
                <a:solidFill>
                  <a:srgbClr val="FFFFFF"/>
                </a:solidFill>
                <a:ln w="9525">
                  <a:solidFill>
                    <a:srgbClr val="000000"/>
                  </a:solidFill>
                  <a:round/>
                  <a:headEnd/>
                  <a:tailEnd/>
                </a:ln>
              </p:spPr>
              <p:txBody>
                <a:bodyPr/>
                <a:lstStyle/>
                <a:p>
                  <a:pPr>
                    <a:defRPr/>
                  </a:pPr>
                  <a:r>
                    <a:rPr lang="lt-LT" sz="1000" b="1">
                      <a:effectLst/>
                    </a:rPr>
                    <a:t>R</a:t>
                  </a:r>
                  <a:endParaRPr lang="en-US" sz="2800">
                    <a:effectLst>
                      <a:outerShdw blurRad="38100" dist="38100" dir="2700000" algn="tl">
                        <a:srgbClr val="C0C0C0"/>
                      </a:outerShdw>
                    </a:effectLst>
                  </a:endParaRPr>
                </a:p>
              </p:txBody>
            </p:sp>
            <p:sp>
              <p:nvSpPr>
                <p:cNvPr id="1154092" name="Line 44"/>
                <p:cNvSpPr>
                  <a:spLocks noChangeShapeType="1"/>
                </p:cNvSpPr>
                <p:nvPr/>
              </p:nvSpPr>
              <p:spPr bwMode="auto">
                <a:xfrm>
                  <a:off x="7841" y="4514"/>
                  <a:ext cx="400" cy="1255"/>
                </a:xfrm>
                <a:prstGeom prst="line">
                  <a:avLst/>
                </a:prstGeom>
                <a:noFill/>
                <a:ln w="9525">
                  <a:solidFill>
                    <a:srgbClr val="000000"/>
                  </a:solidFill>
                  <a:round/>
                  <a:headEnd/>
                  <a:tailEnd type="triangle" w="med" len="med"/>
                </a:ln>
              </p:spPr>
              <p:txBody>
                <a:bodyPr/>
                <a:lstStyle/>
                <a:p>
                  <a:pPr>
                    <a:defRPr/>
                  </a:pPr>
                  <a:endParaRPr lang="lt-LT"/>
                </a:p>
              </p:txBody>
            </p:sp>
            <p:sp>
              <p:nvSpPr>
                <p:cNvPr id="1154093" name="Line 45"/>
                <p:cNvSpPr>
                  <a:spLocks noChangeShapeType="1"/>
                </p:cNvSpPr>
                <p:nvPr/>
              </p:nvSpPr>
              <p:spPr bwMode="auto">
                <a:xfrm flipH="1" flipV="1">
                  <a:off x="8299" y="4459"/>
                  <a:ext cx="455" cy="1198"/>
                </a:xfrm>
                <a:prstGeom prst="line">
                  <a:avLst/>
                </a:prstGeom>
                <a:noFill/>
                <a:ln w="9525">
                  <a:solidFill>
                    <a:srgbClr val="000000"/>
                  </a:solidFill>
                  <a:round/>
                  <a:headEnd/>
                  <a:tailEnd type="triangle" w="med" len="med"/>
                </a:ln>
              </p:spPr>
              <p:txBody>
                <a:bodyPr/>
                <a:lstStyle/>
                <a:p>
                  <a:pPr>
                    <a:defRPr/>
                  </a:pPr>
                  <a:endParaRPr lang="lt-LT"/>
                </a:p>
              </p:txBody>
            </p:sp>
            <p:sp>
              <p:nvSpPr>
                <p:cNvPr id="1154094" name="AutoShape 46"/>
                <p:cNvSpPr>
                  <a:spLocks noChangeArrowheads="1"/>
                </p:cNvSpPr>
                <p:nvPr/>
              </p:nvSpPr>
              <p:spPr bwMode="auto">
                <a:xfrm>
                  <a:off x="5106" y="5144"/>
                  <a:ext cx="455" cy="400"/>
                </a:xfrm>
                <a:prstGeom prst="roundRect">
                  <a:avLst>
                    <a:gd name="adj" fmla="val 16667"/>
                  </a:avLst>
                </a:prstGeom>
                <a:solidFill>
                  <a:srgbClr val="FFFFFF"/>
                </a:solidFill>
                <a:ln w="9525">
                  <a:solidFill>
                    <a:srgbClr val="000000"/>
                  </a:solidFill>
                  <a:round/>
                  <a:headEnd/>
                  <a:tailEnd/>
                </a:ln>
              </p:spPr>
              <p:txBody>
                <a:bodyPr/>
                <a:lstStyle/>
                <a:p>
                  <a:pPr>
                    <a:defRPr/>
                  </a:pPr>
                  <a:r>
                    <a:rPr lang="en-US" sz="1000" b="1">
                      <a:effectLst/>
                    </a:rPr>
                    <a:t>R</a:t>
                  </a:r>
                  <a:endParaRPr lang="en-US" sz="2800">
                    <a:effectLst>
                      <a:outerShdw blurRad="38100" dist="38100" dir="2700000" algn="tl">
                        <a:srgbClr val="C0C0C0"/>
                      </a:outerShdw>
                    </a:effectLst>
                  </a:endParaRPr>
                </a:p>
              </p:txBody>
            </p:sp>
            <p:sp>
              <p:nvSpPr>
                <p:cNvPr id="1154095" name="AutoShape 47"/>
                <p:cNvSpPr>
                  <a:spLocks noChangeArrowheads="1"/>
                </p:cNvSpPr>
                <p:nvPr/>
              </p:nvSpPr>
              <p:spPr bwMode="auto">
                <a:xfrm>
                  <a:off x="6246" y="5144"/>
                  <a:ext cx="455" cy="400"/>
                </a:xfrm>
                <a:prstGeom prst="roundRect">
                  <a:avLst>
                    <a:gd name="adj" fmla="val 16667"/>
                  </a:avLst>
                </a:prstGeom>
                <a:solidFill>
                  <a:srgbClr val="FFFFFF"/>
                </a:solidFill>
                <a:ln w="9525">
                  <a:solidFill>
                    <a:srgbClr val="000000"/>
                  </a:solidFill>
                  <a:round/>
                  <a:headEnd/>
                  <a:tailEnd/>
                </a:ln>
              </p:spPr>
              <p:txBody>
                <a:bodyPr/>
                <a:lstStyle/>
                <a:p>
                  <a:pPr>
                    <a:defRPr/>
                  </a:pPr>
                  <a:r>
                    <a:rPr lang="lt-LT" sz="1000" b="1">
                      <a:effectLst/>
                    </a:rPr>
                    <a:t>R</a:t>
                  </a:r>
                  <a:endParaRPr lang="en-US" sz="2800">
                    <a:effectLst>
                      <a:outerShdw blurRad="38100" dist="38100" dir="2700000" algn="tl">
                        <a:srgbClr val="C0C0C0"/>
                      </a:outerShdw>
                    </a:effectLst>
                  </a:endParaRPr>
                </a:p>
              </p:txBody>
            </p:sp>
            <p:sp>
              <p:nvSpPr>
                <p:cNvPr id="1154096" name="AutoShape 48"/>
                <p:cNvSpPr>
                  <a:spLocks noChangeArrowheads="1"/>
                </p:cNvSpPr>
                <p:nvPr/>
              </p:nvSpPr>
              <p:spPr bwMode="auto">
                <a:xfrm>
                  <a:off x="7329" y="5144"/>
                  <a:ext cx="455" cy="400"/>
                </a:xfrm>
                <a:prstGeom prst="roundRect">
                  <a:avLst>
                    <a:gd name="adj" fmla="val 16667"/>
                  </a:avLst>
                </a:prstGeom>
                <a:solidFill>
                  <a:srgbClr val="FFFFFF"/>
                </a:solidFill>
                <a:ln w="9525">
                  <a:solidFill>
                    <a:srgbClr val="000000"/>
                  </a:solidFill>
                  <a:round/>
                  <a:headEnd/>
                  <a:tailEnd/>
                </a:ln>
              </p:spPr>
              <p:txBody>
                <a:bodyPr/>
                <a:lstStyle/>
                <a:p>
                  <a:pPr>
                    <a:defRPr/>
                  </a:pPr>
                  <a:r>
                    <a:rPr lang="lt-LT" sz="1000" b="1">
                      <a:effectLst/>
                    </a:rPr>
                    <a:t>R</a:t>
                  </a:r>
                  <a:endParaRPr lang="en-US" sz="2800">
                    <a:effectLst>
                      <a:outerShdw blurRad="38100" dist="38100" dir="2700000" algn="tl">
                        <a:srgbClr val="C0C0C0"/>
                      </a:outerShdw>
                    </a:effectLst>
                  </a:endParaRPr>
                </a:p>
              </p:txBody>
            </p:sp>
            <p:sp>
              <p:nvSpPr>
                <p:cNvPr id="1154097" name="Line 49"/>
                <p:cNvSpPr>
                  <a:spLocks noChangeShapeType="1"/>
                </p:cNvSpPr>
                <p:nvPr/>
              </p:nvSpPr>
              <p:spPr bwMode="auto">
                <a:xfrm flipV="1">
                  <a:off x="5334" y="4459"/>
                  <a:ext cx="0" cy="685"/>
                </a:xfrm>
                <a:prstGeom prst="line">
                  <a:avLst/>
                </a:prstGeom>
                <a:noFill/>
                <a:ln w="9525">
                  <a:solidFill>
                    <a:srgbClr val="000000"/>
                  </a:solidFill>
                  <a:round/>
                  <a:headEnd/>
                  <a:tailEnd type="triangle" w="med" len="med"/>
                </a:ln>
              </p:spPr>
              <p:txBody>
                <a:bodyPr/>
                <a:lstStyle/>
                <a:p>
                  <a:pPr>
                    <a:defRPr/>
                  </a:pPr>
                  <a:endParaRPr lang="lt-LT"/>
                </a:p>
              </p:txBody>
            </p:sp>
            <p:sp>
              <p:nvSpPr>
                <p:cNvPr id="1154098" name="Line 50"/>
                <p:cNvSpPr>
                  <a:spLocks noChangeShapeType="1"/>
                </p:cNvSpPr>
                <p:nvPr/>
              </p:nvSpPr>
              <p:spPr bwMode="auto">
                <a:xfrm>
                  <a:off x="4764" y="4514"/>
                  <a:ext cx="0" cy="745"/>
                </a:xfrm>
                <a:prstGeom prst="line">
                  <a:avLst/>
                </a:prstGeom>
                <a:noFill/>
                <a:ln w="9525">
                  <a:solidFill>
                    <a:srgbClr val="000000"/>
                  </a:solidFill>
                  <a:round/>
                  <a:headEnd/>
                  <a:tailEnd type="triangle" w="med" len="med"/>
                </a:ln>
              </p:spPr>
              <p:txBody>
                <a:bodyPr/>
                <a:lstStyle/>
                <a:p>
                  <a:pPr>
                    <a:defRPr/>
                  </a:pPr>
                  <a:endParaRPr lang="lt-LT"/>
                </a:p>
              </p:txBody>
            </p:sp>
            <p:sp>
              <p:nvSpPr>
                <p:cNvPr id="1154099" name="Line 51"/>
                <p:cNvSpPr>
                  <a:spLocks noChangeShapeType="1"/>
                </p:cNvSpPr>
                <p:nvPr/>
              </p:nvSpPr>
              <p:spPr bwMode="auto">
                <a:xfrm flipV="1">
                  <a:off x="6474" y="4514"/>
                  <a:ext cx="0" cy="630"/>
                </a:xfrm>
                <a:prstGeom prst="line">
                  <a:avLst/>
                </a:prstGeom>
                <a:noFill/>
                <a:ln w="9525">
                  <a:solidFill>
                    <a:srgbClr val="000000"/>
                  </a:solidFill>
                  <a:round/>
                  <a:headEnd/>
                  <a:tailEnd type="triangle" w="med" len="med"/>
                </a:ln>
              </p:spPr>
              <p:txBody>
                <a:bodyPr/>
                <a:lstStyle/>
                <a:p>
                  <a:pPr>
                    <a:defRPr/>
                  </a:pPr>
                  <a:endParaRPr lang="lt-LT"/>
                </a:p>
              </p:txBody>
            </p:sp>
            <p:sp>
              <p:nvSpPr>
                <p:cNvPr id="1154100" name="Line 52"/>
                <p:cNvSpPr>
                  <a:spLocks noChangeShapeType="1"/>
                </p:cNvSpPr>
                <p:nvPr/>
              </p:nvSpPr>
              <p:spPr bwMode="auto">
                <a:xfrm>
                  <a:off x="5904" y="4514"/>
                  <a:ext cx="0" cy="745"/>
                </a:xfrm>
                <a:prstGeom prst="line">
                  <a:avLst/>
                </a:prstGeom>
                <a:noFill/>
                <a:ln w="9525">
                  <a:solidFill>
                    <a:srgbClr val="000000"/>
                  </a:solidFill>
                  <a:round/>
                  <a:headEnd/>
                  <a:tailEnd type="triangle" w="med" len="med"/>
                </a:ln>
              </p:spPr>
              <p:txBody>
                <a:bodyPr/>
                <a:lstStyle/>
                <a:p>
                  <a:pPr>
                    <a:defRPr/>
                  </a:pPr>
                  <a:endParaRPr lang="lt-LT"/>
                </a:p>
              </p:txBody>
            </p:sp>
            <p:sp>
              <p:nvSpPr>
                <p:cNvPr id="1154101" name="Line 53"/>
                <p:cNvSpPr>
                  <a:spLocks noChangeShapeType="1"/>
                </p:cNvSpPr>
                <p:nvPr/>
              </p:nvSpPr>
              <p:spPr bwMode="auto">
                <a:xfrm flipV="1">
                  <a:off x="7556" y="4514"/>
                  <a:ext cx="0" cy="630"/>
                </a:xfrm>
                <a:prstGeom prst="line">
                  <a:avLst/>
                </a:prstGeom>
                <a:noFill/>
                <a:ln w="9525">
                  <a:solidFill>
                    <a:srgbClr val="000000"/>
                  </a:solidFill>
                  <a:round/>
                  <a:headEnd/>
                  <a:tailEnd type="triangle" w="med" len="med"/>
                </a:ln>
              </p:spPr>
              <p:txBody>
                <a:bodyPr/>
                <a:lstStyle/>
                <a:p>
                  <a:pPr>
                    <a:defRPr/>
                  </a:pPr>
                  <a:endParaRPr lang="lt-LT"/>
                </a:p>
              </p:txBody>
            </p:sp>
            <p:sp>
              <p:nvSpPr>
                <p:cNvPr id="1154102" name="Line 54"/>
                <p:cNvSpPr>
                  <a:spLocks noChangeShapeType="1"/>
                </p:cNvSpPr>
                <p:nvPr/>
              </p:nvSpPr>
              <p:spPr bwMode="auto">
                <a:xfrm>
                  <a:off x="7044" y="4514"/>
                  <a:ext cx="0" cy="745"/>
                </a:xfrm>
                <a:prstGeom prst="line">
                  <a:avLst/>
                </a:prstGeom>
                <a:noFill/>
                <a:ln w="9525">
                  <a:solidFill>
                    <a:srgbClr val="000000"/>
                  </a:solidFill>
                  <a:round/>
                  <a:headEnd/>
                  <a:tailEnd type="triangle" w="med" len="med"/>
                </a:ln>
              </p:spPr>
              <p:txBody>
                <a:bodyPr/>
                <a:lstStyle/>
                <a:p>
                  <a:pPr>
                    <a:defRPr/>
                  </a:pPr>
                  <a:endParaRPr lang="lt-LT"/>
                </a:p>
              </p:txBody>
            </p:sp>
          </p:grpSp>
          <p:grpSp>
            <p:nvGrpSpPr>
              <p:cNvPr id="7" name="Group 55"/>
              <p:cNvGrpSpPr>
                <a:grpSpLocks/>
              </p:cNvGrpSpPr>
              <p:nvPr/>
            </p:nvGrpSpPr>
            <p:grpSpPr bwMode="auto">
              <a:xfrm>
                <a:off x="3168" y="8223"/>
                <a:ext cx="6498" cy="1569"/>
                <a:chOff x="2997" y="14178"/>
                <a:chExt cx="6498" cy="1569"/>
              </a:xfrm>
            </p:grpSpPr>
            <p:sp>
              <p:nvSpPr>
                <p:cNvPr id="1154104" name="Text Box 56"/>
                <p:cNvSpPr txBox="1">
                  <a:spLocks noChangeArrowheads="1"/>
                </p:cNvSpPr>
                <p:nvPr/>
              </p:nvSpPr>
              <p:spPr bwMode="auto">
                <a:xfrm>
                  <a:off x="2996" y="14177"/>
                  <a:ext cx="6498" cy="1570"/>
                </a:xfrm>
                <a:prstGeom prst="rect">
                  <a:avLst/>
                </a:prstGeom>
                <a:solidFill>
                  <a:srgbClr val="FFFFFF"/>
                </a:solidFill>
                <a:ln w="9525">
                  <a:noFill/>
                  <a:miter lim="800000"/>
                  <a:headEnd/>
                  <a:tailEnd/>
                </a:ln>
              </p:spPr>
              <p:txBody>
                <a:bodyPr/>
                <a:lstStyle/>
                <a:p>
                  <a:pPr algn="ctr">
                    <a:defRPr/>
                  </a:pPr>
                  <a:r>
                    <a:rPr lang="en-US" sz="1200" b="1">
                      <a:effectLst/>
                      <a:latin typeface="Times New Roman" pitchFamily="18" charset="0"/>
                    </a:rPr>
                    <a:t>6.9 pav.</a:t>
                  </a:r>
                  <a:r>
                    <a:rPr lang="en-US" sz="1200">
                      <a:effectLst/>
                      <a:latin typeface="Times New Roman" pitchFamily="18" charset="0"/>
                    </a:rPr>
                    <a:t> Nerviniai tinklai organizuotoje sistemoje – organizme</a:t>
                  </a:r>
                </a:p>
                <a:p>
                  <a:pPr algn="ctr">
                    <a:defRPr/>
                  </a:pPr>
                  <a:endParaRPr lang="en-US" sz="1200">
                    <a:effectLst/>
                    <a:latin typeface="Times New Roman" pitchFamily="18" charset="0"/>
                  </a:endParaRPr>
                </a:p>
                <a:p>
                  <a:pPr algn="ctr">
                    <a:defRPr/>
                  </a:pPr>
                  <a:r>
                    <a:rPr lang="en-US" sz="1200">
                      <a:effectLst/>
                      <a:latin typeface="Times New Roman" pitchFamily="18" charset="0"/>
                    </a:rPr>
                    <a:t>receptoriai, arba elementarūs koderiai,</a:t>
                  </a:r>
                </a:p>
                <a:p>
                  <a:pPr algn="ctr">
                    <a:defRPr/>
                  </a:pPr>
                  <a:endParaRPr lang="en-US" sz="1200">
                    <a:effectLst/>
                    <a:latin typeface="Times New Roman" pitchFamily="18" charset="0"/>
                  </a:endParaRPr>
                </a:p>
                <a:p>
                  <a:pPr algn="ctr">
                    <a:defRPr/>
                  </a:pPr>
                  <a:r>
                    <a:rPr lang="en-US" sz="1200">
                      <a:effectLst/>
                      <a:latin typeface="Times New Roman" pitchFamily="18" charset="0"/>
                    </a:rPr>
                    <a:t>efektoriai, arba elementarūs dekoderiai.</a:t>
                  </a:r>
                  <a:endParaRPr lang="en-US" sz="2800">
                    <a:effectLst>
                      <a:outerShdw blurRad="38100" dist="38100" dir="2700000" algn="tl">
                        <a:srgbClr val="C0C0C0"/>
                      </a:outerShdw>
                    </a:effectLst>
                  </a:endParaRPr>
                </a:p>
              </p:txBody>
            </p:sp>
            <p:sp>
              <p:nvSpPr>
                <p:cNvPr id="1154105" name="AutoShape 57"/>
                <p:cNvSpPr>
                  <a:spLocks noChangeArrowheads="1"/>
                </p:cNvSpPr>
                <p:nvPr/>
              </p:nvSpPr>
              <p:spPr bwMode="auto">
                <a:xfrm>
                  <a:off x="3851" y="15289"/>
                  <a:ext cx="400" cy="34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19050">
                  <a:solidFill>
                    <a:srgbClr val="000000"/>
                  </a:solidFill>
                  <a:round/>
                  <a:headEnd/>
                  <a:tailEnd/>
                </a:ln>
              </p:spPr>
              <p:txBody>
                <a:bodyPr/>
                <a:lstStyle/>
                <a:p>
                  <a:pPr>
                    <a:defRPr/>
                  </a:pPr>
                  <a:endParaRPr lang="lt-LT"/>
                </a:p>
              </p:txBody>
            </p:sp>
            <p:sp>
              <p:nvSpPr>
                <p:cNvPr id="1154106" name="AutoShape 58"/>
                <p:cNvSpPr>
                  <a:spLocks noChangeArrowheads="1"/>
                </p:cNvSpPr>
                <p:nvPr/>
              </p:nvSpPr>
              <p:spPr bwMode="auto">
                <a:xfrm>
                  <a:off x="3851" y="14719"/>
                  <a:ext cx="455" cy="458"/>
                </a:xfrm>
                <a:prstGeom prst="roundRect">
                  <a:avLst>
                    <a:gd name="adj" fmla="val 16667"/>
                  </a:avLst>
                </a:prstGeom>
                <a:solidFill>
                  <a:srgbClr val="FFFFFF"/>
                </a:solidFill>
                <a:ln w="9525">
                  <a:solidFill>
                    <a:srgbClr val="000000"/>
                  </a:solidFill>
                  <a:round/>
                  <a:headEnd/>
                  <a:tailEnd/>
                </a:ln>
              </p:spPr>
              <p:txBody>
                <a:bodyPr/>
                <a:lstStyle/>
                <a:p>
                  <a:pPr>
                    <a:defRPr/>
                  </a:pPr>
                  <a:r>
                    <a:rPr lang="en-US" sz="1200" b="1">
                      <a:effectLst/>
                    </a:rPr>
                    <a:t>R</a:t>
                  </a:r>
                  <a:endParaRPr lang="en-US" sz="2800">
                    <a:effectLst>
                      <a:outerShdw blurRad="38100" dist="38100" dir="2700000" algn="tl">
                        <a:srgbClr val="C0C0C0"/>
                      </a:outerShdw>
                    </a:effectLst>
                  </a:endParaRPr>
                </a:p>
              </p:txBody>
            </p:sp>
          </p:grpSp>
        </p:grpSp>
        <p:sp>
          <p:nvSpPr>
            <p:cNvPr id="1154107" name="AutoShape 59"/>
            <p:cNvSpPr>
              <a:spLocks noChangeArrowheads="1"/>
            </p:cNvSpPr>
            <p:nvPr/>
          </p:nvSpPr>
          <p:spPr bwMode="auto">
            <a:xfrm>
              <a:off x="1356" y="2964"/>
              <a:ext cx="2010" cy="5188"/>
            </a:xfrm>
            <a:prstGeom prst="curvedRightArrow">
              <a:avLst>
                <a:gd name="adj1" fmla="val 51612"/>
                <a:gd name="adj2" fmla="val 103224"/>
                <a:gd name="adj3" fmla="val 33333"/>
              </a:avLst>
            </a:prstGeom>
            <a:noFill/>
            <a:ln w="9525" cap="rnd">
              <a:solidFill>
                <a:srgbClr val="000000"/>
              </a:solidFill>
              <a:prstDash val="sysDot"/>
              <a:miter lim="800000"/>
              <a:headEnd/>
              <a:tailEnd/>
            </a:ln>
          </p:spPr>
          <p:txBody>
            <a:bodyPr/>
            <a:lstStyle/>
            <a:p>
              <a:pPr>
                <a:defRPr/>
              </a:pPr>
              <a:endParaRPr lang="lt-LT"/>
            </a:p>
          </p:txBody>
        </p:sp>
        <p:sp>
          <p:nvSpPr>
            <p:cNvPr id="1154108" name="Oval 60"/>
            <p:cNvSpPr>
              <a:spLocks noChangeArrowheads="1"/>
            </p:cNvSpPr>
            <p:nvPr/>
          </p:nvSpPr>
          <p:spPr bwMode="auto">
            <a:xfrm>
              <a:off x="3021" y="2452"/>
              <a:ext cx="5700" cy="2053"/>
            </a:xfrm>
            <a:prstGeom prst="ellipse">
              <a:avLst/>
            </a:prstGeom>
            <a:solidFill>
              <a:srgbClr val="FFFFFF"/>
            </a:solidFill>
            <a:ln w="9525">
              <a:solidFill>
                <a:srgbClr val="000000"/>
              </a:solidFill>
              <a:prstDash val="lgDash"/>
              <a:round/>
              <a:headEnd/>
              <a:tailEnd/>
            </a:ln>
          </p:spPr>
          <p:txBody>
            <a:bodyPr/>
            <a:lstStyle/>
            <a:p>
              <a:pPr>
                <a:defRPr/>
              </a:pPr>
              <a:endParaRPr lang="en-US" sz="1200">
                <a:effectLst/>
                <a:latin typeface="Times New Roman" pitchFamily="18" charset="0"/>
              </a:endParaRPr>
            </a:p>
            <a:p>
              <a:pPr>
                <a:defRPr/>
              </a:pPr>
              <a:endParaRPr lang="en-US" sz="1200">
                <a:effectLst/>
                <a:latin typeface="Times New Roman" pitchFamily="18" charset="0"/>
              </a:endParaRPr>
            </a:p>
            <a:p>
              <a:pPr algn="ctr">
                <a:defRPr/>
              </a:pPr>
              <a:r>
                <a:rPr lang="en-US" sz="1800" b="1">
                  <a:effectLst/>
                </a:rPr>
                <a:t>A P L I N K A</a:t>
              </a:r>
              <a:endParaRPr lang="en-US" sz="2800">
                <a:effectLst>
                  <a:outerShdw blurRad="38100" dist="38100" dir="2700000" algn="tl">
                    <a:srgbClr val="C0C0C0"/>
                  </a:outerShdw>
                </a:effectLst>
              </a:endParaRPr>
            </a:p>
          </p:txBody>
        </p:sp>
      </p:grpSp>
      <p:sp>
        <p:nvSpPr>
          <p:cNvPr id="62" name="Line 38"/>
          <p:cNvSpPr>
            <a:spLocks noChangeShapeType="1"/>
          </p:cNvSpPr>
          <p:nvPr/>
        </p:nvSpPr>
        <p:spPr bwMode="auto">
          <a:xfrm>
            <a:off x="1094517" y="1178560"/>
            <a:ext cx="7653947" cy="0"/>
          </a:xfrm>
          <a:prstGeom prst="line">
            <a:avLst/>
          </a:prstGeom>
          <a:noFill/>
          <a:ln w="38100" cmpd="dbl">
            <a:solidFill>
              <a:srgbClr val="0000FF"/>
            </a:solidFill>
            <a:round/>
            <a:headEnd/>
            <a:tailEnd/>
          </a:ln>
          <a:effectLst/>
        </p:spPr>
        <p:txBody>
          <a:bodyPr/>
          <a:lstStyle/>
          <a:p>
            <a:pPr>
              <a:defRPr/>
            </a:pPr>
            <a:endParaRPr lang="lt-LT"/>
          </a:p>
        </p:txBody>
      </p:sp>
      <p:pic>
        <p:nvPicPr>
          <p:cNvPr id="61" name="Picture 3"/>
          <p:cNvPicPr>
            <a:picLocks noChangeAspect="1" noChangeArrowheads="1"/>
          </p:cNvPicPr>
          <p:nvPr/>
        </p:nvPicPr>
        <p:blipFill>
          <a:blip r:embed="rId2" cstate="print"/>
          <a:srcRect/>
          <a:stretch>
            <a:fillRect/>
          </a:stretch>
        </p:blipFill>
        <p:spPr bwMode="auto">
          <a:xfrm>
            <a:off x="106363"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17305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73060" name="Text Box 4"/>
          <p:cNvSpPr txBox="1">
            <a:spLocks noChangeArrowheads="1"/>
          </p:cNvSpPr>
          <p:nvPr/>
        </p:nvSpPr>
        <p:spPr bwMode="auto">
          <a:xfrm>
            <a:off x="827088" y="65246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sp>
        <p:nvSpPr>
          <p:cNvPr id="658437" name="Text Box 5"/>
          <p:cNvSpPr txBox="1">
            <a:spLocks noChangeArrowheads="1"/>
          </p:cNvSpPr>
          <p:nvPr/>
        </p:nvSpPr>
        <p:spPr bwMode="auto">
          <a:xfrm>
            <a:off x="1336675" y="250825"/>
            <a:ext cx="7772400" cy="946150"/>
          </a:xfrm>
          <a:prstGeom prst="rect">
            <a:avLst/>
          </a:prstGeom>
          <a:noFill/>
          <a:ln w="9525">
            <a:noFill/>
            <a:miter lim="800000"/>
            <a:headEnd/>
            <a:tailEnd/>
          </a:ln>
          <a:effectLst/>
        </p:spPr>
        <p:txBody>
          <a:bodyPr>
            <a:spAutoFit/>
          </a:bodyPr>
          <a:lstStyle/>
          <a:p>
            <a:pPr algn="ctr">
              <a:defRPr/>
            </a:pPr>
            <a:r>
              <a:rPr lang="lt-LT" b="1">
                <a:solidFill>
                  <a:srgbClr val="3219CB"/>
                </a:solidFill>
                <a:effectLst>
                  <a:outerShdw blurRad="38100" dist="38100" dir="2700000" algn="tl">
                    <a:srgbClr val="C0C0C0"/>
                  </a:outerShdw>
                </a:effectLst>
                <a:latin typeface="Comic Sans MS" pitchFamily="66" charset="0"/>
              </a:rPr>
              <a:t>EUROPINĖS KULTŪROS PAMATAS – ATĖNŲ MOKYKLA</a:t>
            </a:r>
            <a:endParaRPr lang="en-US" b="1">
              <a:solidFill>
                <a:srgbClr val="3219CB"/>
              </a:solidFill>
              <a:effectLst>
                <a:outerShdw blurRad="38100" dist="38100" dir="2700000" algn="tl">
                  <a:srgbClr val="C0C0C0"/>
                </a:outerShdw>
              </a:effectLst>
              <a:latin typeface="Comic Sans MS" pitchFamily="66" charset="0"/>
            </a:endParaRPr>
          </a:p>
        </p:txBody>
      </p:sp>
      <p:pic>
        <p:nvPicPr>
          <p:cNvPr id="173062" name="Picture 7" descr="File:Sanzio 01.jpg">
            <a:hlinkClick r:id="rId4"/>
          </p:cNvPr>
          <p:cNvPicPr>
            <a:picLocks noChangeAspect="1" noChangeArrowheads="1"/>
          </p:cNvPicPr>
          <p:nvPr/>
        </p:nvPicPr>
        <p:blipFill>
          <a:blip r:embed="rId5" cstate="print"/>
          <a:srcRect/>
          <a:stretch>
            <a:fillRect/>
          </a:stretch>
        </p:blipFill>
        <p:spPr bwMode="auto">
          <a:xfrm>
            <a:off x="1547813" y="1171575"/>
            <a:ext cx="6913562" cy="536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6758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7588"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NEUROINFORMATIKA</a:t>
            </a:r>
            <a:endParaRPr lang="en-US" sz="1800" b="1">
              <a:solidFill>
                <a:schemeClr val="bg2"/>
              </a:solidFill>
              <a:effectLst/>
              <a:latin typeface="Comic Sans MS" pitchFamily="66" charset="0"/>
            </a:endParaRPr>
          </a:p>
        </p:txBody>
      </p:sp>
      <p:pic>
        <p:nvPicPr>
          <p:cNvPr id="67589" name="Picture 5"/>
          <p:cNvPicPr>
            <a:picLocks noChangeAspect="1" noChangeArrowheads="1"/>
          </p:cNvPicPr>
          <p:nvPr/>
        </p:nvPicPr>
        <p:blipFill>
          <a:blip r:embed="rId4" cstate="print"/>
          <a:srcRect/>
          <a:stretch>
            <a:fillRect/>
          </a:stretch>
        </p:blipFill>
        <p:spPr bwMode="auto">
          <a:xfrm>
            <a:off x="1187450" y="1268413"/>
            <a:ext cx="7956550" cy="5276850"/>
          </a:xfrm>
          <a:prstGeom prst="rect">
            <a:avLst/>
          </a:prstGeom>
          <a:noFill/>
          <a:ln w="9525">
            <a:noFill/>
            <a:miter lim="800000"/>
            <a:headEnd/>
            <a:tailEnd/>
          </a:ln>
        </p:spPr>
      </p:pic>
      <p:sp>
        <p:nvSpPr>
          <p:cNvPr id="1014790" name="Text Box 6"/>
          <p:cNvSpPr txBox="1">
            <a:spLocks noChangeArrowheads="1"/>
          </p:cNvSpPr>
          <p:nvPr/>
        </p:nvSpPr>
        <p:spPr bwMode="auto">
          <a:xfrm>
            <a:off x="1331640" y="409575"/>
            <a:ext cx="7812359" cy="461665"/>
          </a:xfrm>
          <a:prstGeom prst="rect">
            <a:avLst/>
          </a:prstGeom>
          <a:noFill/>
          <a:ln w="9525">
            <a:noFill/>
            <a:miter lim="800000"/>
            <a:headEnd/>
            <a:tailEnd/>
          </a:ln>
          <a:effectLst/>
        </p:spPr>
        <p:txBody>
          <a:bodyPr wrap="square">
            <a:spAutoFit/>
          </a:bodyPr>
          <a:lstStyle/>
          <a:p>
            <a:pPr algn="ctr">
              <a:defRPr/>
            </a:pPr>
            <a:r>
              <a:rPr lang="lt-LT" sz="2400" b="1" dirty="0" smtClean="0">
                <a:solidFill>
                  <a:schemeClr val="hlink"/>
                </a:solidFill>
                <a:latin typeface="Comic Sans MS" pitchFamily="66" charset="0"/>
              </a:rPr>
              <a:t>NEUROKIBERNETIKA - NEUROINFORMATIKA</a:t>
            </a:r>
            <a:endParaRPr lang="en-US" b="1" dirty="0">
              <a:effectLst>
                <a:outerShdw blurRad="38100" dist="38100" dir="2700000" algn="tl">
                  <a:srgbClr val="C0C0C0"/>
                </a:outerShdw>
              </a:effectLst>
              <a:latin typeface="Comic Sans MS" pitchFamily="66" charset="0"/>
            </a:endParaRPr>
          </a:p>
        </p:txBody>
      </p:sp>
      <p:sp>
        <p:nvSpPr>
          <p:cNvPr id="1014791" name="Text Box 7"/>
          <p:cNvSpPr txBox="1">
            <a:spLocks noChangeArrowheads="1"/>
          </p:cNvSpPr>
          <p:nvPr/>
        </p:nvSpPr>
        <p:spPr bwMode="auto">
          <a:xfrm>
            <a:off x="5003800" y="3367088"/>
            <a:ext cx="2232025" cy="314325"/>
          </a:xfrm>
          <a:prstGeom prst="rect">
            <a:avLst/>
          </a:prstGeom>
          <a:solidFill>
            <a:srgbClr val="FFFFFF"/>
          </a:solidFill>
          <a:ln w="9525">
            <a:solidFill>
              <a:schemeClr val="hlink"/>
            </a:solidFill>
            <a:miter lim="800000"/>
            <a:headEnd/>
            <a:tailEnd/>
          </a:ln>
          <a:effectLst/>
        </p:spPr>
        <p:txBody>
          <a:bodyPr>
            <a:spAutoFit/>
          </a:bodyPr>
          <a:lstStyle/>
          <a:p>
            <a:pPr>
              <a:spcBef>
                <a:spcPct val="50000"/>
              </a:spcBef>
              <a:defRPr/>
            </a:pPr>
            <a:r>
              <a:rPr lang="lt-LT" sz="1400" b="1">
                <a:solidFill>
                  <a:schemeClr val="hlink"/>
                </a:solidFill>
                <a:effectLst>
                  <a:outerShdw blurRad="38100" dist="38100" dir="2700000" algn="tl">
                    <a:srgbClr val="C0C0C0"/>
                  </a:outerShdw>
                </a:effectLst>
                <a:latin typeface="Comic Sans MS" pitchFamily="66" charset="0"/>
              </a:rPr>
              <a:t>NEUROINFORMATIKA</a:t>
            </a:r>
            <a:endParaRPr lang="en-US" sz="1400" b="1">
              <a:solidFill>
                <a:schemeClr val="hlink"/>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6553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5540"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NEUROINFORMATIKA</a:t>
            </a:r>
            <a:endParaRPr lang="en-US" sz="1800" b="1">
              <a:solidFill>
                <a:schemeClr val="bg2"/>
              </a:solidFill>
              <a:effectLst/>
              <a:latin typeface="Comic Sans MS" pitchFamily="66" charset="0"/>
            </a:endParaRPr>
          </a:p>
        </p:txBody>
      </p:sp>
      <p:pic>
        <p:nvPicPr>
          <p:cNvPr id="65541" name="Picture 5"/>
          <p:cNvPicPr>
            <a:picLocks noChangeAspect="1" noChangeArrowheads="1"/>
          </p:cNvPicPr>
          <p:nvPr/>
        </p:nvPicPr>
        <p:blipFill>
          <a:blip r:embed="rId4" cstate="print"/>
          <a:srcRect/>
          <a:stretch>
            <a:fillRect/>
          </a:stretch>
        </p:blipFill>
        <p:spPr bwMode="auto">
          <a:xfrm>
            <a:off x="2300288" y="0"/>
            <a:ext cx="6843712" cy="6858000"/>
          </a:xfrm>
          <a:prstGeom prst="rect">
            <a:avLst/>
          </a:prstGeom>
          <a:noFill/>
          <a:ln w="9525">
            <a:noFill/>
            <a:miter lim="800000"/>
            <a:headEnd/>
            <a:tailEnd/>
          </a:ln>
        </p:spPr>
      </p:pic>
      <p:sp>
        <p:nvSpPr>
          <p:cNvPr id="1010694" name="Text Box 6"/>
          <p:cNvSpPr txBox="1">
            <a:spLocks noChangeArrowheads="1"/>
          </p:cNvSpPr>
          <p:nvPr/>
        </p:nvSpPr>
        <p:spPr bwMode="auto">
          <a:xfrm>
            <a:off x="0" y="2889250"/>
            <a:ext cx="5508625" cy="701675"/>
          </a:xfrm>
          <a:prstGeom prst="rect">
            <a:avLst/>
          </a:prstGeom>
          <a:solidFill>
            <a:srgbClr val="FFFFFF"/>
          </a:solidFill>
          <a:ln w="9525">
            <a:noFill/>
            <a:miter lim="800000"/>
            <a:headEnd/>
            <a:tailEnd/>
          </a:ln>
          <a:effectLst/>
        </p:spPr>
        <p:txBody>
          <a:bodyPr>
            <a:spAutoFit/>
          </a:bodyPr>
          <a:lstStyle/>
          <a:p>
            <a:pPr>
              <a:spcBef>
                <a:spcPct val="50000"/>
              </a:spcBef>
              <a:defRPr/>
            </a:pPr>
            <a:r>
              <a:rPr lang="lt-LT" sz="4000" b="1">
                <a:effectLst>
                  <a:outerShdw blurRad="38100" dist="38100" dir="2700000" algn="tl">
                    <a:srgbClr val="C0C0C0"/>
                  </a:outerShdw>
                </a:effectLst>
              </a:rPr>
              <a:t>www.biofizika.gf.vu.lt</a:t>
            </a:r>
            <a:endParaRPr lang="en-US" sz="40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5632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56324"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NEUROINFORMATIKA</a:t>
            </a:r>
            <a:endParaRPr lang="en-US" sz="1800" b="1">
              <a:solidFill>
                <a:schemeClr val="bg2"/>
              </a:solidFill>
              <a:effectLst/>
              <a:latin typeface="Comic Sans MS" pitchFamily="66" charset="0"/>
            </a:endParaRPr>
          </a:p>
        </p:txBody>
      </p:sp>
      <p:pic>
        <p:nvPicPr>
          <p:cNvPr id="56325" name="Picture 5"/>
          <p:cNvPicPr>
            <a:picLocks noChangeAspect="1" noChangeArrowheads="1"/>
          </p:cNvPicPr>
          <p:nvPr/>
        </p:nvPicPr>
        <p:blipFill>
          <a:blip r:embed="rId4" cstate="print"/>
          <a:srcRect/>
          <a:stretch>
            <a:fillRect/>
          </a:stretch>
        </p:blipFill>
        <p:spPr bwMode="auto">
          <a:xfrm>
            <a:off x="3352800" y="0"/>
            <a:ext cx="5330825" cy="6273800"/>
          </a:xfrm>
          <a:prstGeom prst="rect">
            <a:avLst/>
          </a:prstGeom>
          <a:noFill/>
          <a:ln w="9525">
            <a:noFill/>
            <a:miter lim="800000"/>
            <a:headEnd/>
            <a:tailEnd/>
          </a:ln>
        </p:spPr>
      </p:pic>
      <p:sp>
        <p:nvSpPr>
          <p:cNvPr id="1022982" name="Text Box 6"/>
          <p:cNvSpPr txBox="1">
            <a:spLocks noChangeArrowheads="1"/>
          </p:cNvSpPr>
          <p:nvPr/>
        </p:nvSpPr>
        <p:spPr bwMode="auto">
          <a:xfrm>
            <a:off x="1331913" y="3824288"/>
            <a:ext cx="4176712" cy="457200"/>
          </a:xfrm>
          <a:prstGeom prst="rect">
            <a:avLst/>
          </a:prstGeom>
          <a:noFill/>
          <a:ln w="9525">
            <a:noFill/>
            <a:miter lim="800000"/>
            <a:headEnd/>
            <a:tailEnd/>
          </a:ln>
          <a:effectLst/>
        </p:spPr>
        <p:txBody>
          <a:bodyPr>
            <a:spAutoFit/>
          </a:bodyPr>
          <a:lstStyle/>
          <a:p>
            <a:pPr algn="r">
              <a:spcBef>
                <a:spcPct val="50000"/>
              </a:spcBef>
              <a:defRPr/>
            </a:pPr>
            <a:r>
              <a:rPr lang="lt-LT" sz="2400" b="1">
                <a:solidFill>
                  <a:schemeClr val="hlink"/>
                </a:solidFill>
                <a:effectLst>
                  <a:outerShdw blurRad="38100" dist="38100" dir="2700000" algn="tl">
                    <a:srgbClr val="C0C0C0"/>
                  </a:outerShdw>
                </a:effectLst>
                <a:latin typeface="Comic Sans MS" pitchFamily="66" charset="0"/>
              </a:rPr>
              <a:t>NEUROKIBERNETIKA</a:t>
            </a:r>
            <a:endParaRPr lang="en-US" sz="2400" b="1">
              <a:solidFill>
                <a:schemeClr val="hlink"/>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p:txBody>
          <a:bodyPr/>
          <a:lstStyle/>
          <a:p>
            <a:pPr>
              <a:defRPr/>
            </a:pPr>
            <a:fld id="{8367B2B2-2E18-4F09-89A6-04C8F7F0F4AE}" type="slidenum">
              <a:rPr lang="en-US"/>
              <a:pPr>
                <a:defRPr/>
              </a:pPr>
              <a:t>43</a:t>
            </a:fld>
            <a:endParaRPr lang="en-US"/>
          </a:p>
        </p:txBody>
      </p:sp>
      <p:sp>
        <p:nvSpPr>
          <p:cNvPr id="30723" name="Line 5"/>
          <p:cNvSpPr>
            <a:spLocks noChangeShapeType="1"/>
          </p:cNvSpPr>
          <p:nvPr/>
        </p:nvSpPr>
        <p:spPr bwMode="auto">
          <a:xfrm>
            <a:off x="1027113" y="944563"/>
            <a:ext cx="7993062" cy="0"/>
          </a:xfrm>
          <a:prstGeom prst="line">
            <a:avLst/>
          </a:prstGeom>
          <a:noFill/>
          <a:ln w="38100" cmpd="dbl">
            <a:solidFill>
              <a:srgbClr val="0000FF"/>
            </a:solidFill>
            <a:round/>
            <a:headEnd/>
            <a:tailEnd/>
          </a:ln>
        </p:spPr>
        <p:txBody>
          <a:bodyPr/>
          <a:lstStyle/>
          <a:p>
            <a:pPr>
              <a:defRPr/>
            </a:pPr>
            <a:endParaRPr lang="lt-LT"/>
          </a:p>
        </p:txBody>
      </p:sp>
      <p:grpSp>
        <p:nvGrpSpPr>
          <p:cNvPr id="2" name="Group 24"/>
          <p:cNvGrpSpPr>
            <a:grpSpLocks/>
          </p:cNvGrpSpPr>
          <p:nvPr/>
        </p:nvGrpSpPr>
        <p:grpSpPr bwMode="auto">
          <a:xfrm>
            <a:off x="1042988" y="981075"/>
            <a:ext cx="8362950" cy="4095750"/>
            <a:chOff x="657" y="618"/>
            <a:chExt cx="5268" cy="2580"/>
          </a:xfrm>
        </p:grpSpPr>
        <p:pic>
          <p:nvPicPr>
            <p:cNvPr id="30731" name="Picture 7" descr="skenuota"/>
            <p:cNvPicPr>
              <a:picLocks noChangeAspect="1" noChangeArrowheads="1"/>
            </p:cNvPicPr>
            <p:nvPr/>
          </p:nvPicPr>
          <p:blipFill>
            <a:blip r:embed="rId3" cstate="print"/>
            <a:srcRect/>
            <a:stretch>
              <a:fillRect/>
            </a:stretch>
          </p:blipFill>
          <p:spPr bwMode="auto">
            <a:xfrm>
              <a:off x="680" y="618"/>
              <a:ext cx="4535" cy="2580"/>
            </a:xfrm>
            <a:prstGeom prst="rect">
              <a:avLst/>
            </a:prstGeom>
            <a:noFill/>
            <a:ln w="9525">
              <a:noFill/>
              <a:miter lim="800000"/>
              <a:headEnd/>
              <a:tailEnd/>
            </a:ln>
          </p:spPr>
        </p:pic>
        <p:sp>
          <p:nvSpPr>
            <p:cNvPr id="30732" name="Line 8"/>
            <p:cNvSpPr>
              <a:spLocks noChangeShapeType="1"/>
            </p:cNvSpPr>
            <p:nvPr/>
          </p:nvSpPr>
          <p:spPr bwMode="auto">
            <a:xfrm>
              <a:off x="657" y="1678"/>
              <a:ext cx="2151" cy="489"/>
            </a:xfrm>
            <a:prstGeom prst="line">
              <a:avLst/>
            </a:prstGeom>
            <a:noFill/>
            <a:ln w="28575">
              <a:solidFill>
                <a:srgbClr val="FFFF99"/>
              </a:solidFill>
              <a:prstDash val="lgDash"/>
              <a:round/>
              <a:headEnd/>
              <a:tailEnd/>
            </a:ln>
          </p:spPr>
          <p:txBody>
            <a:bodyPr/>
            <a:lstStyle/>
            <a:p>
              <a:pPr>
                <a:defRPr/>
              </a:pPr>
              <a:endParaRPr lang="lt-LT"/>
            </a:p>
          </p:txBody>
        </p:sp>
        <p:sp>
          <p:nvSpPr>
            <p:cNvPr id="30733" name="Line 9"/>
            <p:cNvSpPr>
              <a:spLocks noChangeShapeType="1"/>
            </p:cNvSpPr>
            <p:nvPr/>
          </p:nvSpPr>
          <p:spPr bwMode="auto">
            <a:xfrm>
              <a:off x="1873" y="1361"/>
              <a:ext cx="904" cy="720"/>
            </a:xfrm>
            <a:prstGeom prst="line">
              <a:avLst/>
            </a:prstGeom>
            <a:noFill/>
            <a:ln w="28575">
              <a:solidFill>
                <a:srgbClr val="FFFF99"/>
              </a:solidFill>
              <a:prstDash val="lgDash"/>
              <a:round/>
              <a:headEnd/>
              <a:tailEnd/>
            </a:ln>
          </p:spPr>
          <p:txBody>
            <a:bodyPr/>
            <a:lstStyle/>
            <a:p>
              <a:pPr>
                <a:defRPr/>
              </a:pPr>
              <a:endParaRPr lang="lt-LT"/>
            </a:p>
          </p:txBody>
        </p:sp>
        <p:sp>
          <p:nvSpPr>
            <p:cNvPr id="30734" name="Line 10"/>
            <p:cNvSpPr>
              <a:spLocks noChangeShapeType="1"/>
            </p:cNvSpPr>
            <p:nvPr/>
          </p:nvSpPr>
          <p:spPr bwMode="auto">
            <a:xfrm>
              <a:off x="2901" y="2139"/>
              <a:ext cx="530" cy="144"/>
            </a:xfrm>
            <a:prstGeom prst="line">
              <a:avLst/>
            </a:prstGeom>
            <a:noFill/>
            <a:ln w="9525">
              <a:solidFill>
                <a:srgbClr val="FF9900"/>
              </a:solidFill>
              <a:round/>
              <a:headEnd/>
              <a:tailEnd/>
            </a:ln>
          </p:spPr>
          <p:txBody>
            <a:bodyPr/>
            <a:lstStyle/>
            <a:p>
              <a:pPr>
                <a:defRPr/>
              </a:pPr>
              <a:endParaRPr lang="lt-LT"/>
            </a:p>
          </p:txBody>
        </p:sp>
        <p:sp>
          <p:nvSpPr>
            <p:cNvPr id="30735" name="Line 11"/>
            <p:cNvSpPr>
              <a:spLocks noChangeShapeType="1"/>
            </p:cNvSpPr>
            <p:nvPr/>
          </p:nvSpPr>
          <p:spPr bwMode="auto">
            <a:xfrm>
              <a:off x="2870" y="2225"/>
              <a:ext cx="561" cy="144"/>
            </a:xfrm>
            <a:prstGeom prst="line">
              <a:avLst/>
            </a:prstGeom>
            <a:noFill/>
            <a:ln w="9525">
              <a:solidFill>
                <a:srgbClr val="FF9900"/>
              </a:solidFill>
              <a:round/>
              <a:headEnd/>
              <a:tailEnd/>
            </a:ln>
          </p:spPr>
          <p:txBody>
            <a:bodyPr/>
            <a:lstStyle/>
            <a:p>
              <a:pPr>
                <a:defRPr/>
              </a:pPr>
              <a:endParaRPr lang="lt-LT"/>
            </a:p>
          </p:txBody>
        </p:sp>
        <p:sp>
          <p:nvSpPr>
            <p:cNvPr id="30736" name="Line 12"/>
            <p:cNvSpPr>
              <a:spLocks noChangeShapeType="1"/>
            </p:cNvSpPr>
            <p:nvPr/>
          </p:nvSpPr>
          <p:spPr bwMode="auto">
            <a:xfrm>
              <a:off x="2933" y="2196"/>
              <a:ext cx="436" cy="115"/>
            </a:xfrm>
            <a:prstGeom prst="line">
              <a:avLst/>
            </a:prstGeom>
            <a:noFill/>
            <a:ln w="76200" cmpd="tri">
              <a:solidFill>
                <a:srgbClr val="FF9900"/>
              </a:solidFill>
              <a:round/>
              <a:headEnd/>
              <a:tailEnd type="triangle" w="med" len="med"/>
            </a:ln>
          </p:spPr>
          <p:txBody>
            <a:bodyPr/>
            <a:lstStyle/>
            <a:p>
              <a:pPr>
                <a:defRPr/>
              </a:pPr>
              <a:endParaRPr lang="lt-LT"/>
            </a:p>
          </p:txBody>
        </p:sp>
        <p:sp>
          <p:nvSpPr>
            <p:cNvPr id="30737" name="Line 13"/>
            <p:cNvSpPr>
              <a:spLocks noChangeShapeType="1"/>
            </p:cNvSpPr>
            <p:nvPr/>
          </p:nvSpPr>
          <p:spPr bwMode="auto">
            <a:xfrm>
              <a:off x="3431" y="1966"/>
              <a:ext cx="250" cy="288"/>
            </a:xfrm>
            <a:prstGeom prst="line">
              <a:avLst/>
            </a:prstGeom>
            <a:noFill/>
            <a:ln w="9525">
              <a:solidFill>
                <a:srgbClr val="0000FF"/>
              </a:solidFill>
              <a:round/>
              <a:headEnd/>
              <a:tailEnd/>
            </a:ln>
          </p:spPr>
          <p:txBody>
            <a:bodyPr/>
            <a:lstStyle/>
            <a:p>
              <a:pPr>
                <a:defRPr/>
              </a:pPr>
              <a:endParaRPr lang="lt-LT"/>
            </a:p>
          </p:txBody>
        </p:sp>
        <p:sp>
          <p:nvSpPr>
            <p:cNvPr id="30738" name="Arc 14"/>
            <p:cNvSpPr>
              <a:spLocks/>
            </p:cNvSpPr>
            <p:nvPr/>
          </p:nvSpPr>
          <p:spPr bwMode="auto">
            <a:xfrm rot="-5400000">
              <a:off x="4731" y="1074"/>
              <a:ext cx="314" cy="2057"/>
            </a:xfrm>
            <a:custGeom>
              <a:avLst/>
              <a:gdLst>
                <a:gd name="T0" fmla="*/ 0 w 13848"/>
                <a:gd name="T1" fmla="*/ 0 h 21600"/>
                <a:gd name="T2" fmla="*/ 314 w 13848"/>
                <a:gd name="T3" fmla="*/ 478 h 21600"/>
                <a:gd name="T4" fmla="*/ 0 w 13848"/>
                <a:gd name="T5" fmla="*/ 2057 h 21600"/>
                <a:gd name="T6" fmla="*/ 0 60000 65536"/>
                <a:gd name="T7" fmla="*/ 0 60000 65536"/>
                <a:gd name="T8" fmla="*/ 0 60000 65536"/>
                <a:gd name="T9" fmla="*/ 0 w 13848"/>
                <a:gd name="T10" fmla="*/ 0 h 21600"/>
                <a:gd name="T11" fmla="*/ 13848 w 13848"/>
                <a:gd name="T12" fmla="*/ 21600 h 21600"/>
              </a:gdLst>
              <a:ahLst/>
              <a:cxnLst>
                <a:cxn ang="T6">
                  <a:pos x="T0" y="T1"/>
                </a:cxn>
                <a:cxn ang="T7">
                  <a:pos x="T2" y="T3"/>
                </a:cxn>
                <a:cxn ang="T8">
                  <a:pos x="T4" y="T5"/>
                </a:cxn>
              </a:cxnLst>
              <a:rect l="T9" t="T10" r="T11" b="T12"/>
              <a:pathLst>
                <a:path w="13848" h="21600" fill="none" extrusionOk="0">
                  <a:moveTo>
                    <a:pt x="-1" y="0"/>
                  </a:moveTo>
                  <a:cubicBezTo>
                    <a:pt x="5061" y="0"/>
                    <a:pt x="9963" y="1777"/>
                    <a:pt x="13847" y="5023"/>
                  </a:cubicBezTo>
                </a:path>
                <a:path w="13848" h="21600" stroke="0" extrusionOk="0">
                  <a:moveTo>
                    <a:pt x="-1" y="0"/>
                  </a:moveTo>
                  <a:cubicBezTo>
                    <a:pt x="5061" y="0"/>
                    <a:pt x="9963" y="1777"/>
                    <a:pt x="13847" y="5023"/>
                  </a:cubicBezTo>
                  <a:lnTo>
                    <a:pt x="0" y="21600"/>
                  </a:lnTo>
                  <a:close/>
                </a:path>
              </a:pathLst>
            </a:custGeom>
            <a:noFill/>
            <a:ln w="9525">
              <a:solidFill>
                <a:srgbClr val="0000FF"/>
              </a:solidFill>
              <a:round/>
              <a:headEnd/>
              <a:tailEnd/>
            </a:ln>
          </p:spPr>
          <p:txBody>
            <a:bodyPr/>
            <a:lstStyle/>
            <a:p>
              <a:pPr>
                <a:defRPr/>
              </a:pPr>
              <a:endParaRPr lang="lt-LT"/>
            </a:p>
          </p:txBody>
        </p:sp>
        <p:sp>
          <p:nvSpPr>
            <p:cNvPr id="30739" name="Line 15"/>
            <p:cNvSpPr>
              <a:spLocks noChangeShapeType="1"/>
            </p:cNvSpPr>
            <p:nvPr/>
          </p:nvSpPr>
          <p:spPr bwMode="auto">
            <a:xfrm flipH="1">
              <a:off x="3868" y="2167"/>
              <a:ext cx="31" cy="87"/>
            </a:xfrm>
            <a:prstGeom prst="line">
              <a:avLst/>
            </a:prstGeom>
            <a:noFill/>
            <a:ln w="9525">
              <a:solidFill>
                <a:srgbClr val="0000FF"/>
              </a:solidFill>
              <a:round/>
              <a:headEnd/>
              <a:tailEnd type="triangle" w="med" len="med"/>
            </a:ln>
          </p:spPr>
          <p:txBody>
            <a:bodyPr/>
            <a:lstStyle/>
            <a:p>
              <a:pPr>
                <a:defRPr/>
              </a:pPr>
              <a:endParaRPr lang="lt-LT"/>
            </a:p>
          </p:txBody>
        </p:sp>
        <p:sp>
          <p:nvSpPr>
            <p:cNvPr id="30740" name="Line 16"/>
            <p:cNvSpPr>
              <a:spLocks noChangeShapeType="1"/>
            </p:cNvSpPr>
            <p:nvPr/>
          </p:nvSpPr>
          <p:spPr bwMode="auto">
            <a:xfrm>
              <a:off x="3587" y="2139"/>
              <a:ext cx="125" cy="144"/>
            </a:xfrm>
            <a:prstGeom prst="line">
              <a:avLst/>
            </a:prstGeom>
            <a:noFill/>
            <a:ln w="9525">
              <a:solidFill>
                <a:srgbClr val="0000FF"/>
              </a:solidFill>
              <a:round/>
              <a:headEnd/>
              <a:tailEnd type="triangle" w="med" len="med"/>
            </a:ln>
          </p:spPr>
          <p:txBody>
            <a:bodyPr/>
            <a:lstStyle/>
            <a:p>
              <a:pPr>
                <a:defRPr/>
              </a:pPr>
              <a:endParaRPr lang="lt-LT"/>
            </a:p>
          </p:txBody>
        </p:sp>
        <p:sp>
          <p:nvSpPr>
            <p:cNvPr id="30741" name="Line 17"/>
            <p:cNvSpPr>
              <a:spLocks noChangeShapeType="1"/>
            </p:cNvSpPr>
            <p:nvPr/>
          </p:nvSpPr>
          <p:spPr bwMode="auto">
            <a:xfrm>
              <a:off x="3774" y="2023"/>
              <a:ext cx="0" cy="260"/>
            </a:xfrm>
            <a:prstGeom prst="line">
              <a:avLst/>
            </a:prstGeom>
            <a:noFill/>
            <a:ln w="76200" cmpd="tri">
              <a:solidFill>
                <a:srgbClr val="0000FF"/>
              </a:solidFill>
              <a:round/>
              <a:headEnd/>
              <a:tailEnd type="triangle" w="med" len="med"/>
            </a:ln>
          </p:spPr>
          <p:txBody>
            <a:bodyPr/>
            <a:lstStyle/>
            <a:p>
              <a:pPr>
                <a:defRPr/>
              </a:pPr>
              <a:endParaRPr lang="lt-LT"/>
            </a:p>
          </p:txBody>
        </p:sp>
        <p:sp>
          <p:nvSpPr>
            <p:cNvPr id="30742" name="Oval 18"/>
            <p:cNvSpPr>
              <a:spLocks noChangeArrowheads="1"/>
            </p:cNvSpPr>
            <p:nvPr/>
          </p:nvSpPr>
          <p:spPr bwMode="auto">
            <a:xfrm>
              <a:off x="4367" y="2254"/>
              <a:ext cx="685" cy="403"/>
            </a:xfrm>
            <a:prstGeom prst="ellipse">
              <a:avLst/>
            </a:prstGeom>
            <a:noFill/>
            <a:ln w="9525">
              <a:noFill/>
              <a:round/>
              <a:headEnd/>
              <a:tailEnd/>
            </a:ln>
          </p:spPr>
          <p:txBody>
            <a:bodyPr/>
            <a:lstStyle/>
            <a:p>
              <a:pPr>
                <a:defRPr/>
              </a:pPr>
              <a:endParaRPr lang="lt-LT"/>
            </a:p>
          </p:txBody>
        </p:sp>
        <p:sp>
          <p:nvSpPr>
            <p:cNvPr id="30743" name="Oval 19"/>
            <p:cNvSpPr>
              <a:spLocks noChangeArrowheads="1"/>
            </p:cNvSpPr>
            <p:nvPr/>
          </p:nvSpPr>
          <p:spPr bwMode="auto">
            <a:xfrm>
              <a:off x="4309" y="2314"/>
              <a:ext cx="726" cy="345"/>
            </a:xfrm>
            <a:prstGeom prst="ellipse">
              <a:avLst/>
            </a:prstGeom>
            <a:solidFill>
              <a:srgbClr val="FFFF99">
                <a:alpha val="50195"/>
              </a:srgbClr>
            </a:solidFill>
            <a:ln w="9525">
              <a:solidFill>
                <a:srgbClr val="FFFF99"/>
              </a:solidFill>
              <a:round/>
              <a:headEnd/>
              <a:tailEnd/>
            </a:ln>
          </p:spPr>
          <p:txBody>
            <a:bodyPr/>
            <a:lstStyle/>
            <a:p>
              <a:pPr>
                <a:defRPr/>
              </a:pPr>
              <a:endParaRPr lang="lt-LT"/>
            </a:p>
          </p:txBody>
        </p:sp>
        <p:sp>
          <p:nvSpPr>
            <p:cNvPr id="30744" name="Line 20"/>
            <p:cNvSpPr>
              <a:spLocks noChangeShapeType="1"/>
            </p:cNvSpPr>
            <p:nvPr/>
          </p:nvSpPr>
          <p:spPr bwMode="auto">
            <a:xfrm>
              <a:off x="1374" y="1505"/>
              <a:ext cx="1185" cy="518"/>
            </a:xfrm>
            <a:prstGeom prst="line">
              <a:avLst/>
            </a:prstGeom>
            <a:noFill/>
            <a:ln w="76200" cmpd="tri">
              <a:solidFill>
                <a:srgbClr val="FFFF00"/>
              </a:solidFill>
              <a:round/>
              <a:headEnd/>
              <a:tailEnd type="triangle" w="med" len="med"/>
            </a:ln>
          </p:spPr>
          <p:txBody>
            <a:bodyPr/>
            <a:lstStyle/>
            <a:p>
              <a:pPr>
                <a:defRPr/>
              </a:pPr>
              <a:endParaRPr lang="lt-LT"/>
            </a:p>
          </p:txBody>
        </p:sp>
        <p:sp>
          <p:nvSpPr>
            <p:cNvPr id="30745" name="Text Box 21"/>
            <p:cNvSpPr txBox="1">
              <a:spLocks noChangeArrowheads="1"/>
            </p:cNvSpPr>
            <p:nvPr/>
          </p:nvSpPr>
          <p:spPr bwMode="auto">
            <a:xfrm>
              <a:off x="4865" y="2455"/>
              <a:ext cx="759" cy="260"/>
            </a:xfrm>
            <a:prstGeom prst="rect">
              <a:avLst/>
            </a:prstGeom>
            <a:noFill/>
            <a:ln w="9525">
              <a:noFill/>
              <a:miter lim="800000"/>
              <a:headEnd/>
              <a:tailEnd/>
            </a:ln>
          </p:spPr>
          <p:txBody>
            <a:bodyPr/>
            <a:lstStyle/>
            <a:p>
              <a:pPr eaLnBrk="0" hangingPunct="0">
                <a:defRPr/>
              </a:pPr>
              <a:r>
                <a:rPr lang="en-US" sz="1200" b="1" i="1">
                  <a:solidFill>
                    <a:srgbClr val="FF0000"/>
                  </a:solidFill>
                  <a:latin typeface="Comic Sans MS" pitchFamily="66" charset="0"/>
                </a:rPr>
                <a:t>Str</a:t>
              </a:r>
              <a:r>
                <a:rPr lang="lt-LT" sz="1200" b="1" i="1">
                  <a:solidFill>
                    <a:srgbClr val="FF0000"/>
                  </a:solidFill>
                  <a:latin typeface="Comic Sans MS" pitchFamily="66" charset="0"/>
                </a:rPr>
                <a:t>i</a:t>
              </a:r>
              <a:r>
                <a:rPr lang="en-US" sz="1200" b="1" i="1">
                  <a:solidFill>
                    <a:srgbClr val="FF0000"/>
                  </a:solidFill>
                  <a:latin typeface="Comic Sans MS" pitchFamily="66" charset="0"/>
                </a:rPr>
                <a:t>at</a:t>
              </a:r>
              <a:r>
                <a:rPr lang="lt-LT" sz="1200" b="1" i="1">
                  <a:solidFill>
                    <a:srgbClr val="FF0000"/>
                  </a:solidFill>
                  <a:latin typeface="Comic Sans MS" pitchFamily="66" charset="0"/>
                </a:rPr>
                <a:t>e </a:t>
              </a:r>
              <a:r>
                <a:rPr lang="en-US" sz="1200" b="1" i="1">
                  <a:solidFill>
                    <a:srgbClr val="FF0000"/>
                  </a:solidFill>
                  <a:latin typeface="Comic Sans MS" pitchFamily="66" charset="0"/>
                </a:rPr>
                <a:t>Area</a:t>
              </a:r>
              <a:r>
                <a:rPr lang="en-US" sz="1200"/>
                <a:t> </a:t>
              </a:r>
            </a:p>
          </p:txBody>
        </p:sp>
      </p:grpSp>
      <p:sp>
        <p:nvSpPr>
          <p:cNvPr id="30725" name="Rectangle 22"/>
          <p:cNvSpPr>
            <a:spLocks noChangeArrowheads="1"/>
          </p:cNvSpPr>
          <p:nvPr/>
        </p:nvSpPr>
        <p:spPr bwMode="auto">
          <a:xfrm>
            <a:off x="1476375" y="207045"/>
            <a:ext cx="7704137" cy="701675"/>
          </a:xfrm>
          <a:prstGeom prst="rect">
            <a:avLst/>
          </a:prstGeom>
          <a:noFill/>
          <a:ln w="9525">
            <a:noFill/>
            <a:miter lim="800000"/>
            <a:headEnd/>
            <a:tailEnd/>
          </a:ln>
        </p:spPr>
        <p:txBody>
          <a:bodyPr>
            <a:spAutoFit/>
          </a:bodyPr>
          <a:lstStyle/>
          <a:p>
            <a:pPr algn="ctr">
              <a:defRPr/>
            </a:pPr>
            <a:r>
              <a:rPr lang="lt-LT" sz="2000" b="1" dirty="0">
                <a:solidFill>
                  <a:srgbClr val="3219CB"/>
                </a:solidFill>
                <a:effectLst/>
                <a:latin typeface="Comic Sans MS" pitchFamily="66" charset="0"/>
              </a:rPr>
              <a:t>Regos analizatorius – aukščiausio lygio kodavimo-dekodavimo uždaros kilpos principu (analizės per sintezę) – posistemis</a:t>
            </a:r>
            <a:endParaRPr lang="en-GB" sz="2000" b="1" dirty="0">
              <a:solidFill>
                <a:srgbClr val="3219CB"/>
              </a:solidFill>
              <a:effectLst/>
              <a:latin typeface="Comic Sans MS" pitchFamily="66" charset="0"/>
            </a:endParaRPr>
          </a:p>
        </p:txBody>
      </p:sp>
      <p:sp>
        <p:nvSpPr>
          <p:cNvPr id="30726" name="Text Box 23"/>
          <p:cNvSpPr txBox="1">
            <a:spLocks noChangeArrowheads="1"/>
          </p:cNvSpPr>
          <p:nvPr/>
        </p:nvSpPr>
        <p:spPr bwMode="auto">
          <a:xfrm>
            <a:off x="179388" y="2416175"/>
            <a:ext cx="9144000" cy="4154984"/>
          </a:xfrm>
          <a:prstGeom prst="rect">
            <a:avLst/>
          </a:prstGeom>
          <a:noFill/>
          <a:ln w="9525">
            <a:noFill/>
            <a:miter lim="800000"/>
            <a:headEnd/>
            <a:tailEnd/>
          </a:ln>
        </p:spPr>
        <p:txBody>
          <a:bodyPr>
            <a:spAutoFit/>
          </a:bodyPr>
          <a:lstStyle/>
          <a:p>
            <a:pPr>
              <a:lnSpc>
                <a:spcPct val="120000"/>
              </a:lnSpc>
              <a:defRPr/>
            </a:pPr>
            <a:r>
              <a:rPr lang="lt-LT" sz="2000" b="1" dirty="0">
                <a:solidFill>
                  <a:srgbClr val="3219CB"/>
                </a:solidFill>
                <a:effectLst/>
                <a:latin typeface="Comic Sans MS" pitchFamily="66" charset="0"/>
              </a:rPr>
              <a:t>Smegenys – </a:t>
            </a:r>
          </a:p>
          <a:p>
            <a:pPr>
              <a:lnSpc>
                <a:spcPct val="120000"/>
              </a:lnSpc>
              <a:defRPr/>
            </a:pPr>
            <a:r>
              <a:rPr lang="lt-LT" sz="2000" b="1" dirty="0">
                <a:solidFill>
                  <a:srgbClr val="3219CB"/>
                </a:solidFill>
                <a:effectLst/>
                <a:latin typeface="Comic Sans MS" pitchFamily="66" charset="0"/>
              </a:rPr>
              <a:t>technologinis organas,</a:t>
            </a:r>
          </a:p>
          <a:p>
            <a:pPr>
              <a:lnSpc>
                <a:spcPct val="120000"/>
              </a:lnSpc>
              <a:defRPr/>
            </a:pPr>
            <a:r>
              <a:rPr lang="lt-LT" sz="2000" b="1" dirty="0">
                <a:solidFill>
                  <a:srgbClr val="3219CB"/>
                </a:solidFill>
                <a:effectLst/>
                <a:latin typeface="Comic Sans MS" pitchFamily="66" charset="0"/>
              </a:rPr>
              <a:t>teikiantis psichines savybes –</a:t>
            </a:r>
          </a:p>
          <a:p>
            <a:pPr>
              <a:lnSpc>
                <a:spcPct val="120000"/>
              </a:lnSpc>
              <a:defRPr/>
            </a:pPr>
            <a:r>
              <a:rPr lang="lt-LT" sz="2000" b="1" dirty="0">
                <a:solidFill>
                  <a:srgbClr val="3219CB"/>
                </a:solidFill>
                <a:effectLst/>
                <a:latin typeface="Comic Sans MS" pitchFamily="66" charset="0"/>
              </a:rPr>
              <a:t>sąlygojantis psichologiją.</a:t>
            </a:r>
          </a:p>
          <a:p>
            <a:pPr>
              <a:lnSpc>
                <a:spcPct val="120000"/>
              </a:lnSpc>
              <a:defRPr/>
            </a:pPr>
            <a:r>
              <a:rPr lang="lt-LT" sz="2000" b="1" dirty="0">
                <a:solidFill>
                  <a:srgbClr val="3219CB"/>
                </a:solidFill>
                <a:effectLst/>
                <a:latin typeface="Comic Sans MS" pitchFamily="66" charset="0"/>
              </a:rPr>
              <a:t>Tai aukščiausio lygio </a:t>
            </a:r>
          </a:p>
          <a:p>
            <a:pPr>
              <a:lnSpc>
                <a:spcPct val="120000"/>
              </a:lnSpc>
              <a:defRPr/>
            </a:pPr>
            <a:r>
              <a:rPr lang="lt-LT" sz="2000" b="1" dirty="0">
                <a:solidFill>
                  <a:srgbClr val="3219CB"/>
                </a:solidFill>
                <a:effectLst/>
                <a:latin typeface="Comic Sans MS" pitchFamily="66" charset="0"/>
              </a:rPr>
              <a:t>informacijos gamybos technologinė struktūra, </a:t>
            </a:r>
          </a:p>
          <a:p>
            <a:pPr>
              <a:lnSpc>
                <a:spcPct val="120000"/>
              </a:lnSpc>
              <a:defRPr/>
            </a:pPr>
            <a:r>
              <a:rPr lang="lt-LT" sz="2000" b="1" dirty="0">
                <a:solidFill>
                  <a:srgbClr val="3219CB"/>
                </a:solidFill>
                <a:effectLst/>
                <a:latin typeface="Comic Sans MS" pitchFamily="66" charset="0"/>
              </a:rPr>
              <a:t>suteikianti galimybę individui gaminti informaciją, </a:t>
            </a:r>
          </a:p>
          <a:p>
            <a:pPr>
              <a:lnSpc>
                <a:spcPct val="120000"/>
              </a:lnSpc>
              <a:defRPr/>
            </a:pPr>
            <a:r>
              <a:rPr lang="lt-LT" sz="2000" b="1" dirty="0">
                <a:solidFill>
                  <a:srgbClr val="3219CB"/>
                </a:solidFill>
                <a:effectLst/>
                <a:latin typeface="Comic Sans MS" pitchFamily="66" charset="0"/>
              </a:rPr>
              <a:t>t.y. formuluoti problemas, kurti problemų sprendimo planus, </a:t>
            </a:r>
          </a:p>
          <a:p>
            <a:pPr>
              <a:lnSpc>
                <a:spcPct val="120000"/>
              </a:lnSpc>
              <a:defRPr/>
            </a:pPr>
            <a:r>
              <a:rPr lang="lt-LT" sz="2000" b="1" dirty="0">
                <a:solidFill>
                  <a:srgbClr val="3219CB"/>
                </a:solidFill>
                <a:effectLst/>
                <a:latin typeface="Comic Sans MS" pitchFamily="66" charset="0"/>
              </a:rPr>
              <a:t>atlikti šių planų imitacinį modeliavimą ir valdyti jų įgyvendinimą,</a:t>
            </a:r>
          </a:p>
          <a:p>
            <a:pPr>
              <a:lnSpc>
                <a:spcPct val="120000"/>
              </a:lnSpc>
              <a:defRPr/>
            </a:pPr>
            <a:r>
              <a:rPr lang="lt-LT" sz="2000" b="1" dirty="0">
                <a:solidFill>
                  <a:srgbClr val="3219CB"/>
                </a:solidFill>
                <a:effectLst/>
                <a:latin typeface="Comic Sans MS" pitchFamily="66" charset="0"/>
              </a:rPr>
              <a:t>vykdant analizę per sintezę, arba kodavimą-dekodavimą </a:t>
            </a:r>
          </a:p>
          <a:p>
            <a:pPr>
              <a:lnSpc>
                <a:spcPct val="120000"/>
              </a:lnSpc>
              <a:defRPr/>
            </a:pPr>
            <a:r>
              <a:rPr lang="lt-LT" sz="2000" b="1" dirty="0">
                <a:solidFill>
                  <a:srgbClr val="3219CB"/>
                </a:solidFill>
                <a:effectLst/>
                <a:latin typeface="Comic Sans MS" pitchFamily="66" charset="0"/>
              </a:rPr>
              <a:t>uždaros kilpos principu </a:t>
            </a:r>
            <a:endParaRPr lang="en-US" sz="2000" b="1" dirty="0">
              <a:solidFill>
                <a:srgbClr val="3219CB"/>
              </a:solidFill>
              <a:effectLst/>
              <a:latin typeface="Comic Sans MS" pitchFamily="66" charset="0"/>
            </a:endParaRPr>
          </a:p>
        </p:txBody>
      </p:sp>
      <p:sp>
        <p:nvSpPr>
          <p:cNvPr id="30727" name="Text Box 26"/>
          <p:cNvSpPr txBox="1">
            <a:spLocks noChangeArrowheads="1"/>
          </p:cNvSpPr>
          <p:nvPr/>
        </p:nvSpPr>
        <p:spPr bwMode="auto">
          <a:xfrm>
            <a:off x="5775325" y="6184900"/>
            <a:ext cx="184150" cy="366713"/>
          </a:xfrm>
          <a:prstGeom prst="rect">
            <a:avLst/>
          </a:prstGeom>
          <a:noFill/>
          <a:ln w="9525">
            <a:noFill/>
            <a:miter lim="800000"/>
            <a:headEnd/>
            <a:tailEnd/>
          </a:ln>
        </p:spPr>
        <p:txBody>
          <a:bodyPr wrap="none">
            <a:spAutoFit/>
          </a:bodyPr>
          <a:lstStyle/>
          <a:p>
            <a:pPr>
              <a:defRPr/>
            </a:pPr>
            <a:endParaRPr lang="lt-LT"/>
          </a:p>
        </p:txBody>
      </p:sp>
      <p:sp>
        <p:nvSpPr>
          <p:cNvPr id="30728" name="Text Box 28"/>
          <p:cNvSpPr txBox="1">
            <a:spLocks noChangeArrowheads="1"/>
          </p:cNvSpPr>
          <p:nvPr/>
        </p:nvSpPr>
        <p:spPr bwMode="auto">
          <a:xfrm>
            <a:off x="6838950" y="6381750"/>
            <a:ext cx="2305050" cy="360363"/>
          </a:xfrm>
          <a:prstGeom prst="rect">
            <a:avLst/>
          </a:prstGeom>
          <a:noFill/>
          <a:ln w="9525">
            <a:noFill/>
            <a:miter lim="800000"/>
            <a:headEnd/>
            <a:tailEnd/>
          </a:ln>
        </p:spPr>
        <p:txBody>
          <a:bodyPr/>
          <a:lstStyle/>
          <a:p>
            <a:pPr eaLnBrk="0" hangingPunct="0">
              <a:defRPr/>
            </a:pPr>
            <a:r>
              <a:rPr lang="lt-LT" sz="1400" i="1">
                <a:latin typeface="Comic Sans MS" pitchFamily="66" charset="0"/>
              </a:rPr>
              <a:t>pagal</a:t>
            </a:r>
            <a:r>
              <a:rPr lang="en-US" sz="1400" i="1">
                <a:latin typeface="Comic Sans MS" pitchFamily="66" charset="0"/>
              </a:rPr>
              <a:t> Miyashita, 1995</a:t>
            </a:r>
          </a:p>
        </p:txBody>
      </p:sp>
      <p:sp>
        <p:nvSpPr>
          <p:cNvPr id="30729" name="Text Box 29"/>
          <p:cNvSpPr txBox="1">
            <a:spLocks noChangeArrowheads="1"/>
          </p:cNvSpPr>
          <p:nvPr/>
        </p:nvSpPr>
        <p:spPr bwMode="auto">
          <a:xfrm>
            <a:off x="1691680" y="6610746"/>
            <a:ext cx="5905500" cy="274638"/>
          </a:xfrm>
          <a:prstGeom prst="rect">
            <a:avLst/>
          </a:prstGeom>
          <a:noFill/>
          <a:ln w="9525">
            <a:noFill/>
            <a:miter lim="800000"/>
            <a:headEnd/>
            <a:tailEnd/>
          </a:ln>
        </p:spPr>
        <p:txBody>
          <a:bodyPr>
            <a:spAutoFit/>
          </a:bodyPr>
          <a:lstStyle/>
          <a:p>
            <a:pPr algn="ctr">
              <a:defRPr/>
            </a:pP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pic>
        <p:nvPicPr>
          <p:cNvPr id="30730" name="Picture 30"/>
          <p:cNvPicPr>
            <a:picLocks noChangeAspect="1" noChangeArrowheads="1"/>
          </p:cNvPicPr>
          <p:nvPr/>
        </p:nvPicPr>
        <p:blipFill>
          <a:blip r:embed="rId4" cstate="print"/>
          <a:srcRect/>
          <a:stretch>
            <a:fillRect/>
          </a:stretch>
        </p:blipFill>
        <p:spPr bwMode="auto">
          <a:xfrm>
            <a:off x="-36512" y="115888"/>
            <a:ext cx="1542604" cy="1368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pic>
        <p:nvPicPr>
          <p:cNvPr id="115714" name="Picture 2"/>
          <p:cNvPicPr>
            <a:picLocks noChangeAspect="1" noChangeArrowheads="1"/>
          </p:cNvPicPr>
          <p:nvPr/>
        </p:nvPicPr>
        <p:blipFill>
          <a:blip r:embed="rId4" cstate="print"/>
          <a:srcRect/>
          <a:stretch>
            <a:fillRect/>
          </a:stretch>
        </p:blipFill>
        <p:spPr bwMode="auto">
          <a:xfrm>
            <a:off x="2051720" y="1268760"/>
            <a:ext cx="5472608" cy="4639929"/>
          </a:xfrm>
          <a:prstGeom prst="rect">
            <a:avLst/>
          </a:prstGeom>
          <a:noFill/>
          <a:ln w="9525">
            <a:noFill/>
            <a:miter lim="800000"/>
            <a:headEnd/>
            <a:tailEnd/>
          </a:ln>
        </p:spPr>
      </p:pic>
      <p:sp>
        <p:nvSpPr>
          <p:cNvPr id="115715" name="Text Box 3"/>
          <p:cNvSpPr txBox="1">
            <a:spLocks noChangeArrowheads="1"/>
          </p:cNvSpPr>
          <p:nvPr/>
        </p:nvSpPr>
        <p:spPr bwMode="auto">
          <a:xfrm>
            <a:off x="1600200" y="6015608"/>
            <a:ext cx="6788224" cy="581744"/>
          </a:xfrm>
          <a:prstGeom prst="rect">
            <a:avLst/>
          </a:prstGeom>
          <a:noFill/>
          <a:ln w="12700">
            <a:noFill/>
            <a:prstDash val="dash"/>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lt-LT" sz="1400" b="1" i="0" u="none" strike="noStrike" cap="none" normalizeH="0" baseline="0" dirty="0" smtClean="0">
                <a:ln>
                  <a:noFill/>
                </a:ln>
                <a:solidFill>
                  <a:schemeClr val="tx1"/>
                </a:solidFill>
                <a:effectLst/>
                <a:latin typeface="Calibri" pitchFamily="34" charset="0"/>
                <a:cs typeface="Arial" pitchFamily="34" charset="0"/>
              </a:rPr>
              <a:t>Fig. 15. </a:t>
            </a:r>
            <a:r>
              <a:rPr kumimoji="0" lang="lt-LT" sz="1400" b="0" i="0" u="none" strike="noStrike" cap="none" normalizeH="0" baseline="0" dirty="0" smtClean="0">
                <a:ln>
                  <a:noFill/>
                </a:ln>
                <a:solidFill>
                  <a:schemeClr val="tx1"/>
                </a:solidFill>
                <a:effectLst/>
                <a:latin typeface="Calibri" pitchFamily="34" charset="0"/>
                <a:cs typeface="Arial" pitchFamily="34" charset="0"/>
              </a:rPr>
              <a:t>Perceptual anticipation in the brain (on P. J. Lynch image)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lt-LT" sz="1400" b="0" i="0" u="none" strike="noStrike" cap="none" normalizeH="0" baseline="0" dirty="0" smtClean="0">
                <a:ln>
                  <a:noFill/>
                </a:ln>
                <a:solidFill>
                  <a:schemeClr val="tx1"/>
                </a:solidFill>
                <a:effectLst/>
                <a:latin typeface="Calibri" pitchFamily="34" charset="0"/>
                <a:cs typeface="Arial" pitchFamily="34" charset="0"/>
              </a:rPr>
              <a:t>http://ceciled</a:t>
            </a:r>
            <a:r>
              <a:rPr kumimoji="0" lang="lt-LT" sz="1400" b="0" i="0" u="none" strike="noStrike" cap="none" normalizeH="0" baseline="0" dirty="0" smtClean="0">
                <a:ln>
                  <a:noFill/>
                </a:ln>
                <a:solidFill>
                  <a:schemeClr val="tx1"/>
                </a:solidFill>
                <a:effectLst/>
                <a:latin typeface="Times New Roman" pitchFamily="18" charset="0"/>
                <a:cs typeface="Arial" pitchFamily="34" charset="0"/>
              </a:rPr>
              <a:t>0</a:t>
            </a:r>
            <a:r>
              <a:rPr kumimoji="0" lang="lt-LT" sz="1400" b="0" i="0" u="none" strike="noStrike" cap="none" normalizeH="0" baseline="0" dirty="0" smtClean="0">
                <a:ln>
                  <a:noFill/>
                </a:ln>
                <a:solidFill>
                  <a:schemeClr val="tx1"/>
                </a:solidFill>
                <a:effectLst/>
                <a:latin typeface="Calibri" pitchFamily="34" charset="0"/>
                <a:cs typeface="Arial" pitchFamily="34" charset="0"/>
              </a:rPr>
              <a:t>emailly.files.wordpress.com/2010/09/es-anc-brain-territories.png</a:t>
            </a:r>
            <a:endParaRPr kumimoji="0" lang="lt-LT"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pic>
        <p:nvPicPr>
          <p:cNvPr id="116738" name="Picture 2"/>
          <p:cNvPicPr>
            <a:picLocks noChangeAspect="1" noChangeArrowheads="1"/>
          </p:cNvPicPr>
          <p:nvPr/>
        </p:nvPicPr>
        <p:blipFill>
          <a:blip r:embed="rId4" cstate="print"/>
          <a:srcRect/>
          <a:stretch>
            <a:fillRect/>
          </a:stretch>
        </p:blipFill>
        <p:spPr bwMode="auto">
          <a:xfrm>
            <a:off x="3203847" y="-2070"/>
            <a:ext cx="5976665" cy="6527414"/>
          </a:xfrm>
          <a:prstGeom prst="rect">
            <a:avLst/>
          </a:prstGeom>
          <a:noFill/>
          <a:ln w="9525">
            <a:noFill/>
            <a:miter lim="800000"/>
            <a:headEnd/>
            <a:tailEnd/>
          </a:ln>
        </p:spPr>
      </p:pic>
      <p:sp>
        <p:nvSpPr>
          <p:cNvPr id="9" name="TextBox 8"/>
          <p:cNvSpPr txBox="1"/>
          <p:nvPr/>
        </p:nvSpPr>
        <p:spPr>
          <a:xfrm>
            <a:off x="1187624" y="429632"/>
            <a:ext cx="2160240" cy="1631216"/>
          </a:xfrm>
          <a:prstGeom prst="rect">
            <a:avLst/>
          </a:prstGeom>
          <a:noFill/>
        </p:spPr>
        <p:txBody>
          <a:bodyPr wrap="square" rtlCol="0">
            <a:spAutoFit/>
          </a:bodyPr>
          <a:lstStyle/>
          <a:p>
            <a:pPr algn="ctr">
              <a:defRPr/>
            </a:pPr>
            <a:r>
              <a:rPr lang="lt-LT" sz="2400" b="1" dirty="0" smtClean="0">
                <a:solidFill>
                  <a:srgbClr val="3219CB"/>
                </a:solidFill>
                <a:effectLst/>
                <a:latin typeface="Comic Sans MS" pitchFamily="66" charset="0"/>
              </a:rPr>
              <a:t>Žmogaus evoliucinė</a:t>
            </a:r>
          </a:p>
          <a:p>
            <a:pPr algn="ctr">
              <a:defRPr/>
            </a:pPr>
            <a:r>
              <a:rPr lang="lt-LT" sz="2400" b="1" dirty="0" smtClean="0">
                <a:solidFill>
                  <a:srgbClr val="3219CB"/>
                </a:solidFill>
                <a:effectLst/>
                <a:latin typeface="Comic Sans MS" pitchFamily="66" charset="0"/>
              </a:rPr>
              <a:t> psichologija</a:t>
            </a:r>
          </a:p>
          <a:p>
            <a:pPr algn="ctr">
              <a:defRPr/>
            </a:pPr>
            <a:r>
              <a:rPr lang="lt-LT" sz="2400" b="1" dirty="0" smtClean="0">
                <a:solidFill>
                  <a:srgbClr val="3219CB"/>
                </a:solidFill>
                <a:effectLst/>
                <a:latin typeface="Comic Sans MS" pitchFamily="66" charset="0"/>
              </a:rPr>
              <a:t>kitu “kampu</a:t>
            </a:r>
            <a:r>
              <a:rPr lang="lt-LT" b="1" dirty="0" smtClean="0">
                <a:solidFill>
                  <a:srgbClr val="3219CB"/>
                </a:solidFill>
                <a:effectLst/>
                <a:latin typeface="Comic Sans MS" pitchFamily="66" charset="0"/>
              </a:rPr>
              <a:t>”</a:t>
            </a:r>
            <a:endParaRPr lang="lt-LT" dirty="0"/>
          </a:p>
        </p:txBody>
      </p:sp>
      <p:sp>
        <p:nvSpPr>
          <p:cNvPr id="10" name="TextBox 9"/>
          <p:cNvSpPr txBox="1"/>
          <p:nvPr/>
        </p:nvSpPr>
        <p:spPr>
          <a:xfrm>
            <a:off x="107504" y="2326228"/>
            <a:ext cx="3456384" cy="3046988"/>
          </a:xfrm>
          <a:prstGeom prst="rect">
            <a:avLst/>
          </a:prstGeom>
          <a:noFill/>
        </p:spPr>
        <p:txBody>
          <a:bodyPr wrap="square" rtlCol="0">
            <a:spAutoFit/>
          </a:bodyPr>
          <a:lstStyle/>
          <a:p>
            <a:r>
              <a:rPr lang="en-GB" sz="2400" b="1" dirty="0" smtClean="0">
                <a:effectLst/>
                <a:latin typeface="Comic Sans MS" pitchFamily="66" charset="0"/>
              </a:rPr>
              <a:t>Fig. 17</a:t>
            </a:r>
            <a:r>
              <a:rPr lang="en-GB" sz="2400" dirty="0" smtClean="0">
                <a:effectLst/>
                <a:latin typeface="Comic Sans MS" pitchFamily="66" charset="0"/>
              </a:rPr>
              <a:t>. The brain as hierarchically organized anticipatory </a:t>
            </a:r>
            <a:r>
              <a:rPr lang="en-GB" sz="2400" dirty="0" err="1" smtClean="0">
                <a:effectLst/>
                <a:latin typeface="Comic Sans MS" pitchFamily="66" charset="0"/>
              </a:rPr>
              <a:t>controling</a:t>
            </a:r>
            <a:r>
              <a:rPr lang="en-GB" sz="2400" dirty="0" smtClean="0">
                <a:effectLst/>
                <a:latin typeface="Comic Sans MS" pitchFamily="66" charset="0"/>
              </a:rPr>
              <a:t> by </a:t>
            </a:r>
            <a:r>
              <a:rPr lang="en-GB" sz="2400" dirty="0" err="1" smtClean="0">
                <a:effectLst/>
                <a:latin typeface="Comic Sans MS" pitchFamily="66" charset="0"/>
              </a:rPr>
              <a:t>Perceptronic</a:t>
            </a:r>
            <a:r>
              <a:rPr lang="en-GB" sz="2400" dirty="0" smtClean="0">
                <a:effectLst/>
                <a:latin typeface="Comic Sans MS" pitchFamily="66" charset="0"/>
              </a:rPr>
              <a:t>, </a:t>
            </a:r>
            <a:r>
              <a:rPr lang="en-GB" sz="2400" dirty="0" err="1" smtClean="0">
                <a:effectLst/>
                <a:latin typeface="Comic Sans MS" pitchFamily="66" charset="0"/>
              </a:rPr>
              <a:t>Kalman</a:t>
            </a:r>
            <a:r>
              <a:rPr lang="en-GB" sz="2400" dirty="0" smtClean="0">
                <a:effectLst/>
                <a:latin typeface="Comic Sans MS" pitchFamily="66" charset="0"/>
              </a:rPr>
              <a:t> filter, CL-CD and A-by-S  informational control system</a:t>
            </a:r>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405855"/>
            <a:ext cx="9072562" cy="1150937"/>
            <a:chOff x="45" y="73"/>
            <a:chExt cx="5715" cy="725"/>
          </a:xfrm>
        </p:grpSpPr>
        <p:sp>
          <p:nvSpPr>
            <p:cNvPr id="28677"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28678" name="Picture 4"/>
            <p:cNvPicPr>
              <a:picLocks noChangeAspect="1" noChangeArrowheads="1"/>
            </p:cNvPicPr>
            <p:nvPr/>
          </p:nvPicPr>
          <p:blipFill>
            <a:blip r:embed="rId2" cstate="print"/>
            <a:srcRect/>
            <a:stretch>
              <a:fillRect/>
            </a:stretch>
          </p:blipFill>
          <p:spPr bwMode="auto">
            <a:xfrm>
              <a:off x="45" y="73"/>
              <a:ext cx="817" cy="725"/>
            </a:xfrm>
            <a:prstGeom prst="rect">
              <a:avLst/>
            </a:prstGeom>
            <a:noFill/>
            <a:ln w="9525">
              <a:noFill/>
              <a:miter lim="800000"/>
              <a:headEnd/>
              <a:tailEnd/>
            </a:ln>
          </p:spPr>
        </p:pic>
      </p:grpSp>
      <p:sp>
        <p:nvSpPr>
          <p:cNvPr id="5" name="TextBox 4"/>
          <p:cNvSpPr txBox="1"/>
          <p:nvPr/>
        </p:nvSpPr>
        <p:spPr>
          <a:xfrm>
            <a:off x="1827213" y="695598"/>
            <a:ext cx="6884987" cy="1077218"/>
          </a:xfrm>
          <a:prstGeom prst="rect">
            <a:avLst/>
          </a:prstGeom>
          <a:noFill/>
        </p:spPr>
        <p:txBody>
          <a:bodyPr>
            <a:spAutoFit/>
          </a:bodyPr>
          <a:lstStyle/>
          <a:p>
            <a:pPr algn="ctr">
              <a:defRPr/>
            </a:pPr>
            <a:r>
              <a:rPr lang="lt-LT" sz="3200" b="1" dirty="0" smtClean="0">
                <a:solidFill>
                  <a:srgbClr val="0000FF"/>
                </a:solidFill>
                <a:latin typeface="Comic Sans MS" pitchFamily="66" charset="0"/>
              </a:rPr>
              <a:t>ŽMOGUS</a:t>
            </a:r>
            <a:r>
              <a:rPr lang="lt-LT" sz="3200" b="1" dirty="0" smtClean="0">
                <a:solidFill>
                  <a:srgbClr val="0000FF"/>
                </a:solidFill>
                <a:effectLst>
                  <a:outerShdw blurRad="38100" dist="38100" dir="2700000" algn="tl">
                    <a:srgbClr val="000000">
                      <a:alpha val="43137"/>
                    </a:srgbClr>
                  </a:outerShdw>
                </a:effectLst>
                <a:latin typeface="Comic Sans MS" pitchFamily="66" charset="0"/>
              </a:rPr>
              <a:t> </a:t>
            </a:r>
            <a:r>
              <a:rPr lang="lt-LT" sz="3200" b="1" dirty="0">
                <a:solidFill>
                  <a:srgbClr val="0000FF"/>
                </a:solidFill>
                <a:effectLst>
                  <a:outerShdw blurRad="38100" dist="38100" dir="2700000" algn="tl">
                    <a:srgbClr val="000000">
                      <a:alpha val="43137"/>
                    </a:srgbClr>
                  </a:outerShdw>
                </a:effectLst>
                <a:latin typeface="Comic Sans MS" pitchFamily="66" charset="0"/>
              </a:rPr>
              <a:t>– ORGANIZUOTA SISTEMA</a:t>
            </a:r>
          </a:p>
        </p:txBody>
      </p:sp>
      <p:sp>
        <p:nvSpPr>
          <p:cNvPr id="28676" name="TextBox 5"/>
          <p:cNvSpPr txBox="1">
            <a:spLocks noChangeArrowheads="1"/>
          </p:cNvSpPr>
          <p:nvPr/>
        </p:nvSpPr>
        <p:spPr bwMode="auto">
          <a:xfrm>
            <a:off x="431800" y="2836788"/>
            <a:ext cx="8596313" cy="2246769"/>
          </a:xfrm>
          <a:prstGeom prst="rect">
            <a:avLst/>
          </a:prstGeom>
          <a:noFill/>
          <a:ln w="9525">
            <a:noFill/>
            <a:miter lim="800000"/>
            <a:headEnd/>
            <a:tailEnd/>
          </a:ln>
        </p:spPr>
        <p:txBody>
          <a:bodyPr>
            <a:spAutoFit/>
          </a:bodyPr>
          <a:lstStyle/>
          <a:p>
            <a:r>
              <a:rPr lang="lt-LT" b="1" dirty="0" smtClean="0">
                <a:solidFill>
                  <a:srgbClr val="3219CB"/>
                </a:solidFill>
                <a:effectLst/>
                <a:latin typeface="Comic Sans MS" pitchFamily="66" charset="0"/>
              </a:rPr>
              <a:t>Siektina, kad ir</a:t>
            </a:r>
          </a:p>
          <a:p>
            <a:r>
              <a:rPr lang="lt-LT" b="1" dirty="0" smtClean="0">
                <a:solidFill>
                  <a:srgbClr val="C00000"/>
                </a:solidFill>
                <a:latin typeface="Comic Sans MS" pitchFamily="66" charset="0"/>
              </a:rPr>
              <a:t>ŽMONIŲ </a:t>
            </a:r>
            <a:r>
              <a:rPr lang="lt-LT" sz="2800" b="1" dirty="0" smtClean="0">
                <a:solidFill>
                  <a:srgbClr val="C00000"/>
                </a:solidFill>
                <a:latin typeface="Comic Sans MS" pitchFamily="66" charset="0"/>
              </a:rPr>
              <a:t>ORGANIZACIJA –</a:t>
            </a:r>
          </a:p>
          <a:p>
            <a:pPr algn="r"/>
            <a:r>
              <a:rPr lang="lt-LT" sz="2800" b="1" dirty="0" smtClean="0">
                <a:solidFill>
                  <a:srgbClr val="C00000"/>
                </a:solidFill>
                <a:latin typeface="Comic Sans MS" pitchFamily="66" charset="0"/>
              </a:rPr>
              <a:t> </a:t>
            </a:r>
            <a:r>
              <a:rPr lang="lt-LT" sz="2800" b="1" dirty="0" smtClean="0">
                <a:solidFill>
                  <a:srgbClr val="3219CB"/>
                </a:solidFill>
                <a:effectLst/>
                <a:latin typeface="Comic Sans MS" pitchFamily="66" charset="0"/>
              </a:rPr>
              <a:t>būtų kaip </a:t>
            </a:r>
            <a:r>
              <a:rPr lang="lt-LT" sz="2800" b="1" dirty="0">
                <a:solidFill>
                  <a:srgbClr val="C00000"/>
                </a:solidFill>
                <a:latin typeface="Comic Sans MS" pitchFamily="66" charset="0"/>
              </a:rPr>
              <a:t>GYVAS ORGANIZMAS,</a:t>
            </a:r>
          </a:p>
          <a:p>
            <a:endParaRPr lang="lt-LT" sz="2800" b="1" dirty="0">
              <a:solidFill>
                <a:srgbClr val="C00000"/>
              </a:solidFill>
              <a:latin typeface="Comic Sans MS" pitchFamily="66" charset="0"/>
            </a:endParaRPr>
          </a:p>
          <a:p>
            <a:pPr algn="ctr"/>
            <a:r>
              <a:rPr lang="lt-LT" sz="2800" b="1" dirty="0">
                <a:solidFill>
                  <a:srgbClr val="007E3C"/>
                </a:solidFill>
                <a:latin typeface="Comic Sans MS" pitchFamily="66" charset="0"/>
              </a:rPr>
              <a:t>bet ne SOCIAL-EKOLOGINĖ SISTEMA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331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3316" name="TextBox 3"/>
          <p:cNvSpPr txBox="1">
            <a:spLocks noChangeArrowheads="1"/>
          </p:cNvSpPr>
          <p:nvPr/>
        </p:nvSpPr>
        <p:spPr bwMode="auto">
          <a:xfrm>
            <a:off x="1258888" y="4005263"/>
            <a:ext cx="7065962" cy="1108075"/>
          </a:xfrm>
          <a:prstGeom prst="rect">
            <a:avLst/>
          </a:prstGeom>
          <a:noFill/>
          <a:ln w="9525">
            <a:noFill/>
            <a:miter lim="800000"/>
            <a:headEnd/>
            <a:tailEnd/>
          </a:ln>
        </p:spPr>
        <p:txBody>
          <a:bodyPr>
            <a:spAutoFit/>
          </a:bodyPr>
          <a:lstStyle/>
          <a:p>
            <a:r>
              <a:rPr lang="lt-LT" sz="4800" b="1">
                <a:solidFill>
                  <a:srgbClr val="C00000"/>
                </a:solidFill>
                <a:effectLst/>
                <a:latin typeface="Comic Sans MS" pitchFamily="66" charset="0"/>
              </a:rPr>
              <a:t>KAS YRA ŽMOGUS </a:t>
            </a:r>
            <a:r>
              <a:rPr lang="lt-LT" sz="6600" b="1">
                <a:solidFill>
                  <a:srgbClr val="C00000"/>
                </a:solidFill>
                <a:effectLst/>
                <a:latin typeface="Comic Sans MS" pitchFamily="66" charset="0"/>
              </a:rPr>
              <a:t>?</a:t>
            </a:r>
          </a:p>
        </p:txBody>
      </p:sp>
      <p:sp>
        <p:nvSpPr>
          <p:cNvPr id="13317" name="TextBox 4"/>
          <p:cNvSpPr txBox="1">
            <a:spLocks noChangeArrowheads="1"/>
          </p:cNvSpPr>
          <p:nvPr/>
        </p:nvSpPr>
        <p:spPr bwMode="auto">
          <a:xfrm>
            <a:off x="1547813" y="1916113"/>
            <a:ext cx="6048375" cy="1447800"/>
          </a:xfrm>
          <a:prstGeom prst="rect">
            <a:avLst/>
          </a:prstGeom>
          <a:noFill/>
          <a:ln w="9525">
            <a:noFill/>
            <a:miter lim="800000"/>
            <a:headEnd/>
            <a:tailEnd/>
          </a:ln>
        </p:spPr>
        <p:txBody>
          <a:bodyPr>
            <a:spAutoFit/>
          </a:bodyPr>
          <a:lstStyle/>
          <a:p>
            <a:r>
              <a:rPr lang="lt-LT" sz="4400" b="1" dirty="0">
                <a:solidFill>
                  <a:srgbClr val="3219CB"/>
                </a:solidFill>
                <a:effectLst/>
                <a:latin typeface="Comic Sans MS" pitchFamily="66" charset="0"/>
              </a:rPr>
              <a:t>Bet pirmiausia</a:t>
            </a:r>
          </a:p>
          <a:p>
            <a:r>
              <a:rPr lang="lt-LT" sz="4400" b="1" dirty="0">
                <a:solidFill>
                  <a:srgbClr val="3219CB"/>
                </a:solidFill>
                <a:effectLst/>
                <a:latin typeface="Comic Sans MS" pitchFamily="66" charset="0"/>
              </a:rPr>
              <a:t> turime išsiaiškinti</a:t>
            </a:r>
          </a:p>
        </p:txBody>
      </p:sp>
      <p:sp>
        <p:nvSpPr>
          <p:cNvPr id="6"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433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7413" name="Picture 5" descr="http://www.ediana.lt/uploads/images/Vitruvijus.JPG"/>
          <p:cNvPicPr>
            <a:picLocks noChangeAspect="1" noChangeArrowheads="1"/>
          </p:cNvPicPr>
          <p:nvPr/>
        </p:nvPicPr>
        <p:blipFill>
          <a:blip r:embed="rId4" cstate="print"/>
          <a:srcRect/>
          <a:stretch>
            <a:fillRect/>
          </a:stretch>
        </p:blipFill>
        <p:spPr bwMode="auto">
          <a:xfrm>
            <a:off x="4248150" y="0"/>
            <a:ext cx="4932363" cy="6275388"/>
          </a:xfrm>
          <a:prstGeom prst="rect">
            <a:avLst/>
          </a:prstGeom>
          <a:noFill/>
          <a:ln w="9525">
            <a:noFill/>
            <a:miter lim="800000"/>
            <a:headEnd/>
            <a:tailEnd/>
          </a:ln>
        </p:spPr>
      </p:pic>
      <p:pic>
        <p:nvPicPr>
          <p:cNvPr id="17415" name="Picture 7" descr="Leonardo da Vinci drawing of a fetus"/>
          <p:cNvPicPr>
            <a:picLocks noChangeAspect="1" noChangeArrowheads="1"/>
          </p:cNvPicPr>
          <p:nvPr/>
        </p:nvPicPr>
        <p:blipFill>
          <a:blip r:embed="rId5" cstate="print"/>
          <a:srcRect/>
          <a:stretch>
            <a:fillRect/>
          </a:stretch>
        </p:blipFill>
        <p:spPr bwMode="auto">
          <a:xfrm>
            <a:off x="3203575" y="3529013"/>
            <a:ext cx="5940425" cy="3328987"/>
          </a:xfrm>
          <a:prstGeom prst="rect">
            <a:avLst/>
          </a:prstGeom>
          <a:noFill/>
          <a:ln w="9525">
            <a:noFill/>
            <a:miter lim="800000"/>
            <a:headEnd/>
            <a:tailEnd/>
          </a:ln>
        </p:spPr>
      </p:pic>
      <p:pic>
        <p:nvPicPr>
          <p:cNvPr id="17417" name="Picture 9" descr="http://www.drawingsofleonardo.org/images/coition.jpg"/>
          <p:cNvPicPr>
            <a:picLocks noChangeAspect="1" noChangeArrowheads="1"/>
          </p:cNvPicPr>
          <p:nvPr/>
        </p:nvPicPr>
        <p:blipFill>
          <a:blip r:embed="rId6" cstate="print"/>
          <a:srcRect/>
          <a:stretch>
            <a:fillRect/>
          </a:stretch>
        </p:blipFill>
        <p:spPr bwMode="auto">
          <a:xfrm>
            <a:off x="463550" y="1541463"/>
            <a:ext cx="3460750" cy="5703887"/>
          </a:xfrm>
          <a:prstGeom prst="rect">
            <a:avLst/>
          </a:prstGeom>
          <a:noFill/>
          <a:ln w="9525">
            <a:noFill/>
            <a:miter lim="800000"/>
            <a:headEnd/>
            <a:tailEnd/>
          </a:ln>
        </p:spPr>
      </p:pic>
      <p:pic>
        <p:nvPicPr>
          <p:cNvPr id="17419" name="Picture 11" descr="Brain Study  Leonardo da Vinci ">
            <a:hlinkClick r:id="rId7"/>
          </p:cNvPr>
          <p:cNvPicPr>
            <a:picLocks noChangeAspect="1" noChangeArrowheads="1"/>
          </p:cNvPicPr>
          <p:nvPr/>
        </p:nvPicPr>
        <p:blipFill>
          <a:blip r:embed="rId8" cstate="print"/>
          <a:srcRect/>
          <a:stretch>
            <a:fillRect/>
          </a:stretch>
        </p:blipFill>
        <p:spPr bwMode="auto">
          <a:xfrm>
            <a:off x="1403350" y="0"/>
            <a:ext cx="3170238" cy="4292600"/>
          </a:xfrm>
          <a:prstGeom prst="rect">
            <a:avLst/>
          </a:prstGeom>
          <a:noFill/>
          <a:ln w="9525">
            <a:noFill/>
            <a:miter lim="800000"/>
            <a:headEnd/>
            <a:tailEnd/>
          </a:ln>
        </p:spPr>
      </p:pic>
      <p:sp>
        <p:nvSpPr>
          <p:cNvPr id="17422" name="Rectangle 14"/>
          <p:cNvSpPr>
            <a:spLocks noChangeArrowheads="1"/>
          </p:cNvSpPr>
          <p:nvPr/>
        </p:nvSpPr>
        <p:spPr bwMode="auto">
          <a:xfrm>
            <a:off x="0" y="0"/>
            <a:ext cx="9144000" cy="0"/>
          </a:xfrm>
          <a:prstGeom prst="rect">
            <a:avLst/>
          </a:prstGeom>
          <a:solidFill>
            <a:srgbClr val="F2F2F2"/>
          </a:solidFill>
          <a:ln w="9525" cap="flat" cmpd="sng">
            <a:noFill/>
            <a:prstDash val="solid"/>
            <a:miter lim="800000"/>
            <a:headEnd type="none" w="med" len="med"/>
            <a:tailEnd type="none" w="med" len="med"/>
          </a:ln>
          <a:effectLst/>
        </p:spPr>
        <p:txBody>
          <a:bodyPr wrap="none" anchor="ctr">
            <a:spAutoFit/>
          </a:bodyPr>
          <a:lstStyle/>
          <a:p>
            <a:pPr>
              <a:defRPr/>
            </a:pPr>
            <a:endParaRPr lang="lt-LT"/>
          </a:p>
        </p:txBody>
      </p:sp>
      <p:sp>
        <p:nvSpPr>
          <p:cNvPr id="17423" name="Rectangle 15"/>
          <p:cNvSpPr>
            <a:spLocks noChangeArrowheads="1"/>
          </p:cNvSpPr>
          <p:nvPr/>
        </p:nvSpPr>
        <p:spPr bwMode="auto">
          <a:xfrm>
            <a:off x="0" y="0"/>
            <a:ext cx="9144000" cy="0"/>
          </a:xfrm>
          <a:prstGeom prst="rect">
            <a:avLst/>
          </a:prstGeom>
          <a:solidFill>
            <a:srgbClr val="F2F2F2"/>
          </a:solidFill>
          <a:ln w="9525" cap="flat" cmpd="sng">
            <a:noFill/>
            <a:prstDash val="solid"/>
            <a:miter lim="800000"/>
            <a:headEnd type="none" w="med" len="med"/>
            <a:tailEnd type="none" w="med" len="med"/>
          </a:ln>
          <a:effectLst/>
        </p:spPr>
        <p:txBody>
          <a:bodyPr wrap="none" anchor="ctr">
            <a:spAutoFit/>
          </a:bodyPr>
          <a:lstStyle/>
          <a:p>
            <a:pPr>
              <a:defRPr/>
            </a:pPr>
            <a:endParaRPr lang="lt-LT"/>
          </a:p>
        </p:txBody>
      </p:sp>
      <p:sp>
        <p:nvSpPr>
          <p:cNvPr id="14346" name="Rectangle 20"/>
          <p:cNvSpPr>
            <a:spLocks noChangeArrowheads="1"/>
          </p:cNvSpPr>
          <p:nvPr/>
        </p:nvSpPr>
        <p:spPr bwMode="auto">
          <a:xfrm>
            <a:off x="0" y="0"/>
            <a:ext cx="2228850" cy="0"/>
          </a:xfrm>
          <a:prstGeom prst="rect">
            <a:avLst/>
          </a:prstGeom>
          <a:solidFill>
            <a:srgbClr val="F2F2F2"/>
          </a:solidFill>
          <a:ln w="9525">
            <a:noFill/>
            <a:miter lim="800000"/>
            <a:headEnd/>
            <a:tailEnd/>
          </a:ln>
        </p:spPr>
        <p:txBody>
          <a:bodyPr wrap="none" lIns="2612202" anchor="ctr">
            <a:spAutoFit/>
          </a:bodyPr>
          <a:lstStyle/>
          <a:p>
            <a:pPr eaLnBrk="0" hangingPunct="0"/>
            <a:r>
              <a:rPr lang="en-GB" sz="800">
                <a:effectLst/>
              </a:rPr>
              <a:t> </a:t>
            </a:r>
            <a:endParaRPr lang="en-GB">
              <a:effectLst/>
            </a:endParaRPr>
          </a:p>
          <a:p>
            <a:pPr eaLnBrk="0" hangingPunct="0"/>
            <a:endParaRPr lang="en-GB">
              <a:effectLst/>
            </a:endParaRPr>
          </a:p>
        </p:txBody>
      </p:sp>
      <p:sp>
        <p:nvSpPr>
          <p:cNvPr id="14347" name="Rectangle 22"/>
          <p:cNvSpPr>
            <a:spLocks noChangeArrowheads="1"/>
          </p:cNvSpPr>
          <p:nvPr/>
        </p:nvSpPr>
        <p:spPr bwMode="auto">
          <a:xfrm>
            <a:off x="0" y="0"/>
            <a:ext cx="2228850" cy="0"/>
          </a:xfrm>
          <a:prstGeom prst="rect">
            <a:avLst/>
          </a:prstGeom>
          <a:solidFill>
            <a:srgbClr val="F2F2F2"/>
          </a:solidFill>
          <a:ln w="9525">
            <a:noFill/>
            <a:miter lim="800000"/>
            <a:headEnd/>
            <a:tailEnd/>
          </a:ln>
        </p:spPr>
        <p:txBody>
          <a:bodyPr wrap="none" lIns="2612202" anchor="ctr">
            <a:spAutoFit/>
          </a:bodyPr>
          <a:lstStyle/>
          <a:p>
            <a:pPr eaLnBrk="0" hangingPunct="0"/>
            <a:r>
              <a:rPr lang="en-GB" sz="800">
                <a:effectLst/>
              </a:rPr>
              <a:t> </a:t>
            </a:r>
            <a:endParaRPr lang="en-GB">
              <a:effectLst/>
            </a:endParaRPr>
          </a:p>
          <a:p>
            <a:pPr eaLnBrk="0" hangingPunct="0"/>
            <a:endParaRPr lang="en-GB">
              <a:effectLst/>
            </a:endParaRPr>
          </a:p>
        </p:txBody>
      </p:sp>
      <p:pic>
        <p:nvPicPr>
          <p:cNvPr id="20" name="Picture 5" descr="https://upload.wikimedia.org/wikipedia/commons/6/64/Creaci%C3%B3n_de_Ad%C3%A1n_%28Miguel_%C3%81ngel%29.jpg"/>
          <p:cNvPicPr>
            <a:picLocks noChangeAspect="1" noChangeArrowheads="1"/>
          </p:cNvPicPr>
          <p:nvPr/>
        </p:nvPicPr>
        <p:blipFill>
          <a:blip r:embed="rId9" cstate="print"/>
          <a:srcRect/>
          <a:stretch>
            <a:fillRect/>
          </a:stretch>
        </p:blipFill>
        <p:spPr bwMode="auto">
          <a:xfrm>
            <a:off x="1187450" y="2060575"/>
            <a:ext cx="6681788" cy="3033713"/>
          </a:xfrm>
          <a:prstGeom prst="rect">
            <a:avLst/>
          </a:prstGeom>
          <a:noFill/>
          <a:ln w="9525">
            <a:noFill/>
            <a:miter lim="800000"/>
            <a:headEnd/>
            <a:tailEnd/>
          </a:ln>
        </p:spPr>
      </p:pic>
      <p:sp>
        <p:nvSpPr>
          <p:cNvPr id="14349" name="TextBox 3"/>
          <p:cNvSpPr txBox="1">
            <a:spLocks noChangeArrowheads="1"/>
          </p:cNvSpPr>
          <p:nvPr/>
        </p:nvSpPr>
        <p:spPr bwMode="auto">
          <a:xfrm>
            <a:off x="1781175" y="233363"/>
            <a:ext cx="7065963" cy="1108075"/>
          </a:xfrm>
          <a:prstGeom prst="rect">
            <a:avLst/>
          </a:prstGeom>
          <a:noFill/>
          <a:ln w="9525">
            <a:noFill/>
            <a:miter lim="800000"/>
            <a:headEnd/>
            <a:tailEnd/>
          </a:ln>
        </p:spPr>
        <p:txBody>
          <a:bodyPr>
            <a:spAutoFit/>
          </a:bodyPr>
          <a:lstStyle/>
          <a:p>
            <a:r>
              <a:rPr lang="lt-LT" sz="4800" b="1">
                <a:solidFill>
                  <a:srgbClr val="C00000"/>
                </a:solidFill>
                <a:effectLst/>
                <a:latin typeface="Comic Sans MS" pitchFamily="66" charset="0"/>
              </a:rPr>
              <a:t>KAS YRA ŽMOGUS </a:t>
            </a:r>
            <a:r>
              <a:rPr lang="lt-LT" sz="6600" b="1">
                <a:solidFill>
                  <a:srgbClr val="C00000"/>
                </a:solidFill>
                <a:effectLst/>
                <a:latin typeface="Comic Sans MS" pitchFamily="66" charset="0"/>
              </a:rPr>
              <a:t>?</a:t>
            </a:r>
          </a:p>
        </p:txBody>
      </p:sp>
      <p:sp>
        <p:nvSpPr>
          <p:cNvPr id="14" name="TextBox 13"/>
          <p:cNvSpPr txBox="1"/>
          <p:nvPr/>
        </p:nvSpPr>
        <p:spPr>
          <a:xfrm>
            <a:off x="1835150" y="2060575"/>
            <a:ext cx="3097213" cy="523875"/>
          </a:xfrm>
          <a:prstGeom prst="rect">
            <a:avLst/>
          </a:prstGeom>
          <a:noFill/>
        </p:spPr>
        <p:txBody>
          <a:bodyPr>
            <a:spAutoFit/>
          </a:bodyPr>
          <a:lstStyle/>
          <a:p>
            <a:pPr>
              <a:defRPr/>
            </a:pPr>
            <a:r>
              <a:rPr lang="lt-LT" b="1" dirty="0">
                <a:solidFill>
                  <a:srgbClr val="FF0000"/>
                </a:solidFill>
                <a:latin typeface="Comic Sans MS" pitchFamily="66" charset="0"/>
              </a:rPr>
              <a:t>SIELA ADOMUI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ChangeArrowheads="1"/>
          </p:cNvSpPr>
          <p:nvPr/>
        </p:nvSpPr>
        <p:spPr bwMode="auto">
          <a:xfrm>
            <a:off x="0" y="852488"/>
            <a:ext cx="9144000" cy="0"/>
          </a:xfrm>
          <a:prstGeom prst="rect">
            <a:avLst/>
          </a:prstGeom>
          <a:noFill/>
          <a:ln w="9525">
            <a:noFill/>
            <a:miter lim="800000"/>
            <a:headEnd/>
            <a:tailEnd/>
          </a:ln>
          <a:effectLst/>
        </p:spPr>
        <p:txBody>
          <a:bodyPr wrap="none" anchor="ctr">
            <a:spAutoFit/>
          </a:bodyPr>
          <a:lstStyle/>
          <a:p>
            <a:pPr>
              <a:defRPr/>
            </a:pPr>
            <a:endParaRPr lang="lt-LT"/>
          </a:p>
        </p:txBody>
      </p:sp>
      <p:sp>
        <p:nvSpPr>
          <p:cNvPr id="1028" name="Text Box 3"/>
          <p:cNvSpPr txBox="1">
            <a:spLocks noChangeArrowheads="1"/>
          </p:cNvSpPr>
          <p:nvPr/>
        </p:nvSpPr>
        <p:spPr bwMode="auto">
          <a:xfrm>
            <a:off x="1582738" y="350838"/>
            <a:ext cx="7705725" cy="701675"/>
          </a:xfrm>
          <a:prstGeom prst="rect">
            <a:avLst/>
          </a:prstGeom>
          <a:noFill/>
          <a:ln w="9525">
            <a:noFill/>
            <a:miter lim="800000"/>
            <a:headEnd/>
            <a:tailEnd/>
          </a:ln>
        </p:spPr>
        <p:txBody>
          <a:bodyPr>
            <a:spAutoFit/>
          </a:bodyPr>
          <a:lstStyle/>
          <a:p>
            <a:pPr>
              <a:spcBef>
                <a:spcPct val="50000"/>
              </a:spcBef>
            </a:pPr>
            <a:r>
              <a:rPr lang="lt-LT" sz="2000" b="1">
                <a:effectLst/>
                <a:latin typeface="Comic Sans MS" pitchFamily="66" charset="0"/>
              </a:rPr>
              <a:t>Gyvybės funkcinė organizacija bei bioinformatika platesniu požiūriu</a:t>
            </a:r>
            <a:endParaRPr lang="en-US" sz="2000" b="1">
              <a:effectLst/>
              <a:latin typeface="Comic Sans MS" pitchFamily="66" charset="0"/>
            </a:endParaRPr>
          </a:p>
        </p:txBody>
      </p:sp>
      <p:sp>
        <p:nvSpPr>
          <p:cNvPr id="1155076" name="Line 4"/>
          <p:cNvSpPr>
            <a:spLocks noChangeShapeType="1"/>
          </p:cNvSpPr>
          <p:nvPr/>
        </p:nvSpPr>
        <p:spPr bwMode="auto">
          <a:xfrm>
            <a:off x="1027113" y="1160463"/>
            <a:ext cx="7993062" cy="0"/>
          </a:xfrm>
          <a:prstGeom prst="line">
            <a:avLst/>
          </a:prstGeom>
          <a:noFill/>
          <a:ln w="38100" cmpd="dbl">
            <a:solidFill>
              <a:srgbClr val="0000FF"/>
            </a:solidFill>
            <a:round/>
            <a:headEnd/>
            <a:tailEnd/>
          </a:ln>
          <a:effectLst/>
        </p:spPr>
        <p:txBody>
          <a:bodyPr/>
          <a:lstStyle/>
          <a:p>
            <a:pPr>
              <a:defRPr/>
            </a:pPr>
            <a:endParaRPr lang="lt-LT"/>
          </a:p>
        </p:txBody>
      </p:sp>
      <p:sp>
        <p:nvSpPr>
          <p:cNvPr id="1030" name="Text Box 5"/>
          <p:cNvSpPr txBox="1">
            <a:spLocks noChangeArrowheads="1"/>
          </p:cNvSpPr>
          <p:nvPr/>
        </p:nvSpPr>
        <p:spPr bwMode="auto">
          <a:xfrm>
            <a:off x="252413" y="1900238"/>
            <a:ext cx="3743325" cy="5273675"/>
          </a:xfrm>
          <a:prstGeom prst="rect">
            <a:avLst/>
          </a:prstGeom>
          <a:noFill/>
          <a:ln w="9525">
            <a:noFill/>
            <a:miter lim="800000"/>
            <a:headEnd/>
            <a:tailEnd/>
          </a:ln>
        </p:spPr>
        <p:txBody>
          <a:bodyPr>
            <a:spAutoFit/>
          </a:bodyPr>
          <a:lstStyle/>
          <a:p>
            <a:pPr>
              <a:spcBef>
                <a:spcPct val="50000"/>
              </a:spcBef>
            </a:pPr>
            <a:r>
              <a:rPr lang="lt-LT" sz="2000">
                <a:effectLst/>
                <a:latin typeface="Comic Sans MS" pitchFamily="66" charset="0"/>
              </a:rPr>
              <a:t>Gyvybės raida aiškintina  </a:t>
            </a:r>
          </a:p>
          <a:p>
            <a:pPr>
              <a:spcBef>
                <a:spcPct val="50000"/>
              </a:spcBef>
            </a:pPr>
            <a:r>
              <a:rPr lang="lt-LT" sz="2000">
                <a:effectLst/>
                <a:latin typeface="Comic Sans MS" pitchFamily="66" charset="0"/>
              </a:rPr>
              <a:t>hierarchiškai besivystančių ir besidauginančių informacinių struktūrų, vykdančių kodavimą-dekodavimą uždarų kilpų principu, visuma.</a:t>
            </a:r>
          </a:p>
          <a:p>
            <a:pPr>
              <a:spcBef>
                <a:spcPct val="50000"/>
              </a:spcBef>
            </a:pPr>
            <a:r>
              <a:rPr lang="lt-LT" sz="2000">
                <a:effectLst/>
                <a:latin typeface="Comic Sans MS" pitchFamily="66" charset="0"/>
              </a:rPr>
              <a:t>Šios struktūros naudoja įvairiausias technologines priemones, sąlygojančias įvairias gyvybės formas bei sisteminės veiklos lygmenis. </a:t>
            </a:r>
          </a:p>
          <a:p>
            <a:pPr>
              <a:spcBef>
                <a:spcPct val="50000"/>
              </a:spcBef>
            </a:pPr>
            <a:r>
              <a:rPr lang="lt-LT" sz="2000">
                <a:effectLst/>
                <a:latin typeface="Comic Sans MS" pitchFamily="66" charset="0"/>
              </a:rPr>
              <a:t>Biokibernetikoje ir bioinformatikoje slypi gyvojo pasaulio esmė.</a:t>
            </a:r>
          </a:p>
          <a:p>
            <a:pPr>
              <a:spcBef>
                <a:spcPct val="50000"/>
              </a:spcBef>
            </a:pPr>
            <a:endParaRPr lang="en-US" sz="2000">
              <a:effectLst/>
              <a:latin typeface="Comic Sans MS" pitchFamily="66" charset="0"/>
            </a:endParaRPr>
          </a:p>
        </p:txBody>
      </p:sp>
      <p:sp>
        <p:nvSpPr>
          <p:cNvPr id="1031" name="Text Box 6"/>
          <p:cNvSpPr txBox="1">
            <a:spLocks noChangeArrowheads="1"/>
          </p:cNvSpPr>
          <p:nvPr/>
        </p:nvSpPr>
        <p:spPr bwMode="auto">
          <a:xfrm>
            <a:off x="0" y="6610350"/>
            <a:ext cx="9144000" cy="274638"/>
          </a:xfrm>
          <a:prstGeom prst="rect">
            <a:avLst/>
          </a:prstGeom>
          <a:noFill/>
          <a:ln w="9525">
            <a:noFill/>
            <a:miter lim="800000"/>
            <a:headEnd/>
            <a:tailEnd/>
          </a:ln>
        </p:spPr>
        <p:txBody>
          <a:bodyPr>
            <a:spAutoFit/>
          </a:bodyPr>
          <a:lstStyle/>
          <a:p>
            <a:pPr algn="ctr"/>
            <a:r>
              <a:rPr lang="lt-LT" sz="1200">
                <a:solidFill>
                  <a:srgbClr val="969696"/>
                </a:solidFill>
                <a:effectLst/>
                <a:latin typeface="Comic Sans MS" pitchFamily="66" charset="0"/>
              </a:rPr>
              <a:t>D. Kirvelis. KODAVIMAS-DEKODAVIMAS uždaros kilpos principu gyvosiose sistemose</a:t>
            </a:r>
            <a:endParaRPr lang="en-US" sz="1200">
              <a:solidFill>
                <a:srgbClr val="969696"/>
              </a:solidFill>
              <a:effectLst/>
              <a:latin typeface="Comic Sans MS" pitchFamily="66" charset="0"/>
            </a:endParaRPr>
          </a:p>
        </p:txBody>
      </p:sp>
      <p:graphicFrame>
        <p:nvGraphicFramePr>
          <p:cNvPr id="1026" name="Object 7"/>
          <p:cNvGraphicFramePr>
            <a:graphicFrameLocks noChangeAspect="1"/>
          </p:cNvGraphicFramePr>
          <p:nvPr/>
        </p:nvGraphicFramePr>
        <p:xfrm>
          <a:off x="4041775" y="765175"/>
          <a:ext cx="4778375" cy="5732463"/>
        </p:xfrm>
        <a:graphic>
          <a:graphicData uri="http://schemas.openxmlformats.org/presentationml/2006/ole">
            <p:oleObj spid="_x0000_s293890" name="Picture" r:id="rId3" imgW="6017260" imgH="7220663" progId="Word.Picture.8">
              <p:embed/>
            </p:oleObj>
          </a:graphicData>
        </a:graphic>
      </p:graphicFrame>
      <p:pic>
        <p:nvPicPr>
          <p:cNvPr id="1032" name="Picture 8"/>
          <p:cNvPicPr>
            <a:picLocks noChangeAspect="1" noChangeArrowheads="1"/>
          </p:cNvPicPr>
          <p:nvPr/>
        </p:nvPicPr>
        <p:blipFill>
          <a:blip r:embed="rId4" cstate="print"/>
          <a:srcRect/>
          <a:stretch>
            <a:fillRect/>
          </a:stretch>
        </p:blipFill>
        <p:spPr bwMode="auto">
          <a:xfrm>
            <a:off x="71438" y="441325"/>
            <a:ext cx="1260475"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 Box 5"/>
          <p:cNvSpPr txBox="1">
            <a:spLocks noChangeArrowheads="1"/>
          </p:cNvSpPr>
          <p:nvPr/>
        </p:nvSpPr>
        <p:spPr bwMode="auto">
          <a:xfrm>
            <a:off x="1115616" y="188640"/>
            <a:ext cx="8028384" cy="1077218"/>
          </a:xfrm>
          <a:prstGeom prst="rect">
            <a:avLst/>
          </a:prstGeom>
          <a:noFill/>
          <a:ln w="9525">
            <a:noFill/>
            <a:miter lim="800000"/>
            <a:headEnd/>
            <a:tailEnd/>
          </a:ln>
          <a:effectLst/>
        </p:spPr>
        <p:txBody>
          <a:bodyPr wrap="square">
            <a:spAutoFit/>
          </a:bodyPr>
          <a:lstStyle/>
          <a:p>
            <a:pPr algn="ctr">
              <a:defRPr/>
            </a:pPr>
            <a:r>
              <a:rPr lang="lt-LT" sz="3200" b="1" dirty="0" smtClean="0">
                <a:solidFill>
                  <a:srgbClr val="3219CB"/>
                </a:solidFill>
                <a:effectLst/>
                <a:latin typeface="Comic Sans MS" pitchFamily="66" charset="0"/>
              </a:rPr>
              <a:t> Nors ~47</a:t>
            </a:r>
            <a:r>
              <a:rPr lang="en-US" sz="3200" b="1" dirty="0" smtClean="0">
                <a:solidFill>
                  <a:srgbClr val="3219CB"/>
                </a:solidFill>
                <a:effectLst/>
                <a:latin typeface="Comic Sans MS" pitchFamily="66" charset="0"/>
              </a:rPr>
              <a:t>% </a:t>
            </a:r>
            <a:r>
              <a:rPr lang="en-US" sz="3200" b="1" dirty="0" err="1" smtClean="0">
                <a:solidFill>
                  <a:srgbClr val="3219CB"/>
                </a:solidFill>
                <a:effectLst/>
                <a:latin typeface="Comic Sans MS" pitchFamily="66" charset="0"/>
              </a:rPr>
              <a:t>Lietuvos</a:t>
            </a:r>
            <a:r>
              <a:rPr lang="en-US" sz="3200" b="1" dirty="0" smtClean="0">
                <a:solidFill>
                  <a:srgbClr val="3219CB"/>
                </a:solidFill>
                <a:effectLst/>
                <a:latin typeface="Comic Sans MS" pitchFamily="66" charset="0"/>
              </a:rPr>
              <a:t> </a:t>
            </a:r>
            <a:r>
              <a:rPr lang="lt-LT" sz="3200" b="1" dirty="0" smtClean="0">
                <a:solidFill>
                  <a:srgbClr val="3219CB"/>
                </a:solidFill>
                <a:effectLst/>
                <a:latin typeface="Comic Sans MS" pitchFamily="66" charset="0"/>
              </a:rPr>
              <a:t>žmonių mano, </a:t>
            </a:r>
          </a:p>
          <a:p>
            <a:pPr algn="ctr">
              <a:defRPr/>
            </a:pPr>
            <a:r>
              <a:rPr lang="lt-LT" sz="3200" b="1" dirty="0" smtClean="0">
                <a:solidFill>
                  <a:srgbClr val="3219CB"/>
                </a:solidFill>
                <a:effectLst/>
                <a:latin typeface="Comic Sans MS" pitchFamily="66" charset="0"/>
              </a:rPr>
              <a:t>  kad čia yra Europinės kultūros esmė </a:t>
            </a:r>
            <a:endParaRPr lang="en-US" sz="3200" b="1" dirty="0">
              <a:solidFill>
                <a:srgbClr val="3219CB"/>
              </a:solidFill>
              <a:latin typeface="Comic Sans MS" pitchFamily="66" charset="0"/>
            </a:endParaRPr>
          </a:p>
        </p:txBody>
      </p:sp>
      <p:pic>
        <p:nvPicPr>
          <p:cNvPr id="515074" name="Picture 2" descr="Vaizdo rezultatas pagal užklausą „Rafael Teologia“">
            <a:hlinkClick r:id="rId4"/>
          </p:cNvPr>
          <p:cNvPicPr>
            <a:picLocks noChangeAspect="1" noChangeArrowheads="1"/>
          </p:cNvPicPr>
          <p:nvPr/>
        </p:nvPicPr>
        <p:blipFill>
          <a:blip r:embed="rId5" cstate="print"/>
          <a:srcRect/>
          <a:stretch>
            <a:fillRect/>
          </a:stretch>
        </p:blipFill>
        <p:spPr bwMode="auto">
          <a:xfrm>
            <a:off x="1691680" y="1596862"/>
            <a:ext cx="6928051" cy="5000490"/>
          </a:xfrm>
          <a:prstGeom prst="rect">
            <a:avLst/>
          </a:prstGeom>
          <a:noFill/>
        </p:spPr>
      </p:pic>
      <p:sp>
        <p:nvSpPr>
          <p:cNvPr id="9" name="TextBox 8"/>
          <p:cNvSpPr txBox="1"/>
          <p:nvPr/>
        </p:nvSpPr>
        <p:spPr>
          <a:xfrm>
            <a:off x="3275856" y="6021288"/>
            <a:ext cx="3960440" cy="523220"/>
          </a:xfrm>
          <a:prstGeom prst="rect">
            <a:avLst/>
          </a:prstGeom>
          <a:noFill/>
        </p:spPr>
        <p:txBody>
          <a:bodyPr wrap="square" rtlCol="0">
            <a:spAutoFit/>
          </a:bodyPr>
          <a:lstStyle/>
          <a:p>
            <a:r>
              <a:rPr lang="lt-LT" b="1" dirty="0" smtClean="0">
                <a:solidFill>
                  <a:srgbClr val="C00000"/>
                </a:solidFill>
                <a:effectLst/>
                <a:latin typeface="Comic Sans MS" pitchFamily="66" charset="0"/>
              </a:rPr>
              <a:t>Rafael, TEOLOGIA</a:t>
            </a:r>
            <a:endParaRPr lang="lt-LT" b="1" dirty="0">
              <a:solidFill>
                <a:srgbClr val="C00000"/>
              </a:solidFill>
              <a:effectLst/>
              <a:latin typeface="Comic Sans MS" pitchFamily="66" charset="0"/>
            </a:endParaRPr>
          </a:p>
        </p:txBody>
      </p:sp>
      <p:sp>
        <p:nvSpPr>
          <p:cNvPr id="10" name="TextBox 9"/>
          <p:cNvSpPr txBox="1"/>
          <p:nvPr/>
        </p:nvSpPr>
        <p:spPr>
          <a:xfrm>
            <a:off x="251520" y="2852936"/>
            <a:ext cx="1296144" cy="1569660"/>
          </a:xfrm>
          <a:prstGeom prst="rect">
            <a:avLst/>
          </a:prstGeom>
          <a:noFill/>
        </p:spPr>
        <p:txBody>
          <a:bodyPr wrap="square" rtlCol="0">
            <a:spAutoFit/>
          </a:bodyPr>
          <a:lstStyle/>
          <a:p>
            <a:r>
              <a:rPr lang="lt-LT" sz="9600" b="1" dirty="0" smtClean="0">
                <a:solidFill>
                  <a:srgbClr val="C00000"/>
                </a:solidFill>
                <a:latin typeface="Arial Black" pitchFamily="34" charset="0"/>
              </a:rPr>
              <a:t>?</a:t>
            </a:r>
            <a:endParaRPr lang="lt-LT" sz="9600" b="1" dirty="0">
              <a:solidFill>
                <a:srgbClr val="C00000"/>
              </a:solidFill>
              <a:latin typeface="Arial Black" pitchFamily="34" charset="0"/>
            </a:endParaRPr>
          </a:p>
        </p:txBody>
      </p:sp>
      <p:pic>
        <p:nvPicPr>
          <p:cNvPr id="118786" name="Picture 2" descr="https://upload.wikimedia.org/wikipedia/commons/thumb/e/ef/%C5%A0ven%C4%8Diausioji_Trejyb%C4%97.jpg/150px-%C5%A0ven%C4%8Diausioji_Trejyb%C4%97.jpg">
            <a:hlinkClick r:id="rId6"/>
          </p:cNvPr>
          <p:cNvPicPr>
            <a:picLocks noChangeAspect="1" noChangeArrowheads="1"/>
          </p:cNvPicPr>
          <p:nvPr/>
        </p:nvPicPr>
        <p:blipFill>
          <a:blip r:embed="rId7" cstate="print"/>
          <a:srcRect/>
          <a:stretch>
            <a:fillRect/>
          </a:stretch>
        </p:blipFill>
        <p:spPr bwMode="auto">
          <a:xfrm>
            <a:off x="4283968" y="692696"/>
            <a:ext cx="1800200" cy="3048340"/>
          </a:xfrm>
          <a:prstGeom prst="rect">
            <a:avLst/>
          </a:prstGeom>
          <a:noFill/>
        </p:spPr>
      </p:pic>
      <p:sp>
        <p:nvSpPr>
          <p:cNvPr id="11" name="Oval 10"/>
          <p:cNvSpPr/>
          <p:nvPr/>
        </p:nvSpPr>
        <p:spPr>
          <a:xfrm>
            <a:off x="4932040" y="692696"/>
            <a:ext cx="50405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53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TextBox 3"/>
          <p:cNvSpPr txBox="1"/>
          <p:nvPr/>
        </p:nvSpPr>
        <p:spPr>
          <a:xfrm>
            <a:off x="1187450" y="2205038"/>
            <a:ext cx="7272338" cy="708025"/>
          </a:xfrm>
          <a:prstGeom prst="rect">
            <a:avLst/>
          </a:prstGeom>
          <a:noFill/>
        </p:spPr>
        <p:txBody>
          <a:bodyPr>
            <a:spAutoFit/>
          </a:bodyPr>
          <a:lstStyle/>
          <a:p>
            <a:pPr>
              <a:defRPr/>
            </a:pPr>
            <a:r>
              <a:rPr lang="lt-LT" sz="4000" b="1" dirty="0">
                <a:solidFill>
                  <a:srgbClr val="C00000"/>
                </a:solidFill>
                <a:latin typeface="Comic Sans MS" pitchFamily="66" charset="0"/>
              </a:rPr>
              <a:t>ŽMOGUS yra KŪRĖJAS </a:t>
            </a:r>
            <a:r>
              <a:rPr lang="en-US" sz="4000" b="1" dirty="0">
                <a:solidFill>
                  <a:srgbClr val="C00000"/>
                </a:solidFill>
                <a:latin typeface="Comic Sans MS" pitchFamily="66" charset="0"/>
              </a:rPr>
              <a:t>!?</a:t>
            </a:r>
            <a:endParaRPr lang="lt-LT" sz="4000" b="1" dirty="0">
              <a:solidFill>
                <a:srgbClr val="C00000"/>
              </a:solidFill>
              <a:latin typeface="Comic Sans MS" pitchFamily="66" charset="0"/>
            </a:endParaRPr>
          </a:p>
        </p:txBody>
      </p:sp>
      <p:sp>
        <p:nvSpPr>
          <p:cNvPr id="5" name="TextBox 4"/>
          <p:cNvSpPr txBox="1"/>
          <p:nvPr/>
        </p:nvSpPr>
        <p:spPr>
          <a:xfrm>
            <a:off x="827088" y="3860800"/>
            <a:ext cx="7416800" cy="923925"/>
          </a:xfrm>
          <a:prstGeom prst="rect">
            <a:avLst/>
          </a:prstGeom>
          <a:noFill/>
        </p:spPr>
        <p:txBody>
          <a:bodyPr>
            <a:spAutoFit/>
          </a:bodyPr>
          <a:lstStyle/>
          <a:p>
            <a:pPr algn="ctr">
              <a:defRPr/>
            </a:pPr>
            <a:r>
              <a:rPr lang="en-US" sz="5400" b="1" dirty="0">
                <a:solidFill>
                  <a:srgbClr val="3219CB"/>
                </a:solidFill>
                <a:latin typeface="Comic Sans MS" pitchFamily="66" charset="0"/>
              </a:rPr>
              <a:t>O </a:t>
            </a:r>
            <a:r>
              <a:rPr lang="en-US" sz="5400" b="1" dirty="0" err="1">
                <a:solidFill>
                  <a:srgbClr val="3219CB"/>
                </a:solidFill>
                <a:latin typeface="Comic Sans MS" pitchFamily="66" charset="0"/>
              </a:rPr>
              <a:t>kas</a:t>
            </a:r>
            <a:r>
              <a:rPr lang="en-US" sz="5400" b="1" dirty="0">
                <a:solidFill>
                  <a:srgbClr val="3219CB"/>
                </a:solidFill>
                <a:latin typeface="Comic Sans MS" pitchFamily="66" charset="0"/>
              </a:rPr>
              <a:t> </a:t>
            </a:r>
            <a:r>
              <a:rPr lang="en-US" sz="5400" b="1" dirty="0" err="1">
                <a:solidFill>
                  <a:srgbClr val="3219CB"/>
                </a:solidFill>
                <a:latin typeface="Comic Sans MS" pitchFamily="66" charset="0"/>
              </a:rPr>
              <a:t>yra</a:t>
            </a:r>
            <a:r>
              <a:rPr lang="en-US" sz="5400" b="1" dirty="0">
                <a:solidFill>
                  <a:srgbClr val="3219CB"/>
                </a:solidFill>
                <a:latin typeface="Comic Sans MS" pitchFamily="66" charset="0"/>
              </a:rPr>
              <a:t> K</a:t>
            </a:r>
            <a:r>
              <a:rPr lang="lt-LT" sz="5400" b="1" dirty="0">
                <a:solidFill>
                  <a:srgbClr val="3219CB"/>
                </a:solidFill>
                <a:latin typeface="Comic Sans MS" pitchFamily="66" charset="0"/>
              </a:rPr>
              <a:t>Ū</a:t>
            </a:r>
            <a:r>
              <a:rPr lang="en-US" sz="5400" b="1" dirty="0">
                <a:solidFill>
                  <a:srgbClr val="3219CB"/>
                </a:solidFill>
                <a:latin typeface="Comic Sans MS" pitchFamily="66" charset="0"/>
              </a:rPr>
              <a:t>RYBA</a:t>
            </a:r>
            <a:r>
              <a:rPr lang="lt-LT" sz="5400" b="1" dirty="0">
                <a:solidFill>
                  <a:srgbClr val="3219CB"/>
                </a:solidFill>
                <a:latin typeface="Comic Sans MS" pitchFamily="66" charset="0"/>
              </a:rPr>
              <a:t> ?</a:t>
            </a:r>
          </a:p>
        </p:txBody>
      </p:sp>
      <p:sp>
        <p:nvSpPr>
          <p:cNvPr id="6"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638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4" name="Picture 16" descr="Image:Michelango Portrait by Volterra.jpg">
            <a:hlinkClick r:id="rId4"/>
          </p:cNvPr>
          <p:cNvPicPr>
            <a:picLocks noChangeAspect="1" noChangeArrowheads="1"/>
          </p:cNvPicPr>
          <p:nvPr/>
        </p:nvPicPr>
        <p:blipFill>
          <a:blip r:embed="rId5" cstate="print"/>
          <a:srcRect/>
          <a:stretch>
            <a:fillRect/>
          </a:stretch>
        </p:blipFill>
        <p:spPr bwMode="auto">
          <a:xfrm>
            <a:off x="5951538" y="279400"/>
            <a:ext cx="3192462" cy="4364038"/>
          </a:xfrm>
          <a:prstGeom prst="rect">
            <a:avLst/>
          </a:prstGeom>
          <a:noFill/>
          <a:ln w="9525">
            <a:noFill/>
            <a:miter lim="800000"/>
            <a:headEnd/>
            <a:tailEnd/>
          </a:ln>
        </p:spPr>
      </p:pic>
      <p:pic>
        <p:nvPicPr>
          <p:cNvPr id="5" name="Picture 14" descr="Vaizdas:Possible Self-Portrait of Leonardo da Vinci.jpg"/>
          <p:cNvPicPr>
            <a:picLocks noChangeAspect="1" noChangeArrowheads="1"/>
          </p:cNvPicPr>
          <p:nvPr/>
        </p:nvPicPr>
        <p:blipFill>
          <a:blip r:embed="rId6" cstate="print"/>
          <a:srcRect/>
          <a:stretch>
            <a:fillRect/>
          </a:stretch>
        </p:blipFill>
        <p:spPr bwMode="auto">
          <a:xfrm>
            <a:off x="0" y="1493838"/>
            <a:ext cx="2709863" cy="4095750"/>
          </a:xfrm>
          <a:prstGeom prst="rect">
            <a:avLst/>
          </a:prstGeom>
          <a:noFill/>
          <a:ln w="9525">
            <a:noFill/>
            <a:miter lim="800000"/>
            <a:headEnd/>
            <a:tailEnd/>
          </a:ln>
        </p:spPr>
      </p:pic>
      <p:pic>
        <p:nvPicPr>
          <p:cNvPr id="6" name="Picture 18" descr="Image:Sistine.chapel.entire.500pix.jpg">
            <a:hlinkClick r:id="rId7"/>
          </p:cNvPr>
          <p:cNvPicPr>
            <a:picLocks noChangeAspect="1" noChangeArrowheads="1"/>
          </p:cNvPicPr>
          <p:nvPr/>
        </p:nvPicPr>
        <p:blipFill>
          <a:blip r:embed="rId8" cstate="print"/>
          <a:srcRect/>
          <a:stretch>
            <a:fillRect/>
          </a:stretch>
        </p:blipFill>
        <p:spPr bwMode="auto">
          <a:xfrm>
            <a:off x="7532688" y="4643438"/>
            <a:ext cx="1611312" cy="2168525"/>
          </a:xfrm>
          <a:prstGeom prst="rect">
            <a:avLst/>
          </a:prstGeom>
          <a:noFill/>
          <a:ln w="9525">
            <a:noFill/>
            <a:miter lim="800000"/>
            <a:headEnd/>
            <a:tailEnd/>
          </a:ln>
        </p:spPr>
      </p:pic>
      <p:pic>
        <p:nvPicPr>
          <p:cNvPr id="8" name="Picture 17" descr="Image:Michaelangelo David.jpg">
            <a:hlinkClick r:id="rId9"/>
          </p:cNvPr>
          <p:cNvPicPr>
            <a:picLocks noChangeAspect="1" noChangeArrowheads="1"/>
          </p:cNvPicPr>
          <p:nvPr/>
        </p:nvPicPr>
        <p:blipFill>
          <a:blip r:embed="rId10" cstate="print"/>
          <a:srcRect/>
          <a:stretch>
            <a:fillRect/>
          </a:stretch>
        </p:blipFill>
        <p:spPr bwMode="auto">
          <a:xfrm>
            <a:off x="5910263" y="4643438"/>
            <a:ext cx="1624012" cy="2168525"/>
          </a:xfrm>
          <a:prstGeom prst="rect">
            <a:avLst/>
          </a:prstGeom>
          <a:noFill/>
          <a:ln w="9525">
            <a:noFill/>
            <a:miter lim="800000"/>
            <a:headEnd/>
            <a:tailEnd/>
          </a:ln>
        </p:spPr>
      </p:pic>
      <p:sp>
        <p:nvSpPr>
          <p:cNvPr id="9" name="TextBox 8"/>
          <p:cNvSpPr txBox="1">
            <a:spLocks noChangeArrowheads="1"/>
          </p:cNvSpPr>
          <p:nvPr/>
        </p:nvSpPr>
        <p:spPr bwMode="auto">
          <a:xfrm>
            <a:off x="6102350" y="3890963"/>
            <a:ext cx="3041650" cy="708025"/>
          </a:xfrm>
          <a:prstGeom prst="rect">
            <a:avLst/>
          </a:prstGeom>
          <a:noFill/>
          <a:ln w="9525">
            <a:noFill/>
            <a:miter lim="800000"/>
            <a:headEnd/>
            <a:tailEnd/>
          </a:ln>
        </p:spPr>
        <p:txBody>
          <a:bodyPr>
            <a:spAutoFit/>
          </a:bodyPr>
          <a:lstStyle/>
          <a:p>
            <a:pPr>
              <a:defRPr/>
            </a:pPr>
            <a:r>
              <a:rPr lang="lt-LT" sz="2000">
                <a:latin typeface="Arial" charset="0"/>
              </a:rPr>
              <a:t>Mikelangelo Buonarroti</a:t>
            </a:r>
          </a:p>
          <a:p>
            <a:pPr algn="ctr">
              <a:defRPr/>
            </a:pPr>
            <a:r>
              <a:rPr lang="lt-LT" sz="2000">
                <a:latin typeface="Arial" charset="0"/>
              </a:rPr>
              <a:t>(1475-1564)</a:t>
            </a:r>
          </a:p>
        </p:txBody>
      </p:sp>
      <p:sp>
        <p:nvSpPr>
          <p:cNvPr id="10" name="TextBox 9"/>
          <p:cNvSpPr txBox="1">
            <a:spLocks noChangeArrowheads="1"/>
          </p:cNvSpPr>
          <p:nvPr/>
        </p:nvSpPr>
        <p:spPr bwMode="auto">
          <a:xfrm>
            <a:off x="0" y="3563938"/>
            <a:ext cx="2771775" cy="831850"/>
          </a:xfrm>
          <a:prstGeom prst="rect">
            <a:avLst/>
          </a:prstGeom>
          <a:noFill/>
          <a:ln w="9525">
            <a:noFill/>
            <a:miter lim="800000"/>
            <a:headEnd/>
            <a:tailEnd/>
          </a:ln>
        </p:spPr>
        <p:txBody>
          <a:bodyPr>
            <a:spAutoFit/>
          </a:bodyPr>
          <a:lstStyle/>
          <a:p>
            <a:pPr>
              <a:defRPr/>
            </a:pPr>
            <a:r>
              <a:rPr lang="lt-LT" sz="2400">
                <a:solidFill>
                  <a:schemeClr val="bg1"/>
                </a:solidFill>
                <a:latin typeface="Arial" charset="0"/>
              </a:rPr>
              <a:t>Leonardo da Vinci</a:t>
            </a:r>
          </a:p>
          <a:p>
            <a:pPr algn="ctr">
              <a:defRPr/>
            </a:pPr>
            <a:r>
              <a:rPr lang="lt-LT" sz="2400">
                <a:solidFill>
                  <a:schemeClr val="bg1"/>
                </a:solidFill>
                <a:latin typeface="Arial" charset="0"/>
              </a:rPr>
              <a:t>(1452-1519)</a:t>
            </a:r>
          </a:p>
        </p:txBody>
      </p:sp>
      <p:pic>
        <p:nvPicPr>
          <p:cNvPr id="11" name="Picture 19" descr="Image:The Last Supper pre EUR.jpg">
            <a:hlinkClick r:id="rId11"/>
          </p:cNvPr>
          <p:cNvPicPr>
            <a:picLocks noChangeAspect="1" noChangeArrowheads="1"/>
          </p:cNvPicPr>
          <p:nvPr/>
        </p:nvPicPr>
        <p:blipFill>
          <a:blip r:embed="rId12" cstate="print"/>
          <a:srcRect/>
          <a:stretch>
            <a:fillRect/>
          </a:stretch>
        </p:blipFill>
        <p:spPr bwMode="auto">
          <a:xfrm>
            <a:off x="0" y="5260975"/>
            <a:ext cx="3138488" cy="1597025"/>
          </a:xfrm>
          <a:prstGeom prst="rect">
            <a:avLst/>
          </a:prstGeom>
          <a:noFill/>
          <a:ln w="9525">
            <a:noFill/>
            <a:miter lim="800000"/>
            <a:headEnd/>
            <a:tailEnd/>
          </a:ln>
        </p:spPr>
      </p:pic>
      <p:pic>
        <p:nvPicPr>
          <p:cNvPr id="12" name="Picture 15" descr="Image:Leonardo da Vinci Studies of Embryos.jpg">
            <a:hlinkClick r:id="rId13"/>
          </p:cNvPr>
          <p:cNvPicPr>
            <a:picLocks noChangeAspect="1" noChangeArrowheads="1"/>
          </p:cNvPicPr>
          <p:nvPr/>
        </p:nvPicPr>
        <p:blipFill>
          <a:blip r:embed="rId14" cstate="print"/>
          <a:srcRect/>
          <a:stretch>
            <a:fillRect/>
          </a:stretch>
        </p:blipFill>
        <p:spPr bwMode="auto">
          <a:xfrm>
            <a:off x="0" y="3743325"/>
            <a:ext cx="1646238" cy="2124075"/>
          </a:xfrm>
          <a:prstGeom prst="rect">
            <a:avLst/>
          </a:prstGeom>
          <a:noFill/>
          <a:ln w="9525">
            <a:noFill/>
            <a:miter lim="800000"/>
            <a:headEnd/>
            <a:tailEnd/>
          </a:ln>
        </p:spPr>
      </p:pic>
      <p:pic>
        <p:nvPicPr>
          <p:cNvPr id="13" name="Picture 20" descr="Image:Leonardo da Vinci helicopter and lifting wing.jpg"/>
          <p:cNvPicPr>
            <a:picLocks noChangeAspect="1" noChangeArrowheads="1"/>
          </p:cNvPicPr>
          <p:nvPr/>
        </p:nvPicPr>
        <p:blipFill>
          <a:blip r:embed="rId15" cstate="print"/>
          <a:srcRect/>
          <a:stretch>
            <a:fillRect/>
          </a:stretch>
        </p:blipFill>
        <p:spPr bwMode="auto">
          <a:xfrm>
            <a:off x="1666875" y="3698875"/>
            <a:ext cx="1465263" cy="2116138"/>
          </a:xfrm>
          <a:prstGeom prst="rect">
            <a:avLst/>
          </a:prstGeom>
          <a:noFill/>
          <a:ln w="9525">
            <a:noFill/>
            <a:miter lim="800000"/>
            <a:headEnd/>
            <a:tailEnd/>
          </a:ln>
        </p:spPr>
      </p:pic>
      <p:sp>
        <p:nvSpPr>
          <p:cNvPr id="20" name="Rounded Rectangular Callout 19"/>
          <p:cNvSpPr>
            <a:spLocks noChangeArrowheads="1"/>
          </p:cNvSpPr>
          <p:nvPr/>
        </p:nvSpPr>
        <p:spPr bwMode="auto">
          <a:xfrm>
            <a:off x="2546350" y="4149725"/>
            <a:ext cx="4365625" cy="2393950"/>
          </a:xfrm>
          <a:prstGeom prst="wedgeRoundRectCallout">
            <a:avLst>
              <a:gd name="adj1" fmla="val 48912"/>
              <a:gd name="adj2" fmla="val -98426"/>
              <a:gd name="adj3" fmla="val 16667"/>
            </a:avLst>
          </a:prstGeom>
          <a:solidFill>
            <a:schemeClr val="bg1"/>
          </a:solidFill>
          <a:ln w="9525" algn="ctr">
            <a:solidFill>
              <a:srgbClr val="FF0000"/>
            </a:solidFill>
            <a:miter lim="800000"/>
            <a:headEnd/>
            <a:tailEnd/>
          </a:ln>
        </p:spPr>
        <p:txBody>
          <a:bodyPr wrap="none"/>
          <a:lstStyle/>
          <a:p>
            <a:pPr>
              <a:defRPr/>
            </a:pPr>
            <a:r>
              <a:rPr lang="en-US" sz="2400">
                <a:solidFill>
                  <a:srgbClr val="FF0000"/>
                </a:solidFill>
                <a:latin typeface="Arial" charset="0"/>
              </a:rPr>
              <a:t>Leonardai, </a:t>
            </a:r>
            <a:r>
              <a:rPr lang="lt-LT" sz="2400">
                <a:solidFill>
                  <a:srgbClr val="FF0000"/>
                </a:solidFill>
                <a:latin typeface="Arial" charset="0"/>
              </a:rPr>
              <a:t>ką</a:t>
            </a:r>
            <a:r>
              <a:rPr lang="en-US" sz="2400">
                <a:solidFill>
                  <a:srgbClr val="FF0000"/>
                </a:solidFill>
                <a:latin typeface="Arial" charset="0"/>
              </a:rPr>
              <a:t> tu darai, </a:t>
            </a:r>
            <a:endParaRPr lang="lt-LT" sz="2400">
              <a:solidFill>
                <a:srgbClr val="FF0000"/>
              </a:solidFill>
              <a:latin typeface="Arial" charset="0"/>
            </a:endParaRPr>
          </a:p>
          <a:p>
            <a:pPr>
              <a:defRPr/>
            </a:pPr>
            <a:r>
              <a:rPr lang="lt-LT" sz="2400">
                <a:solidFill>
                  <a:srgbClr val="FF0000"/>
                </a:solidFill>
                <a:latin typeface="Arial" charset="0"/>
              </a:rPr>
              <a:t>švaistai savo talentą</a:t>
            </a:r>
          </a:p>
          <a:p>
            <a:pPr>
              <a:defRPr/>
            </a:pPr>
            <a:r>
              <a:rPr lang="lt-LT" sz="2400">
                <a:solidFill>
                  <a:srgbClr val="FF0000"/>
                </a:solidFill>
                <a:latin typeface="Arial" charset="0"/>
              </a:rPr>
              <a:t> lavonų pjaustymui, </a:t>
            </a:r>
          </a:p>
          <a:p>
            <a:pPr>
              <a:defRPr/>
            </a:pPr>
            <a:r>
              <a:rPr lang="lt-LT" sz="2400">
                <a:solidFill>
                  <a:srgbClr val="FF0000"/>
                </a:solidFill>
                <a:latin typeface="Arial" charset="0"/>
              </a:rPr>
              <a:t> kažkokioms tai mašinoms ir</a:t>
            </a:r>
          </a:p>
          <a:p>
            <a:pPr>
              <a:defRPr/>
            </a:pPr>
            <a:r>
              <a:rPr lang="lt-LT" sz="2400">
                <a:solidFill>
                  <a:srgbClr val="FF0000"/>
                </a:solidFill>
                <a:latin typeface="Arial" charset="0"/>
              </a:rPr>
              <a:t> neužbaigi savo vertingiausių</a:t>
            </a:r>
          </a:p>
          <a:p>
            <a:pPr>
              <a:defRPr/>
            </a:pPr>
            <a:r>
              <a:rPr lang="lt-LT" sz="2400">
                <a:solidFill>
                  <a:srgbClr val="FF0000"/>
                </a:solidFill>
                <a:latin typeface="Arial" charset="0"/>
              </a:rPr>
              <a:t>  meno kūrinių...</a:t>
            </a:r>
            <a:r>
              <a:rPr lang="en-US" sz="2400">
                <a:solidFill>
                  <a:srgbClr val="FF0000"/>
                </a:solidFill>
                <a:latin typeface="Arial" charset="0"/>
              </a:rPr>
              <a:t>!</a:t>
            </a:r>
            <a:r>
              <a:rPr lang="lt-LT" sz="2400">
                <a:solidFill>
                  <a:srgbClr val="FF0000"/>
                </a:solidFill>
                <a:latin typeface="Arial" charset="0"/>
              </a:rPr>
              <a:t> </a:t>
            </a:r>
          </a:p>
        </p:txBody>
      </p:sp>
      <p:sp>
        <p:nvSpPr>
          <p:cNvPr id="22" name="Rounded Rectangular Callout 21"/>
          <p:cNvSpPr>
            <a:spLocks noChangeArrowheads="1"/>
          </p:cNvSpPr>
          <p:nvPr/>
        </p:nvSpPr>
        <p:spPr bwMode="auto">
          <a:xfrm>
            <a:off x="2276475" y="414338"/>
            <a:ext cx="4770438" cy="1528762"/>
          </a:xfrm>
          <a:prstGeom prst="wedgeRoundRectCallout">
            <a:avLst>
              <a:gd name="adj1" fmla="val -57495"/>
              <a:gd name="adj2" fmla="val 143931"/>
              <a:gd name="adj3" fmla="val 16667"/>
            </a:avLst>
          </a:prstGeom>
          <a:solidFill>
            <a:schemeClr val="bg1"/>
          </a:solidFill>
          <a:ln w="9525" algn="ctr">
            <a:solidFill>
              <a:srgbClr val="FF0000"/>
            </a:solidFill>
            <a:miter lim="800000"/>
            <a:headEnd/>
            <a:tailEnd/>
          </a:ln>
        </p:spPr>
        <p:txBody>
          <a:bodyPr wrap="none"/>
          <a:lstStyle/>
          <a:p>
            <a:pPr>
              <a:defRPr/>
            </a:pPr>
            <a:r>
              <a:rPr lang="lt-LT">
                <a:solidFill>
                  <a:srgbClr val="FF0000"/>
                </a:solidFill>
                <a:latin typeface="Arial" charset="0"/>
              </a:rPr>
              <a:t>Mikelangelo, mašinų kūryba </a:t>
            </a:r>
          </a:p>
          <a:p>
            <a:pPr>
              <a:defRPr/>
            </a:pPr>
            <a:r>
              <a:rPr lang="lt-LT">
                <a:solidFill>
                  <a:srgbClr val="FF0000"/>
                </a:solidFill>
                <a:latin typeface="Arial" charset="0"/>
              </a:rPr>
              <a:t>yra aukštesnis menas, </a:t>
            </a:r>
          </a:p>
          <a:p>
            <a:pPr>
              <a:defRPr/>
            </a:pPr>
            <a:r>
              <a:rPr lang="lt-LT">
                <a:solidFill>
                  <a:srgbClr val="FF0000"/>
                </a:solidFill>
                <a:latin typeface="Arial" charset="0"/>
              </a:rPr>
              <a:t>nei tapyba ar skulptūra...</a:t>
            </a:r>
          </a:p>
        </p:txBody>
      </p:sp>
      <p:sp>
        <p:nvSpPr>
          <p:cNvPr id="10255" name="TextBox 22"/>
          <p:cNvSpPr txBox="1">
            <a:spLocks noChangeArrowheads="1"/>
          </p:cNvSpPr>
          <p:nvPr/>
        </p:nvSpPr>
        <p:spPr bwMode="auto">
          <a:xfrm>
            <a:off x="2771775" y="2979738"/>
            <a:ext cx="3149600" cy="522287"/>
          </a:xfrm>
          <a:prstGeom prst="rect">
            <a:avLst/>
          </a:prstGeom>
          <a:noFill/>
          <a:ln w="9525">
            <a:noFill/>
            <a:miter lim="800000"/>
            <a:headEnd/>
            <a:tailEnd/>
          </a:ln>
        </p:spPr>
        <p:txBody>
          <a:bodyPr>
            <a:spAutoFit/>
          </a:bodyPr>
          <a:lstStyle/>
          <a:p>
            <a:pPr algn="ctr">
              <a:defRPr/>
            </a:pPr>
            <a:r>
              <a:rPr lang="lt-LT" b="1">
                <a:solidFill>
                  <a:srgbClr val="C00000"/>
                </a:solidFill>
                <a:latin typeface="Arial" charset="0"/>
              </a:rPr>
              <a:t>Prieš 500 metų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animBg="1"/>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49156" name="AutoShape 4"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17412" name="TextBox 3"/>
          <p:cNvSpPr txBox="1">
            <a:spLocks noChangeArrowheads="1"/>
          </p:cNvSpPr>
          <p:nvPr/>
        </p:nvSpPr>
        <p:spPr bwMode="auto">
          <a:xfrm>
            <a:off x="1781175" y="233363"/>
            <a:ext cx="7065963" cy="1108075"/>
          </a:xfrm>
          <a:prstGeom prst="rect">
            <a:avLst/>
          </a:prstGeom>
          <a:noFill/>
          <a:ln w="9525">
            <a:noFill/>
            <a:miter lim="800000"/>
            <a:headEnd/>
            <a:tailEnd/>
          </a:ln>
        </p:spPr>
        <p:txBody>
          <a:bodyPr>
            <a:spAutoFit/>
          </a:bodyPr>
          <a:lstStyle/>
          <a:p>
            <a:r>
              <a:rPr lang="lt-LT" sz="4800" b="1" dirty="0">
                <a:solidFill>
                  <a:srgbClr val="C00000"/>
                </a:solidFill>
                <a:effectLst/>
                <a:latin typeface="Comic Sans MS" pitchFamily="66" charset="0"/>
              </a:rPr>
              <a:t>KAS YRA ŽMOGUS </a:t>
            </a:r>
            <a:r>
              <a:rPr lang="lt-LT" sz="6600" b="1" dirty="0">
                <a:solidFill>
                  <a:srgbClr val="C00000"/>
                </a:solidFill>
                <a:effectLst/>
                <a:latin typeface="Comic Sans MS" pitchFamily="66" charset="0"/>
              </a:rPr>
              <a:t>?</a:t>
            </a:r>
          </a:p>
        </p:txBody>
      </p:sp>
      <p:sp>
        <p:nvSpPr>
          <p:cNvPr id="5" name="TextBox 4"/>
          <p:cNvSpPr txBox="1">
            <a:spLocks noChangeArrowheads="1"/>
          </p:cNvSpPr>
          <p:nvPr/>
        </p:nvSpPr>
        <p:spPr bwMode="auto">
          <a:xfrm>
            <a:off x="26988" y="1538288"/>
            <a:ext cx="9450387" cy="523875"/>
          </a:xfrm>
          <a:prstGeom prst="rect">
            <a:avLst/>
          </a:prstGeom>
          <a:noFill/>
          <a:ln w="9525">
            <a:noFill/>
            <a:miter lim="800000"/>
            <a:headEnd/>
            <a:tailEnd/>
          </a:ln>
        </p:spPr>
        <p:txBody>
          <a:bodyPr>
            <a:spAutoFit/>
          </a:bodyPr>
          <a:lstStyle/>
          <a:p>
            <a:r>
              <a:rPr lang="lt-LT" b="1">
                <a:effectLst/>
                <a:latin typeface="Comic Sans MS" pitchFamily="66" charset="0"/>
              </a:rPr>
              <a:t>1. Žmogus yra </a:t>
            </a:r>
            <a:r>
              <a:rPr lang="lt-LT" b="1">
                <a:solidFill>
                  <a:srgbClr val="FF0000"/>
                </a:solidFill>
                <a:effectLst/>
                <a:latin typeface="Comic Sans MS" pitchFamily="66" charset="0"/>
              </a:rPr>
              <a:t>biologinė būtybė </a:t>
            </a:r>
            <a:r>
              <a:rPr lang="lt-LT" b="1">
                <a:effectLst/>
                <a:latin typeface="Comic Sans MS" pitchFamily="66" charset="0"/>
              </a:rPr>
              <a:t>– gyvulys (Primatas).</a:t>
            </a:r>
          </a:p>
        </p:txBody>
      </p:sp>
      <p:sp>
        <p:nvSpPr>
          <p:cNvPr id="6" name="TextBox 5"/>
          <p:cNvSpPr txBox="1"/>
          <p:nvPr/>
        </p:nvSpPr>
        <p:spPr>
          <a:xfrm>
            <a:off x="-19050" y="2438400"/>
            <a:ext cx="9163050" cy="954088"/>
          </a:xfrm>
          <a:prstGeom prst="rect">
            <a:avLst/>
          </a:prstGeom>
          <a:noFill/>
        </p:spPr>
        <p:txBody>
          <a:bodyPr>
            <a:spAutoFit/>
          </a:bodyPr>
          <a:lstStyle/>
          <a:p>
            <a:pPr>
              <a:defRPr/>
            </a:pPr>
            <a:r>
              <a:rPr lang="lt-LT" b="1" dirty="0">
                <a:effectLst/>
                <a:latin typeface="Comic Sans MS" pitchFamily="66" charset="0"/>
              </a:rPr>
              <a:t>2. Žmogus yra </a:t>
            </a:r>
            <a:r>
              <a:rPr lang="lt-LT" b="1" dirty="0">
                <a:solidFill>
                  <a:srgbClr val="FF0000"/>
                </a:solidFill>
                <a:effectLst/>
                <a:latin typeface="Comic Sans MS" pitchFamily="66" charset="0"/>
              </a:rPr>
              <a:t>socialinė būtybė </a:t>
            </a:r>
            <a:r>
              <a:rPr lang="lt-LT" b="1" dirty="0">
                <a:effectLst/>
                <a:latin typeface="Comic Sans MS" pitchFamily="66" charset="0"/>
              </a:rPr>
              <a:t>– </a:t>
            </a:r>
          </a:p>
          <a:p>
            <a:pPr algn="r">
              <a:defRPr/>
            </a:pPr>
            <a:r>
              <a:rPr lang="lt-LT" b="1" dirty="0">
                <a:effectLst/>
                <a:latin typeface="Comic Sans MS" pitchFamily="66" charset="0"/>
              </a:rPr>
              <a:t>bendruomenės narys</a:t>
            </a:r>
            <a:r>
              <a:rPr lang="lt-LT" dirty="0">
                <a:latin typeface="Arial" charset="0"/>
              </a:rPr>
              <a:t>.</a:t>
            </a:r>
          </a:p>
        </p:txBody>
      </p:sp>
      <p:sp>
        <p:nvSpPr>
          <p:cNvPr id="7" name="TextBox 6"/>
          <p:cNvSpPr txBox="1"/>
          <p:nvPr/>
        </p:nvSpPr>
        <p:spPr>
          <a:xfrm>
            <a:off x="0" y="3338513"/>
            <a:ext cx="9144000" cy="1385887"/>
          </a:xfrm>
          <a:prstGeom prst="rect">
            <a:avLst/>
          </a:prstGeom>
          <a:noFill/>
        </p:spPr>
        <p:txBody>
          <a:bodyPr>
            <a:spAutoFit/>
          </a:bodyPr>
          <a:lstStyle/>
          <a:p>
            <a:pPr>
              <a:defRPr/>
            </a:pPr>
            <a:r>
              <a:rPr lang="lt-LT" b="1" dirty="0">
                <a:effectLst/>
                <a:latin typeface="Comic Sans MS" pitchFamily="66" charset="0"/>
              </a:rPr>
              <a:t>3. Žmogus yra </a:t>
            </a:r>
            <a:r>
              <a:rPr lang="lt-LT" b="1" dirty="0">
                <a:solidFill>
                  <a:srgbClr val="FF0000"/>
                </a:solidFill>
                <a:effectLst/>
                <a:latin typeface="Comic Sans MS" pitchFamily="66" charset="0"/>
              </a:rPr>
              <a:t>psichologinė būtybė </a:t>
            </a:r>
            <a:r>
              <a:rPr lang="lt-LT" b="1" dirty="0">
                <a:effectLst/>
                <a:latin typeface="Comic Sans MS" pitchFamily="66" charset="0"/>
              </a:rPr>
              <a:t>– </a:t>
            </a:r>
          </a:p>
          <a:p>
            <a:pPr algn="ctr">
              <a:defRPr/>
            </a:pPr>
            <a:r>
              <a:rPr lang="lt-LT" b="1" dirty="0">
                <a:effectLst/>
                <a:latin typeface="Comic Sans MS" pitchFamily="66" charset="0"/>
              </a:rPr>
              <a:t>gamina informaciją- </a:t>
            </a:r>
          </a:p>
          <a:p>
            <a:pPr algn="r">
              <a:defRPr/>
            </a:pPr>
            <a:r>
              <a:rPr lang="lt-LT" b="1" dirty="0">
                <a:effectLst/>
                <a:latin typeface="Comic Sans MS" pitchFamily="66" charset="0"/>
              </a:rPr>
              <a:t>kuria ir įgyvendina technologijas</a:t>
            </a:r>
            <a:r>
              <a:rPr lang="lt-LT" dirty="0">
                <a:latin typeface="Arial" charset="0"/>
              </a:rPr>
              <a:t>.</a:t>
            </a:r>
          </a:p>
        </p:txBody>
      </p:sp>
      <p:sp>
        <p:nvSpPr>
          <p:cNvPr id="8" name="TextBox 7"/>
          <p:cNvSpPr txBox="1">
            <a:spLocks noChangeArrowheads="1"/>
          </p:cNvSpPr>
          <p:nvPr/>
        </p:nvSpPr>
        <p:spPr bwMode="auto">
          <a:xfrm>
            <a:off x="-19050" y="4598988"/>
            <a:ext cx="8848725" cy="1385887"/>
          </a:xfrm>
          <a:prstGeom prst="rect">
            <a:avLst/>
          </a:prstGeom>
          <a:noFill/>
          <a:ln w="9525">
            <a:noFill/>
            <a:miter lim="800000"/>
            <a:headEnd/>
            <a:tailEnd/>
          </a:ln>
        </p:spPr>
        <p:txBody>
          <a:bodyPr>
            <a:spAutoFit/>
          </a:bodyPr>
          <a:lstStyle/>
          <a:p>
            <a:r>
              <a:rPr lang="lt-LT" b="1">
                <a:effectLst/>
                <a:latin typeface="Comic Sans MS" pitchFamily="66" charset="0"/>
              </a:rPr>
              <a:t>4. Žmogus yra </a:t>
            </a:r>
            <a:r>
              <a:rPr lang="lt-LT" b="1">
                <a:solidFill>
                  <a:srgbClr val="FF0000"/>
                </a:solidFill>
                <a:effectLst/>
                <a:latin typeface="Comic Sans MS" pitchFamily="66" charset="0"/>
              </a:rPr>
              <a:t>socialinės kūrybos būtybė </a:t>
            </a:r>
            <a:r>
              <a:rPr lang="lt-LT" b="1">
                <a:effectLst/>
                <a:latin typeface="Comic Sans MS" pitchFamily="66" charset="0"/>
              </a:rPr>
              <a:t>– </a:t>
            </a:r>
          </a:p>
          <a:p>
            <a:pPr algn="r"/>
            <a:r>
              <a:rPr lang="lt-LT" b="1">
                <a:effectLst/>
                <a:latin typeface="Comic Sans MS" pitchFamily="66" charset="0"/>
              </a:rPr>
              <a:t>kuria organizacijas, valstybes, imperijas, valstybių sąjungas ir t.t.</a:t>
            </a:r>
          </a:p>
        </p:txBody>
      </p:sp>
      <p:sp>
        <p:nvSpPr>
          <p:cNvPr id="9" name="TextBox 8"/>
          <p:cNvSpPr txBox="1">
            <a:spLocks noChangeArrowheads="1"/>
          </p:cNvSpPr>
          <p:nvPr/>
        </p:nvSpPr>
        <p:spPr bwMode="auto">
          <a:xfrm>
            <a:off x="26988" y="6011863"/>
            <a:ext cx="8594725" cy="522287"/>
          </a:xfrm>
          <a:prstGeom prst="rect">
            <a:avLst/>
          </a:prstGeom>
          <a:noFill/>
          <a:ln w="9525">
            <a:noFill/>
            <a:miter lim="800000"/>
            <a:headEnd/>
            <a:tailEnd/>
          </a:ln>
        </p:spPr>
        <p:txBody>
          <a:bodyPr>
            <a:spAutoFit/>
          </a:bodyPr>
          <a:lstStyle/>
          <a:p>
            <a:r>
              <a:rPr lang="lt-LT" b="1">
                <a:effectLst/>
                <a:latin typeface="Comic Sans MS" pitchFamily="66" charset="0"/>
              </a:rPr>
              <a:t>5. Žmogus </a:t>
            </a:r>
            <a:r>
              <a:rPr lang="lt-LT" b="1">
                <a:solidFill>
                  <a:srgbClr val="FF0000"/>
                </a:solidFill>
                <a:effectLst/>
                <a:latin typeface="Comic Sans MS" pitchFamily="66" charset="0"/>
              </a:rPr>
              <a:t>siekia gerovės ............?</a:t>
            </a:r>
          </a:p>
        </p:txBody>
      </p:sp>
      <p:sp>
        <p:nvSpPr>
          <p:cNvPr id="11"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0"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49156" name="AutoShape 4"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18436" name="TextBox 3"/>
          <p:cNvSpPr txBox="1">
            <a:spLocks noChangeArrowheads="1"/>
          </p:cNvSpPr>
          <p:nvPr/>
        </p:nvSpPr>
        <p:spPr bwMode="auto">
          <a:xfrm>
            <a:off x="1781175" y="233363"/>
            <a:ext cx="7065963" cy="1108075"/>
          </a:xfrm>
          <a:prstGeom prst="rect">
            <a:avLst/>
          </a:prstGeom>
          <a:noFill/>
          <a:ln w="9525">
            <a:noFill/>
            <a:miter lim="800000"/>
            <a:headEnd/>
            <a:tailEnd/>
          </a:ln>
        </p:spPr>
        <p:txBody>
          <a:bodyPr>
            <a:spAutoFit/>
          </a:bodyPr>
          <a:lstStyle/>
          <a:p>
            <a:r>
              <a:rPr lang="lt-LT" sz="4800" b="1">
                <a:solidFill>
                  <a:srgbClr val="C00000"/>
                </a:solidFill>
                <a:effectLst/>
                <a:latin typeface="Comic Sans MS" pitchFamily="66" charset="0"/>
              </a:rPr>
              <a:t>KAS YRA ŽMOGUS </a:t>
            </a:r>
            <a:r>
              <a:rPr lang="lt-LT" sz="6600" b="1">
                <a:solidFill>
                  <a:srgbClr val="C00000"/>
                </a:solidFill>
                <a:effectLst/>
                <a:latin typeface="Comic Sans MS" pitchFamily="66" charset="0"/>
              </a:rPr>
              <a:t>?</a:t>
            </a:r>
          </a:p>
        </p:txBody>
      </p:sp>
      <p:sp>
        <p:nvSpPr>
          <p:cNvPr id="5" name="TextBox 4"/>
          <p:cNvSpPr txBox="1">
            <a:spLocks noChangeArrowheads="1"/>
          </p:cNvSpPr>
          <p:nvPr/>
        </p:nvSpPr>
        <p:spPr bwMode="auto">
          <a:xfrm>
            <a:off x="19050" y="1223963"/>
            <a:ext cx="9144000" cy="1508125"/>
          </a:xfrm>
          <a:prstGeom prst="rect">
            <a:avLst/>
          </a:prstGeom>
          <a:noFill/>
          <a:ln w="9525">
            <a:noFill/>
            <a:miter lim="800000"/>
            <a:headEnd/>
            <a:tailEnd/>
          </a:ln>
        </p:spPr>
        <p:txBody>
          <a:bodyPr>
            <a:spAutoFit/>
          </a:bodyPr>
          <a:lstStyle/>
          <a:p>
            <a:r>
              <a:rPr lang="lt-LT" sz="3600" b="1">
                <a:effectLst/>
                <a:latin typeface="Comic Sans MS" pitchFamily="66" charset="0"/>
              </a:rPr>
              <a:t>      Žmogaus silpnybės – </a:t>
            </a:r>
            <a:r>
              <a:rPr lang="lt-LT" sz="3600" b="1">
                <a:solidFill>
                  <a:srgbClr val="FF0000"/>
                </a:solidFill>
                <a:effectLst/>
                <a:latin typeface="Comic Sans MS" pitchFamily="66" charset="0"/>
              </a:rPr>
              <a:t>norai, </a:t>
            </a:r>
          </a:p>
          <a:p>
            <a:pPr algn="r"/>
            <a:r>
              <a:rPr lang="lt-LT" sz="3600" b="1">
                <a:solidFill>
                  <a:srgbClr val="FF0000"/>
                </a:solidFill>
                <a:effectLst/>
                <a:latin typeface="Comic Sans MS" pitchFamily="66" charset="0"/>
              </a:rPr>
              <a:t>kurie sunkina gyvenimą</a:t>
            </a:r>
            <a:r>
              <a:rPr lang="lt-LT" sz="3600" b="1">
                <a:effectLst/>
                <a:latin typeface="Comic Sans MS" pitchFamily="66" charset="0"/>
              </a:rPr>
              <a:t>.</a:t>
            </a:r>
          </a:p>
          <a:p>
            <a:pPr algn="r"/>
            <a:r>
              <a:rPr lang="lt-LT" sz="2000" b="1">
                <a:effectLst/>
                <a:latin typeface="Comic Sans MS" pitchFamily="66" charset="0"/>
              </a:rPr>
              <a:t>(Pagal Budą 4, Jono Ilgūno aiškinimu)  </a:t>
            </a:r>
          </a:p>
        </p:txBody>
      </p:sp>
      <p:sp>
        <p:nvSpPr>
          <p:cNvPr id="6" name="TextBox 5"/>
          <p:cNvSpPr txBox="1">
            <a:spLocks noChangeArrowheads="1"/>
          </p:cNvSpPr>
          <p:nvPr/>
        </p:nvSpPr>
        <p:spPr bwMode="auto">
          <a:xfrm>
            <a:off x="404813" y="2663825"/>
            <a:ext cx="8893175" cy="523875"/>
          </a:xfrm>
          <a:prstGeom prst="rect">
            <a:avLst/>
          </a:prstGeom>
          <a:noFill/>
          <a:ln w="9525">
            <a:noFill/>
            <a:miter lim="800000"/>
            <a:headEnd/>
            <a:tailEnd/>
          </a:ln>
        </p:spPr>
        <p:txBody>
          <a:bodyPr>
            <a:spAutoFit/>
          </a:bodyPr>
          <a:lstStyle/>
          <a:p>
            <a:r>
              <a:rPr lang="lt-LT" b="1">
                <a:effectLst/>
                <a:latin typeface="Comic Sans MS" pitchFamily="66" charset="0"/>
              </a:rPr>
              <a:t>1. Noras daug </a:t>
            </a:r>
            <a:r>
              <a:rPr lang="lt-LT" b="1">
                <a:solidFill>
                  <a:srgbClr val="FF0000"/>
                </a:solidFill>
                <a:effectLst/>
                <a:latin typeface="Comic Sans MS" pitchFamily="66" charset="0"/>
              </a:rPr>
              <a:t>dirbti</a:t>
            </a:r>
            <a:r>
              <a:rPr lang="lt-LT" b="1">
                <a:effectLst/>
                <a:latin typeface="Comic Sans MS" pitchFamily="66" charset="0"/>
              </a:rPr>
              <a:t>. </a:t>
            </a:r>
            <a:r>
              <a:rPr lang="lt-LT" sz="2000" b="1">
                <a:effectLst/>
                <a:latin typeface="Comic Sans MS" pitchFamily="66" charset="0"/>
              </a:rPr>
              <a:t>(Dabar aiškintinas kaip </a:t>
            </a:r>
            <a:r>
              <a:rPr lang="lt-LT" sz="2000" b="1">
                <a:solidFill>
                  <a:srgbClr val="FF0000"/>
                </a:solidFill>
                <a:effectLst/>
                <a:latin typeface="Comic Sans MS" pitchFamily="66" charset="0"/>
              </a:rPr>
              <a:t>noras veikti</a:t>
            </a:r>
            <a:r>
              <a:rPr lang="lt-LT" sz="2000" b="1">
                <a:effectLst/>
                <a:latin typeface="Comic Sans MS" pitchFamily="66" charset="0"/>
              </a:rPr>
              <a:t>.) </a:t>
            </a:r>
          </a:p>
        </p:txBody>
      </p:sp>
      <p:sp>
        <p:nvSpPr>
          <p:cNvPr id="7" name="TextBox 6"/>
          <p:cNvSpPr txBox="1">
            <a:spLocks noChangeArrowheads="1"/>
          </p:cNvSpPr>
          <p:nvPr/>
        </p:nvSpPr>
        <p:spPr bwMode="auto">
          <a:xfrm>
            <a:off x="385763" y="3338513"/>
            <a:ext cx="8372475" cy="523875"/>
          </a:xfrm>
          <a:prstGeom prst="rect">
            <a:avLst/>
          </a:prstGeom>
          <a:noFill/>
          <a:ln w="9525">
            <a:noFill/>
            <a:miter lim="800000"/>
            <a:headEnd/>
            <a:tailEnd/>
          </a:ln>
        </p:spPr>
        <p:txBody>
          <a:bodyPr>
            <a:spAutoFit/>
          </a:bodyPr>
          <a:lstStyle/>
          <a:p>
            <a:r>
              <a:rPr lang="lt-LT" b="1">
                <a:effectLst/>
                <a:latin typeface="Comic Sans MS" pitchFamily="66" charset="0"/>
              </a:rPr>
              <a:t>2. Noras daug </a:t>
            </a:r>
            <a:r>
              <a:rPr lang="lt-LT" b="1">
                <a:solidFill>
                  <a:srgbClr val="FF0000"/>
                </a:solidFill>
                <a:effectLst/>
                <a:latin typeface="Comic Sans MS" pitchFamily="66" charset="0"/>
              </a:rPr>
              <a:t>turėti</a:t>
            </a:r>
            <a:r>
              <a:rPr lang="lt-LT" b="1">
                <a:effectLst/>
                <a:latin typeface="Comic Sans MS" pitchFamily="66" charset="0"/>
              </a:rPr>
              <a:t>.  </a:t>
            </a:r>
            <a:r>
              <a:rPr lang="lt-LT" sz="2000" b="1">
                <a:effectLst/>
                <a:latin typeface="Comic Sans MS" pitchFamily="66" charset="0"/>
              </a:rPr>
              <a:t>(Materialaus turto).</a:t>
            </a:r>
          </a:p>
        </p:txBody>
      </p:sp>
      <p:sp>
        <p:nvSpPr>
          <p:cNvPr id="8" name="TextBox 7"/>
          <p:cNvSpPr txBox="1">
            <a:spLocks noChangeArrowheads="1"/>
          </p:cNvSpPr>
          <p:nvPr/>
        </p:nvSpPr>
        <p:spPr bwMode="auto">
          <a:xfrm>
            <a:off x="341313" y="4014788"/>
            <a:ext cx="8802687" cy="954087"/>
          </a:xfrm>
          <a:prstGeom prst="rect">
            <a:avLst/>
          </a:prstGeom>
          <a:noFill/>
          <a:ln w="9525">
            <a:noFill/>
            <a:miter lim="800000"/>
            <a:headEnd/>
            <a:tailEnd/>
          </a:ln>
        </p:spPr>
        <p:txBody>
          <a:bodyPr>
            <a:spAutoFit/>
          </a:bodyPr>
          <a:lstStyle/>
          <a:p>
            <a:r>
              <a:rPr lang="lt-LT" b="1">
                <a:effectLst/>
                <a:latin typeface="Comic Sans MS" pitchFamily="66" charset="0"/>
              </a:rPr>
              <a:t>3. Noras </a:t>
            </a:r>
            <a:r>
              <a:rPr lang="lt-LT" b="1">
                <a:solidFill>
                  <a:srgbClr val="FF0000"/>
                </a:solidFill>
                <a:effectLst/>
                <a:latin typeface="Comic Sans MS" pitchFamily="66" charset="0"/>
              </a:rPr>
              <a:t>valdyti</a:t>
            </a:r>
            <a:r>
              <a:rPr lang="lt-LT" b="1">
                <a:effectLst/>
                <a:latin typeface="Comic Sans MS" pitchFamily="66" charset="0"/>
              </a:rPr>
              <a:t>, turėti daug valdžios galių.</a:t>
            </a:r>
          </a:p>
          <a:p>
            <a:pPr algn="r"/>
            <a:r>
              <a:rPr lang="lt-LT" b="1">
                <a:effectLst/>
                <a:latin typeface="Comic Sans MS" pitchFamily="66" charset="0"/>
              </a:rPr>
              <a:t>  </a:t>
            </a:r>
            <a:r>
              <a:rPr lang="lt-LT" sz="2000" b="1">
                <a:effectLst/>
                <a:latin typeface="Comic Sans MS" pitchFamily="66" charset="0"/>
              </a:rPr>
              <a:t>(Viršininkauti, valdžios troškimas).</a:t>
            </a:r>
          </a:p>
        </p:txBody>
      </p:sp>
      <p:sp>
        <p:nvSpPr>
          <p:cNvPr id="10" name="TextBox 9"/>
          <p:cNvSpPr txBox="1">
            <a:spLocks noChangeArrowheads="1"/>
          </p:cNvSpPr>
          <p:nvPr/>
        </p:nvSpPr>
        <p:spPr bwMode="auto">
          <a:xfrm>
            <a:off x="431800" y="4733925"/>
            <a:ext cx="7605713" cy="523875"/>
          </a:xfrm>
          <a:prstGeom prst="rect">
            <a:avLst/>
          </a:prstGeom>
          <a:noFill/>
          <a:ln w="9525">
            <a:noFill/>
            <a:miter lim="800000"/>
            <a:headEnd/>
            <a:tailEnd/>
          </a:ln>
        </p:spPr>
        <p:txBody>
          <a:bodyPr>
            <a:spAutoFit/>
          </a:bodyPr>
          <a:lstStyle/>
          <a:p>
            <a:r>
              <a:rPr lang="lt-LT" b="1">
                <a:effectLst/>
                <a:latin typeface="Comic Sans MS" pitchFamily="66" charset="0"/>
              </a:rPr>
              <a:t>4. Noras daug </a:t>
            </a:r>
            <a:r>
              <a:rPr lang="lt-LT" b="1">
                <a:solidFill>
                  <a:srgbClr val="FF0000"/>
                </a:solidFill>
                <a:effectLst/>
                <a:latin typeface="Comic Sans MS" pitchFamily="66" charset="0"/>
              </a:rPr>
              <a:t>žinoti</a:t>
            </a:r>
            <a:r>
              <a:rPr lang="lt-LT" b="1">
                <a:effectLst/>
                <a:latin typeface="Comic Sans MS" pitchFamily="66" charset="0"/>
              </a:rPr>
              <a:t>.</a:t>
            </a:r>
          </a:p>
        </p:txBody>
      </p:sp>
      <p:sp>
        <p:nvSpPr>
          <p:cNvPr id="11" name="TextBox 10"/>
          <p:cNvSpPr txBox="1">
            <a:spLocks noChangeArrowheads="1"/>
          </p:cNvSpPr>
          <p:nvPr/>
        </p:nvSpPr>
        <p:spPr bwMode="auto">
          <a:xfrm>
            <a:off x="0" y="5499100"/>
            <a:ext cx="9144000" cy="1385888"/>
          </a:xfrm>
          <a:prstGeom prst="rect">
            <a:avLst/>
          </a:prstGeom>
          <a:noFill/>
          <a:ln w="9525">
            <a:noFill/>
            <a:miter lim="800000"/>
            <a:headEnd/>
            <a:tailEnd/>
          </a:ln>
        </p:spPr>
        <p:txBody>
          <a:bodyPr>
            <a:spAutoFit/>
          </a:bodyPr>
          <a:lstStyle/>
          <a:p>
            <a:r>
              <a:rPr lang="lt-LT">
                <a:effectLst/>
                <a:latin typeface="Comic Sans MS" pitchFamily="66" charset="0"/>
              </a:rPr>
              <a:t>      </a:t>
            </a:r>
            <a:r>
              <a:rPr lang="lt-LT" sz="2400">
                <a:effectLst/>
                <a:latin typeface="Comic Sans MS" pitchFamily="66" charset="0"/>
              </a:rPr>
              <a:t>Pridedu papildomai penktą (D. Kirvelis):</a:t>
            </a:r>
          </a:p>
          <a:p>
            <a:r>
              <a:rPr lang="lt-LT" b="1">
                <a:effectLst/>
                <a:latin typeface="Comic Sans MS" pitchFamily="66" charset="0"/>
              </a:rPr>
              <a:t>5. Noras </a:t>
            </a:r>
            <a:r>
              <a:rPr lang="lt-LT" b="1">
                <a:solidFill>
                  <a:srgbClr val="FF0000"/>
                </a:solidFill>
                <a:effectLst/>
                <a:latin typeface="Comic Sans MS" pitchFamily="66" charset="0"/>
              </a:rPr>
              <a:t>linksmintis</a:t>
            </a:r>
            <a:r>
              <a:rPr lang="lt-LT" b="1">
                <a:effectLst/>
                <a:latin typeface="Comic Sans MS" pitchFamily="66" charset="0"/>
              </a:rPr>
              <a:t>, gyventi malonumams</a:t>
            </a:r>
          </a:p>
          <a:p>
            <a:pPr algn="r"/>
            <a:r>
              <a:rPr lang="lt-LT" b="1">
                <a:effectLst/>
                <a:latin typeface="Comic Sans MS" pitchFamily="66" charset="0"/>
              </a:rPr>
              <a:t> (hedonizmas).</a:t>
            </a:r>
          </a:p>
        </p:txBody>
      </p:sp>
      <p:sp>
        <p:nvSpPr>
          <p:cNvPr id="1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3" name="Picture 3"/>
          <p:cNvPicPr>
            <a:picLocks noChangeAspect="1" noChangeArrowheads="1"/>
          </p:cNvPicPr>
          <p:nvPr/>
        </p:nvPicPr>
        <p:blipFill>
          <a:blip r:embed="rId3" cstate="print"/>
          <a:srcRect/>
          <a:stretch>
            <a:fillRect/>
          </a:stretch>
        </p:blipFill>
        <p:spPr bwMode="auto">
          <a:xfrm>
            <a:off x="-36512" y="333375"/>
            <a:ext cx="1296987" cy="1150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49156" name="AutoShape 4"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4" name="Isosceles Triangle 3"/>
          <p:cNvSpPr/>
          <p:nvPr/>
        </p:nvSpPr>
        <p:spPr bwMode="auto">
          <a:xfrm>
            <a:off x="0" y="0"/>
            <a:ext cx="9144000" cy="6858000"/>
          </a:xfrm>
          <a:prstGeom prst="triangle">
            <a:avLst>
              <a:gd name="adj" fmla="val 50876"/>
            </a:avLst>
          </a:prstGeom>
          <a:solidFill>
            <a:srgbClr val="33CCFF"/>
          </a:solidFill>
          <a:ln w="9525" cap="flat" cmpd="sng" algn="ctr">
            <a:solidFill>
              <a:schemeClr val="tx1"/>
            </a:solidFill>
            <a:prstDash val="solid"/>
            <a:miter lim="800000"/>
            <a:headEnd type="none" w="med" len="med"/>
            <a:tailEnd type="none" w="med" len="med"/>
          </a:ln>
          <a:effectLst/>
        </p:spPr>
        <p:txBody>
          <a:bodyPr wrap="none"/>
          <a:lstStyle/>
          <a:p>
            <a:pPr>
              <a:defRPr/>
            </a:pPr>
            <a:endParaRPr lang="lt-LT">
              <a:latin typeface="Arial" charset="0"/>
            </a:endParaRPr>
          </a:p>
        </p:txBody>
      </p:sp>
      <p:sp>
        <p:nvSpPr>
          <p:cNvPr id="5" name="TextBox 4"/>
          <p:cNvSpPr txBox="1">
            <a:spLocks noChangeArrowheads="1"/>
          </p:cNvSpPr>
          <p:nvPr/>
        </p:nvSpPr>
        <p:spPr bwMode="auto">
          <a:xfrm>
            <a:off x="1692275" y="414338"/>
            <a:ext cx="6389688" cy="768350"/>
          </a:xfrm>
          <a:prstGeom prst="rect">
            <a:avLst/>
          </a:prstGeom>
          <a:solidFill>
            <a:schemeClr val="bg1"/>
          </a:solidFill>
          <a:ln w="9525">
            <a:noFill/>
            <a:miter lim="800000"/>
            <a:headEnd/>
            <a:tailEnd/>
          </a:ln>
        </p:spPr>
        <p:txBody>
          <a:bodyPr>
            <a:spAutoFit/>
          </a:bodyPr>
          <a:lstStyle/>
          <a:p>
            <a:pPr algn="ctr"/>
            <a:r>
              <a:rPr lang="lt-LT" sz="2400" b="1" dirty="0">
                <a:solidFill>
                  <a:srgbClr val="3219CB"/>
                </a:solidFill>
                <a:effectLst/>
                <a:latin typeface="Comic Sans MS" pitchFamily="66" charset="0"/>
              </a:rPr>
              <a:t>Transcendencija</a:t>
            </a:r>
            <a:r>
              <a:rPr lang="lt-LT" sz="2400" dirty="0">
                <a:solidFill>
                  <a:srgbClr val="3219CB"/>
                </a:solidFill>
                <a:effectLst/>
                <a:latin typeface="Comic Sans MS" pitchFamily="66" charset="0"/>
              </a:rPr>
              <a:t> </a:t>
            </a:r>
          </a:p>
          <a:p>
            <a:pPr algn="ctr"/>
            <a:r>
              <a:rPr lang="lt-LT" sz="2000" dirty="0">
                <a:solidFill>
                  <a:srgbClr val="3219CB"/>
                </a:solidFill>
                <a:effectLst/>
                <a:latin typeface="Comic Sans MS" pitchFamily="66" charset="0"/>
              </a:rPr>
              <a:t>Savi-aktualizacija padedant kitiems</a:t>
            </a:r>
          </a:p>
        </p:txBody>
      </p:sp>
      <p:sp>
        <p:nvSpPr>
          <p:cNvPr id="6" name="TextBox 5"/>
          <p:cNvSpPr txBox="1">
            <a:spLocks noChangeArrowheads="1"/>
          </p:cNvSpPr>
          <p:nvPr/>
        </p:nvSpPr>
        <p:spPr bwMode="auto">
          <a:xfrm>
            <a:off x="0" y="6080125"/>
            <a:ext cx="9144000" cy="769938"/>
          </a:xfrm>
          <a:prstGeom prst="rect">
            <a:avLst/>
          </a:prstGeom>
          <a:solidFill>
            <a:schemeClr val="bg1"/>
          </a:solidFill>
          <a:ln w="9525">
            <a:noFill/>
            <a:miter lim="800000"/>
            <a:headEnd/>
            <a:tailEnd/>
          </a:ln>
        </p:spPr>
        <p:txBody>
          <a:bodyPr>
            <a:spAutoFit/>
          </a:bodyPr>
          <a:lstStyle/>
          <a:p>
            <a:pPr algn="ctr"/>
            <a:r>
              <a:rPr lang="lt-LT" sz="2400" b="1">
                <a:effectLst/>
                <a:latin typeface="Comic Sans MS" pitchFamily="66" charset="0"/>
              </a:rPr>
              <a:t>Biologiniai-fiziologiniai poreikiai</a:t>
            </a:r>
          </a:p>
          <a:p>
            <a:pPr algn="ctr"/>
            <a:r>
              <a:rPr lang="lt-LT" sz="2000">
                <a:effectLst/>
                <a:latin typeface="Comic Sans MS" pitchFamily="66" charset="0"/>
              </a:rPr>
              <a:t>Oras, maistas, vanduo, pastogė, šiluma, miegas, seksas, vaikai</a:t>
            </a:r>
          </a:p>
        </p:txBody>
      </p:sp>
      <p:sp>
        <p:nvSpPr>
          <p:cNvPr id="8" name="TextBox 7"/>
          <p:cNvSpPr txBox="1">
            <a:spLocks noChangeArrowheads="1"/>
          </p:cNvSpPr>
          <p:nvPr/>
        </p:nvSpPr>
        <p:spPr bwMode="auto">
          <a:xfrm>
            <a:off x="1692275" y="1223963"/>
            <a:ext cx="6075363" cy="769937"/>
          </a:xfrm>
          <a:prstGeom prst="rect">
            <a:avLst/>
          </a:prstGeom>
          <a:solidFill>
            <a:schemeClr val="bg1"/>
          </a:solidFill>
          <a:ln w="9525">
            <a:noFill/>
            <a:miter lim="800000"/>
            <a:headEnd/>
            <a:tailEnd/>
          </a:ln>
        </p:spPr>
        <p:txBody>
          <a:bodyPr>
            <a:spAutoFit/>
          </a:bodyPr>
          <a:lstStyle/>
          <a:p>
            <a:pPr algn="ctr"/>
            <a:r>
              <a:rPr lang="lt-LT" sz="2400" b="1" dirty="0">
                <a:solidFill>
                  <a:srgbClr val="3219CB"/>
                </a:solidFill>
                <a:effectLst/>
                <a:latin typeface="Comic Sans MS" pitchFamily="66" charset="0"/>
              </a:rPr>
              <a:t>Savi-aktualizacija</a:t>
            </a:r>
          </a:p>
          <a:p>
            <a:pPr algn="ctr"/>
            <a:r>
              <a:rPr lang="lt-LT" sz="2000" dirty="0">
                <a:effectLst/>
                <a:latin typeface="Comic Sans MS" pitchFamily="66" charset="0"/>
              </a:rPr>
              <a:t>Asmeninis augimas, pasitenkinimas</a:t>
            </a:r>
          </a:p>
        </p:txBody>
      </p:sp>
      <p:sp>
        <p:nvSpPr>
          <p:cNvPr id="11" name="TextBox 10"/>
          <p:cNvSpPr txBox="1">
            <a:spLocks noChangeArrowheads="1"/>
          </p:cNvSpPr>
          <p:nvPr/>
        </p:nvSpPr>
        <p:spPr bwMode="auto">
          <a:xfrm>
            <a:off x="476250" y="5270500"/>
            <a:ext cx="8416925" cy="768350"/>
          </a:xfrm>
          <a:prstGeom prst="rect">
            <a:avLst/>
          </a:prstGeom>
          <a:solidFill>
            <a:schemeClr val="bg1"/>
          </a:solidFill>
          <a:ln w="9525">
            <a:noFill/>
            <a:miter lim="800000"/>
            <a:headEnd/>
            <a:tailEnd/>
          </a:ln>
        </p:spPr>
        <p:txBody>
          <a:bodyPr>
            <a:spAutoFit/>
          </a:bodyPr>
          <a:lstStyle/>
          <a:p>
            <a:pPr algn="ctr"/>
            <a:r>
              <a:rPr lang="lt-LT" sz="2400" b="1">
                <a:effectLst/>
                <a:latin typeface="Comic Sans MS" pitchFamily="66" charset="0"/>
              </a:rPr>
              <a:t>Saugumo poreikiai </a:t>
            </a:r>
          </a:p>
          <a:p>
            <a:pPr algn="ctr"/>
            <a:r>
              <a:rPr lang="lt-LT" sz="2000">
                <a:effectLst/>
                <a:latin typeface="Comic Sans MS" pitchFamily="66" charset="0"/>
              </a:rPr>
              <a:t>Globa, saugumas, tvarka, teisė, tolerancija, stabilumas</a:t>
            </a:r>
          </a:p>
        </p:txBody>
      </p:sp>
      <p:sp>
        <p:nvSpPr>
          <p:cNvPr id="14" name="TextBox 13"/>
          <p:cNvSpPr txBox="1"/>
          <p:nvPr/>
        </p:nvSpPr>
        <p:spPr>
          <a:xfrm>
            <a:off x="2457450" y="2168525"/>
            <a:ext cx="4364038" cy="1816100"/>
          </a:xfrm>
          <a:prstGeom prst="rect">
            <a:avLst/>
          </a:prstGeom>
          <a:noFill/>
        </p:spPr>
        <p:txBody>
          <a:bodyPr>
            <a:spAutoFit/>
          </a:bodyPr>
          <a:lstStyle/>
          <a:p>
            <a:pPr marL="514350" indent="-514350" algn="ctr">
              <a:defRPr/>
            </a:pPr>
            <a:r>
              <a:rPr lang="lt-LT" b="1" dirty="0">
                <a:effectLst/>
                <a:latin typeface="Arial" charset="0"/>
              </a:rPr>
              <a:t>ŽMOGAUS</a:t>
            </a:r>
          </a:p>
          <a:p>
            <a:pPr marL="514350" indent="-514350" algn="ctr">
              <a:defRPr/>
            </a:pPr>
            <a:r>
              <a:rPr lang="lt-LT" b="1" dirty="0">
                <a:effectLst/>
                <a:latin typeface="Arial" charset="0"/>
              </a:rPr>
              <a:t>POREIKIŲ PIRAMIDĖ pagal  A. Maslow’ą</a:t>
            </a:r>
          </a:p>
          <a:p>
            <a:pPr marL="514350" indent="-514350">
              <a:buFontTx/>
              <a:buAutoNum type="alphaUcPeriod"/>
              <a:defRPr/>
            </a:pPr>
            <a:endParaRPr lang="lt-LT" dirty="0">
              <a:latin typeface="Arial" charset="0"/>
            </a:endParaRPr>
          </a:p>
        </p:txBody>
      </p:sp>
      <p:sp>
        <p:nvSpPr>
          <p:cNvPr id="9" name="TextBox 8"/>
          <p:cNvSpPr txBox="1">
            <a:spLocks noChangeArrowheads="1"/>
          </p:cNvSpPr>
          <p:nvPr/>
        </p:nvSpPr>
        <p:spPr bwMode="auto">
          <a:xfrm>
            <a:off x="1422400" y="2033588"/>
            <a:ext cx="6435725" cy="769937"/>
          </a:xfrm>
          <a:prstGeom prst="rect">
            <a:avLst/>
          </a:prstGeom>
          <a:solidFill>
            <a:schemeClr val="bg1"/>
          </a:solidFill>
          <a:ln w="9525">
            <a:noFill/>
            <a:miter lim="800000"/>
            <a:headEnd/>
            <a:tailEnd/>
          </a:ln>
        </p:spPr>
        <p:txBody>
          <a:bodyPr>
            <a:spAutoFit/>
          </a:bodyPr>
          <a:lstStyle/>
          <a:p>
            <a:pPr algn="ctr"/>
            <a:r>
              <a:rPr lang="lt-LT" sz="2400" b="1">
                <a:effectLst/>
                <a:latin typeface="Comic Sans MS" pitchFamily="66" charset="0"/>
              </a:rPr>
              <a:t>Estetiniai poreikiai</a:t>
            </a:r>
          </a:p>
          <a:p>
            <a:pPr algn="ctr"/>
            <a:r>
              <a:rPr lang="lt-LT" sz="2000">
                <a:effectLst/>
                <a:latin typeface="Comic Sans MS" pitchFamily="66" charset="0"/>
              </a:rPr>
              <a:t>Grožis, psich.balansas, geros formos </a:t>
            </a:r>
          </a:p>
        </p:txBody>
      </p:sp>
      <p:sp>
        <p:nvSpPr>
          <p:cNvPr id="10" name="TextBox 9"/>
          <p:cNvSpPr txBox="1">
            <a:spLocks noChangeArrowheads="1"/>
          </p:cNvSpPr>
          <p:nvPr/>
        </p:nvSpPr>
        <p:spPr bwMode="auto">
          <a:xfrm>
            <a:off x="1062038" y="2843213"/>
            <a:ext cx="7380287" cy="769937"/>
          </a:xfrm>
          <a:prstGeom prst="rect">
            <a:avLst/>
          </a:prstGeom>
          <a:solidFill>
            <a:schemeClr val="bg1"/>
          </a:solidFill>
          <a:ln w="9525">
            <a:noFill/>
            <a:miter lim="800000"/>
            <a:headEnd/>
            <a:tailEnd/>
          </a:ln>
        </p:spPr>
        <p:txBody>
          <a:bodyPr>
            <a:spAutoFit/>
          </a:bodyPr>
          <a:lstStyle/>
          <a:p>
            <a:pPr algn="ctr"/>
            <a:r>
              <a:rPr lang="lt-LT" sz="2400" b="1">
                <a:effectLst/>
                <a:latin typeface="Comic Sans MS" pitchFamily="66" charset="0"/>
              </a:rPr>
              <a:t>Kognityviniai poreikiai</a:t>
            </a:r>
          </a:p>
          <a:p>
            <a:pPr algn="ctr"/>
            <a:r>
              <a:rPr lang="lt-LT" sz="2000">
                <a:effectLst/>
                <a:latin typeface="Comic Sans MS" pitchFamily="66" charset="0"/>
              </a:rPr>
              <a:t>Žinios, reikšmingumas, savi-supratimas</a:t>
            </a:r>
          </a:p>
        </p:txBody>
      </p:sp>
      <p:sp>
        <p:nvSpPr>
          <p:cNvPr id="13" name="TextBox 12"/>
          <p:cNvSpPr txBox="1">
            <a:spLocks noChangeArrowheads="1"/>
          </p:cNvSpPr>
          <p:nvPr/>
        </p:nvSpPr>
        <p:spPr bwMode="auto">
          <a:xfrm>
            <a:off x="971550" y="3654425"/>
            <a:ext cx="7605713" cy="768350"/>
          </a:xfrm>
          <a:prstGeom prst="rect">
            <a:avLst/>
          </a:prstGeom>
          <a:solidFill>
            <a:schemeClr val="bg1"/>
          </a:solidFill>
          <a:ln w="9525">
            <a:noFill/>
            <a:miter lim="800000"/>
            <a:headEnd/>
            <a:tailEnd/>
          </a:ln>
        </p:spPr>
        <p:txBody>
          <a:bodyPr>
            <a:spAutoFit/>
          </a:bodyPr>
          <a:lstStyle/>
          <a:p>
            <a:pPr algn="ctr"/>
            <a:r>
              <a:rPr lang="lt-LT" sz="2400" b="1">
                <a:effectLst/>
                <a:latin typeface="Comic Sans MS" pitchFamily="66" charset="0"/>
              </a:rPr>
              <a:t>Pagarbos poreikis </a:t>
            </a:r>
          </a:p>
          <a:p>
            <a:pPr algn="ctr"/>
            <a:r>
              <a:rPr lang="lt-LT" sz="2000">
                <a:effectLst/>
                <a:latin typeface="Comic Sans MS" pitchFamily="66" charset="0"/>
              </a:rPr>
              <a:t>Sekmė, padėtis, pareigos, atsakomybė, reputacija</a:t>
            </a:r>
          </a:p>
        </p:txBody>
      </p:sp>
      <p:sp>
        <p:nvSpPr>
          <p:cNvPr id="12" name="TextBox 11"/>
          <p:cNvSpPr txBox="1">
            <a:spLocks noChangeArrowheads="1"/>
          </p:cNvSpPr>
          <p:nvPr/>
        </p:nvSpPr>
        <p:spPr bwMode="auto">
          <a:xfrm>
            <a:off x="431800" y="4464050"/>
            <a:ext cx="8370888" cy="769938"/>
          </a:xfrm>
          <a:prstGeom prst="rect">
            <a:avLst/>
          </a:prstGeom>
          <a:solidFill>
            <a:schemeClr val="bg1"/>
          </a:solidFill>
          <a:ln w="9525">
            <a:noFill/>
            <a:miter lim="800000"/>
            <a:headEnd/>
            <a:tailEnd/>
          </a:ln>
        </p:spPr>
        <p:txBody>
          <a:bodyPr>
            <a:spAutoFit/>
          </a:bodyPr>
          <a:lstStyle/>
          <a:p>
            <a:pPr algn="ctr"/>
            <a:r>
              <a:rPr lang="lt-LT" sz="2400" b="1">
                <a:effectLst/>
                <a:latin typeface="Comic Sans MS" pitchFamily="66" charset="0"/>
              </a:rPr>
              <a:t>Bendruomeniškumo ir meilės poreikiai</a:t>
            </a:r>
          </a:p>
          <a:p>
            <a:pPr algn="ctr"/>
            <a:r>
              <a:rPr lang="lt-LT" sz="2000">
                <a:effectLst/>
                <a:latin typeface="Comic Sans MS" pitchFamily="66" charset="0"/>
              </a:rPr>
              <a:t>Šeima, prieraišumas, giminiškumo, grupinės veiklos, kolektyviškumo</a:t>
            </a:r>
          </a:p>
        </p:txBody>
      </p:sp>
      <p:sp>
        <p:nvSpPr>
          <p:cNvPr id="15" name="Oval 14"/>
          <p:cNvSpPr/>
          <p:nvPr/>
        </p:nvSpPr>
        <p:spPr bwMode="auto">
          <a:xfrm>
            <a:off x="2501900" y="458788"/>
            <a:ext cx="4770438" cy="809625"/>
          </a:xfrm>
          <a:prstGeom prst="ellipse">
            <a:avLst/>
          </a:prstGeom>
          <a:noFill/>
          <a:ln w="28575" cap="flat" cmpd="sng" algn="ctr">
            <a:solidFill>
              <a:srgbClr val="FF0000"/>
            </a:solidFill>
            <a:prstDash val="solid"/>
            <a:miter lim="800000"/>
            <a:headEnd type="none" w="med" len="med"/>
            <a:tailEnd type="none" w="med" len="med"/>
          </a:ln>
          <a:effectLst/>
        </p:spPr>
        <p:txBody>
          <a:bodyPr wrap="none"/>
          <a:lstStyle/>
          <a:p>
            <a:pPr>
              <a:defRPr/>
            </a:pPr>
            <a:endParaRPr lang="lt-LT">
              <a:latin typeface="Arial" charset="0"/>
            </a:endParaRPr>
          </a:p>
        </p:txBody>
      </p:sp>
      <p:pic>
        <p:nvPicPr>
          <p:cNvPr id="19471" name="Picture 15" descr="C:\Users\Dobilas\Desktop\AMaslow.jpg"/>
          <p:cNvPicPr>
            <a:picLocks noChangeAspect="1" noChangeArrowheads="1"/>
          </p:cNvPicPr>
          <p:nvPr/>
        </p:nvPicPr>
        <p:blipFill>
          <a:blip r:embed="rId3" cstate="print"/>
          <a:srcRect/>
          <a:stretch>
            <a:fillRect/>
          </a:stretch>
        </p:blipFill>
        <p:spPr bwMode="auto">
          <a:xfrm>
            <a:off x="7385050" y="0"/>
            <a:ext cx="1758950" cy="1052513"/>
          </a:xfrm>
          <a:prstGeom prst="rect">
            <a:avLst/>
          </a:prstGeom>
          <a:noFill/>
          <a:ln w="9525">
            <a:noFill/>
            <a:miter lim="800000"/>
            <a:headEnd/>
            <a:tailEnd/>
          </a:ln>
        </p:spPr>
      </p:pic>
      <p:sp>
        <p:nvSpPr>
          <p:cNvPr id="1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17" name="Picture 3"/>
          <p:cNvPicPr>
            <a:picLocks noChangeAspect="1" noChangeArrowheads="1"/>
          </p:cNvPicPr>
          <p:nvPr/>
        </p:nvPicPr>
        <p:blipFill>
          <a:blip r:embed="rId4"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animBg="1"/>
      <p:bldP spid="9" grpId="0" animBg="1"/>
      <p:bldP spid="10" grpId="0" animBg="1"/>
      <p:bldP spid="13" grpId="0" animBg="1"/>
      <p:bldP spid="12"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49156" name="AutoShape 4" descr="data:image/jpg;base64,/9j/4AAQSkZJRgABAQAAAQABAAD/2wCEAAkGBhIQEBITERQVFRUUFxgYFBgVGRofGhoeGhcVGB4ZHx0YJycqHyUvJRcXIC8gIycqOC8sFh8xNzwsNSYrLSsBCQoKDQsNGg4OGTUiHCQ1LDEpNDU1NTE1LCwsLjUtLTUyNDA1Ni8wLTU1NDQsNTU1LzA1LCwuLDQpLi0sKTYpKf/AABEIAEIAWAMBIgACEQEDEQH/xAAbAAABBQEBAAAAAAAAAAAAAAAFAAMEBgcBAv/EAD4QAAIBAwIDBAYHBQkBAAAAAAECEQADIQQSBTFBBhMiUQcyYXGBoRQjYnKRssFCUnOjsTVTgpKis8LR8DP/xAAbAQACAwEBAQAAAAAAAAAAAAADBAIFBgABB//EAC4RAAEDAwEFBQkAAAAAAAAAAAEAAgMEESExBRIyQXEUIlGBsRMzNFORosHR8P/aAAwDAQACEQMRAD8Ar6dll2kteQSBsG5N0/VTIJHPcwCkrBUSYMl+92b06NnVrtJbbtCsRDOBJLKDhADHUjoZoZa7LagqSVCkYAJEkygK88Hx8jzggZxUy32QvEtm34R4SGkM262CgxIMXFOQB4l5BppJbdsgBzNZSTwbSKgnVKWlD4YkqdwaMx0UgGGzkU6nCNDAnVCdu5iCCJNtSFAC+Lx7pMgxA58xnFOAXdMJcqQGCNtMkMUDwYwOoGc7TGM0PDVE9E/DE6Vt2zEjyUvXpaDP3bMR3jbRt8OyTtMkzMRgj4mjXo8McRtT+5e/2mqtVqPo84HatW0vsm93EhiMKD+yJ+fwobtFDacraekLXEkuwFbk4hbx4sHrBj8an2mBEggjoRTGt4zHrAoo6kfp+lChxBVv2Ng2pdY228ju3Mh98+EexooZYM2WELvFQvSh/ZzfxLX5qybhWqFq/buNyRgTKhuX2SVn8R761n0mGeG3P4lr84rI9BYS5dRLj7FZgGf92etEj4VsdjBrqN4dpc+iPXOO6OSV07bpJDPtZh41YyT6xYAjcQCm7wzzpUzc4VpR9HQ31G43BduKysFgKULKpMCdwxzEGZxSomUQdkAzvfcUBs3NW8bTqGyzYNz7TMf9LE/dNedVq7ynu3dvq9yxPKQqsJHPCKvM4UDkIp5u1GpcwzhpxBUHqcBTjrtkCYxNQ9ZqjfvXLkCXZnIGYnJ+A8zRCowg377QAvTXmMAknyk+wD+gA+A8qSmuW7J5tIGMwcyJEecjPuE17GoXAFlz5nvkE56DuzGPaajZOmqbFoCegv6Loq/cH0/1SXrWoYbbEbWO22XYbdo3GSViZjBUedUO5xXTBwq6fUkjLDvbZwYiCtui1/tHYvnT6dLDHaVVEutuIfcFDEjbKlSZXw+qDIya99k5Z/a1fFUNaGtODzCs1jh4t7g2pYmNxS9O48iGEk555U8unWnOGcRJ1Vi007DdtMgCEkQwgySMSI5GoPGOKIJBdXuW+qCAfIKJMD7M4q0dkrFuS7Fe/Hh2kjcqsqsBHUkGccgffS5JAKpnBnNP+kTPDb33rR/mLWRaXTm5cRF9Z2CrPmSAK17tznh2o9gQ/wAxKyC1u3LtndI2xzmcRHtiuiy1avYdxSutjP4CML2RvsAVKNIBHiwSVDjaRII2sDuO0cwYjKqHe+l21e0e+C4tsvi2+FiAk8okkbRgk9aVGTO/UfNb/eabs9qQpWNPZ8OzEdVIIIIEiMgeU53U9a7Ss+1UWyfWlQsd1zSWO0KDAZ+o8R84qvWLbNMAKBzZsx+g93iNIxJ2ljICsWjxAEEeEYAwPPl+B7AKkAMjgIm9bopxPiQvvuJ8IkIluX2iSYkmPizEwAJwKm8J4HevDdasqqf3t8kj4DAJ9gV/fQbRWe8uIvOT/wCFaOmu7wFpnoPl8oj8K5rN5A2hVPomtiabk+Q/eeqG6PsVb3zevPcjJCAIg90fEyAOdVv0ksli9p00yi2qI5bbmSWWdxaS3ICDyjFXuzqoAMArJ3Sc4GCPjzH/AFVc1HC7Ws4robN/e1t0um53ZggS8GRyEqJNF3QFnu0yv7pOPDkqLpe0upQN3bKuDLLbt7o+8QY+Ga07sdwNbWmsm5LM8XLgP77wwMjMgRB99VTtd2as2uJW9LpRcFq6LO03DJO4kOQeoHyINaFcjIyFODGMdBjlivd0WS9Q84COaoLetPaujcj4cSQcEHmMjlVZ1vo9s+vp7pRlIO2/47ZggwSoDRjqDRrS31a2GAO0jHu6UN4hxSD3ayxIgKvMz/TAyTymh+zaiU1fU0+InkDmOSqGq7Wau3deWUMGYGBK5dmMbieZYn3GlUXtQrDUEsEG5VI2FiuAF5tmcZrlANwbL6JSQ09RAyUsFyB9VXXvFonkOQGAPhXJijKaZBytp/ilvzEj5U+jsMLtH3VUflWomYeCrmztaLAITwtFe6qk855HIwcj2jmKuOi1frKWB5ZEZx60dJ6jzmhS3rvRnHXBPu6U7b4leHK43tmD+YGpipDRkKrrqc1cgeDbFkZ0OqYXFAYgHf8AIqAfLrTWj1Be7qbbtEslsEwCBsLbV3FRzWYn9ifOodnjFxTJTTsfNrIDf5rWw1J0PF7aXhe7nYxYM3dvuBhHtxsvSYhycP06VNtRET3kh2GZmgvhHdVw4dzpL7MCVuORG2J237ciJ54MjB2jyrjuGkEYiWjy8vjn51F4hxSzd4XZ09q7F2zcDt3isvhLXZI2gyfrFECg1vVKqxvZz5qu1fxcyen7I5VJ08Tb2KWdQzym+6j+o4ubSAfE5HLqaG6LixHeFbV29vYg90MgA7Qu9sDln38qHa3XKtq43kv9YH613hXF7mnW3bfv1O0AuttmRJySAPCxmZKj8c0UZGEo6IsuCMr32yza0zGyLJPeeAklo8HrE+2a5THaTSAILn0k35MiVI2zzE/AeEwRFKlpB3lvdhyA0TQOV/VDQaY4ndK2XIJBxkHPOlSpVuqqXcJQq361z2ICPYYXNGeE3C1m2WJJg5Jk/Ou0qNPohQcSIKMUhSpUkdE8NF3ofd/yWvNKlUjwjouGiicX/wDg/vT8wr1oLYOtspA2lSSsYnzilSqxpvdhZ+t985FuIIPoupECFuuF+yBdSAPIZPLzNKlSqUnEtFsL4Y9Sv//Z">
            <a:hlinkClick r:id="rId2"/>
          </p:cNvPr>
          <p:cNvSpPr>
            <a:spLocks noChangeAspect="1" noChangeArrowheads="1"/>
          </p:cNvSpPr>
          <p:nvPr/>
        </p:nvSpPr>
        <p:spPr bwMode="auto">
          <a:xfrm>
            <a:off x="190500" y="-296863"/>
            <a:ext cx="838200" cy="628651"/>
          </a:xfrm>
          <a:prstGeom prst="rect">
            <a:avLst/>
          </a:prstGeom>
          <a:noFill/>
        </p:spPr>
        <p:txBody>
          <a:bodyPr/>
          <a:lstStyle/>
          <a:p>
            <a:pPr>
              <a:defRPr/>
            </a:pPr>
            <a:endParaRPr lang="lt-LT">
              <a:latin typeface="Arial" charset="0"/>
            </a:endParaRPr>
          </a:p>
        </p:txBody>
      </p:sp>
      <p:sp>
        <p:nvSpPr>
          <p:cNvPr id="20484" name="TextBox 3"/>
          <p:cNvSpPr txBox="1">
            <a:spLocks noChangeArrowheads="1"/>
          </p:cNvSpPr>
          <p:nvPr/>
        </p:nvSpPr>
        <p:spPr bwMode="auto">
          <a:xfrm>
            <a:off x="1781175" y="233363"/>
            <a:ext cx="7065963" cy="1108075"/>
          </a:xfrm>
          <a:prstGeom prst="rect">
            <a:avLst/>
          </a:prstGeom>
          <a:noFill/>
          <a:ln w="9525">
            <a:noFill/>
            <a:miter lim="800000"/>
            <a:headEnd/>
            <a:tailEnd/>
          </a:ln>
        </p:spPr>
        <p:txBody>
          <a:bodyPr>
            <a:spAutoFit/>
          </a:bodyPr>
          <a:lstStyle/>
          <a:p>
            <a:r>
              <a:rPr lang="lt-LT" sz="4800" b="1">
                <a:solidFill>
                  <a:srgbClr val="C00000"/>
                </a:solidFill>
                <a:effectLst/>
                <a:latin typeface="Comic Sans MS" pitchFamily="66" charset="0"/>
              </a:rPr>
              <a:t>KAS YRA ŽMOGUS </a:t>
            </a:r>
            <a:r>
              <a:rPr lang="lt-LT" sz="6600" b="1">
                <a:solidFill>
                  <a:srgbClr val="C00000"/>
                </a:solidFill>
                <a:effectLst/>
                <a:latin typeface="Comic Sans MS" pitchFamily="66" charset="0"/>
              </a:rPr>
              <a:t>?</a:t>
            </a:r>
          </a:p>
        </p:txBody>
      </p:sp>
      <p:sp>
        <p:nvSpPr>
          <p:cNvPr id="20485" name="TextBox 4"/>
          <p:cNvSpPr txBox="1">
            <a:spLocks noChangeArrowheads="1"/>
          </p:cNvSpPr>
          <p:nvPr/>
        </p:nvSpPr>
        <p:spPr bwMode="auto">
          <a:xfrm>
            <a:off x="431800" y="1898650"/>
            <a:ext cx="8415338" cy="3970338"/>
          </a:xfrm>
          <a:prstGeom prst="rect">
            <a:avLst/>
          </a:prstGeom>
          <a:noFill/>
          <a:ln w="9525">
            <a:noFill/>
            <a:miter lim="800000"/>
            <a:headEnd/>
            <a:tailEnd/>
          </a:ln>
        </p:spPr>
        <p:txBody>
          <a:bodyPr>
            <a:spAutoFit/>
          </a:bodyPr>
          <a:lstStyle/>
          <a:p>
            <a:r>
              <a:rPr lang="lt-LT" b="1">
                <a:solidFill>
                  <a:srgbClr val="3219CB"/>
                </a:solidFill>
                <a:effectLst/>
                <a:latin typeface="Comic Sans MS" pitchFamily="66" charset="0"/>
                <a:ea typeface="Consolas" pitchFamily="49" charset="0"/>
                <a:cs typeface="Consolas" pitchFamily="49" charset="0"/>
              </a:rPr>
              <a:t>Žmogus yra</a:t>
            </a:r>
            <a:r>
              <a:rPr lang="lt-LT" b="1">
                <a:effectLst/>
                <a:latin typeface="Comic Sans MS" pitchFamily="66" charset="0"/>
                <a:ea typeface="Consolas" pitchFamily="49" charset="0"/>
                <a:cs typeface="Consolas" pitchFamily="49" charset="0"/>
              </a:rPr>
              <a:t> </a:t>
            </a:r>
            <a:r>
              <a:rPr lang="lt-LT" b="1">
                <a:solidFill>
                  <a:srgbClr val="FF0000"/>
                </a:solidFill>
                <a:effectLst/>
                <a:latin typeface="Comic Sans MS" pitchFamily="66" charset="0"/>
                <a:ea typeface="Consolas" pitchFamily="49" charset="0"/>
                <a:cs typeface="Consolas" pitchFamily="49" charset="0"/>
              </a:rPr>
              <a:t>informacijos gamintojas </a:t>
            </a:r>
            <a:r>
              <a:rPr lang="lt-LT" b="1">
                <a:effectLst/>
                <a:latin typeface="Comic Sans MS" pitchFamily="66" charset="0"/>
                <a:ea typeface="Consolas" pitchFamily="49" charset="0"/>
                <a:cs typeface="Consolas" pitchFamily="49" charset="0"/>
              </a:rPr>
              <a:t>–</a:t>
            </a:r>
          </a:p>
          <a:p>
            <a:pPr algn="r"/>
            <a:r>
              <a:rPr lang="lt-LT" b="1">
                <a:effectLst/>
                <a:latin typeface="Comic Sans MS" pitchFamily="66" charset="0"/>
                <a:ea typeface="Consolas" pitchFamily="49" charset="0"/>
                <a:cs typeface="Consolas" pitchFamily="49" charset="0"/>
              </a:rPr>
              <a:t> </a:t>
            </a:r>
            <a:r>
              <a:rPr lang="lt-LT" b="1">
                <a:solidFill>
                  <a:srgbClr val="3219CB"/>
                </a:solidFill>
                <a:effectLst/>
                <a:latin typeface="Comic Sans MS" pitchFamily="66" charset="0"/>
                <a:ea typeface="Consolas" pitchFamily="49" charset="0"/>
                <a:cs typeface="Consolas" pitchFamily="49" charset="0"/>
              </a:rPr>
              <a:t>inovacijų kūrėjas</a:t>
            </a:r>
          </a:p>
          <a:p>
            <a:pPr algn="r"/>
            <a:endParaRPr lang="lt-LT" b="1">
              <a:solidFill>
                <a:srgbClr val="FF0000"/>
              </a:solidFill>
              <a:effectLst/>
              <a:latin typeface="Comic Sans MS" pitchFamily="66" charset="0"/>
              <a:ea typeface="Consolas" pitchFamily="49" charset="0"/>
              <a:cs typeface="Consolas" pitchFamily="49" charset="0"/>
            </a:endParaRPr>
          </a:p>
          <a:p>
            <a:r>
              <a:rPr lang="lt-LT" b="1">
                <a:solidFill>
                  <a:srgbClr val="3219CB"/>
                </a:solidFill>
                <a:effectLst/>
                <a:latin typeface="Comic Sans MS" pitchFamily="66" charset="0"/>
                <a:ea typeface="Consolas" pitchFamily="49" charset="0"/>
                <a:cs typeface="Consolas" pitchFamily="49" charset="0"/>
              </a:rPr>
              <a:t>Kūrybos (kūrybinė) visuomenė </a:t>
            </a:r>
            <a:r>
              <a:rPr lang="lt-LT" b="1">
                <a:solidFill>
                  <a:srgbClr val="FF0000"/>
                </a:solidFill>
                <a:effectLst/>
                <a:latin typeface="Comic Sans MS" pitchFamily="66" charset="0"/>
                <a:ea typeface="Consolas" pitchFamily="49" charset="0"/>
                <a:cs typeface="Consolas" pitchFamily="49" charset="0"/>
              </a:rPr>
              <a:t>– </a:t>
            </a:r>
          </a:p>
          <a:p>
            <a:pPr algn="r"/>
            <a:r>
              <a:rPr lang="lt-LT" b="1">
                <a:solidFill>
                  <a:srgbClr val="FF0000"/>
                </a:solidFill>
                <a:effectLst/>
                <a:latin typeface="Comic Sans MS" pitchFamily="66" charset="0"/>
                <a:ea typeface="Consolas" pitchFamily="49" charset="0"/>
                <a:cs typeface="Consolas" pitchFamily="49" charset="0"/>
              </a:rPr>
              <a:t>tikroji Žmogaus gyvenimo erdvė</a:t>
            </a:r>
          </a:p>
          <a:p>
            <a:pPr algn="r"/>
            <a:endParaRPr lang="lt-LT" b="1">
              <a:solidFill>
                <a:srgbClr val="FF0000"/>
              </a:solidFill>
              <a:effectLst/>
              <a:latin typeface="Comic Sans MS" pitchFamily="66" charset="0"/>
              <a:ea typeface="Consolas" pitchFamily="49" charset="0"/>
              <a:cs typeface="Consolas" pitchFamily="49" charset="0"/>
            </a:endParaRPr>
          </a:p>
          <a:p>
            <a:endParaRPr lang="lt-LT" b="1">
              <a:solidFill>
                <a:srgbClr val="FF0000"/>
              </a:solidFill>
              <a:effectLst/>
              <a:latin typeface="Comic Sans MS" pitchFamily="66" charset="0"/>
              <a:ea typeface="Consolas" pitchFamily="49" charset="0"/>
              <a:cs typeface="Consolas" pitchFamily="49" charset="0"/>
            </a:endParaRPr>
          </a:p>
          <a:p>
            <a:r>
              <a:rPr lang="lt-LT" b="1">
                <a:solidFill>
                  <a:srgbClr val="FF0000"/>
                </a:solidFill>
                <a:effectLst/>
                <a:latin typeface="Comic Sans MS" pitchFamily="66" charset="0"/>
                <a:ea typeface="Consolas" pitchFamily="49" charset="0"/>
                <a:cs typeface="Consolas" pitchFamily="49" charset="0"/>
              </a:rPr>
              <a:t>Kiekvienas normalus žmogus yra kūrybingas</a:t>
            </a:r>
          </a:p>
          <a:p>
            <a:pPr algn="r"/>
            <a:r>
              <a:rPr lang="lt-LT" b="1">
                <a:solidFill>
                  <a:srgbClr val="3219CB"/>
                </a:solidFill>
                <a:effectLst/>
                <a:latin typeface="Comic Sans MS" pitchFamily="66" charset="0"/>
                <a:ea typeface="Consolas" pitchFamily="49" charset="0"/>
                <a:cs typeface="Consolas" pitchFamily="49" charset="0"/>
              </a:rPr>
              <a:t>(Creative compact, R. Florida)</a:t>
            </a:r>
          </a:p>
        </p:txBody>
      </p:sp>
      <p:sp>
        <p:nvSpPr>
          <p:cNvPr id="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11300" y="241300"/>
            <a:ext cx="7632700" cy="1431925"/>
          </a:xfrm>
          <a:prstGeom prst="rect">
            <a:avLst/>
          </a:prstGeom>
          <a:noFill/>
          <a:ln w="9525">
            <a:noFill/>
            <a:miter lim="800000"/>
            <a:headEnd/>
            <a:tailEnd/>
          </a:ln>
        </p:spPr>
        <p:txBody>
          <a:bodyPr>
            <a:spAutoFit/>
          </a:bodyPr>
          <a:lstStyle/>
          <a:p>
            <a:pPr algn="ctr">
              <a:spcBef>
                <a:spcPct val="50000"/>
              </a:spcBef>
              <a:defRPr/>
            </a:pPr>
            <a:r>
              <a:rPr lang="lt-LT" sz="4400" b="1">
                <a:solidFill>
                  <a:srgbClr val="0000FF"/>
                </a:solidFill>
                <a:latin typeface="Comic Sans MS" pitchFamily="66" charset="0"/>
              </a:rPr>
              <a:t>Karl’o Raimund’o POPPER’io apibendrinimas</a:t>
            </a:r>
            <a:endParaRPr lang="en-US" sz="4400" b="1">
              <a:solidFill>
                <a:srgbClr val="0000FF"/>
              </a:solidFill>
              <a:latin typeface="Comic Sans MS" pitchFamily="66" charset="0"/>
            </a:endParaRPr>
          </a:p>
        </p:txBody>
      </p:sp>
      <p:pic>
        <p:nvPicPr>
          <p:cNvPr id="21507" name="Picture 5" descr="200px-Karl_Popper">
            <a:hlinkClick r:id="rId3" tooltip="Karl Popper.jpg"/>
          </p:cNvPr>
          <p:cNvPicPr>
            <a:picLocks noChangeAspect="1" noChangeArrowheads="1"/>
          </p:cNvPicPr>
          <p:nvPr/>
        </p:nvPicPr>
        <p:blipFill>
          <a:blip r:embed="rId4" cstate="print"/>
          <a:srcRect/>
          <a:stretch>
            <a:fillRect/>
          </a:stretch>
        </p:blipFill>
        <p:spPr bwMode="auto">
          <a:xfrm>
            <a:off x="1588" y="1619250"/>
            <a:ext cx="3130550" cy="4914900"/>
          </a:xfrm>
          <a:prstGeom prst="rect">
            <a:avLst/>
          </a:prstGeom>
          <a:noFill/>
          <a:ln w="9525">
            <a:noFill/>
            <a:miter lim="800000"/>
            <a:headEnd/>
            <a:tailEnd/>
          </a:ln>
        </p:spPr>
      </p:pic>
      <p:sp>
        <p:nvSpPr>
          <p:cNvPr id="35846" name="Text Box 6"/>
          <p:cNvSpPr txBox="1">
            <a:spLocks noChangeArrowheads="1"/>
          </p:cNvSpPr>
          <p:nvPr/>
        </p:nvSpPr>
        <p:spPr bwMode="auto">
          <a:xfrm>
            <a:off x="3132138" y="2214563"/>
            <a:ext cx="6075362" cy="3235325"/>
          </a:xfrm>
          <a:prstGeom prst="rect">
            <a:avLst/>
          </a:prstGeom>
          <a:solidFill>
            <a:srgbClr val="FFFFFF"/>
          </a:solidFill>
          <a:ln w="9525">
            <a:noFill/>
            <a:miter lim="800000"/>
            <a:headEnd/>
            <a:tailEnd/>
          </a:ln>
          <a:effectLst/>
        </p:spPr>
        <p:txBody>
          <a:bodyPr>
            <a:spAutoFit/>
          </a:bodyPr>
          <a:lstStyle/>
          <a:p>
            <a:pPr>
              <a:spcBef>
                <a:spcPct val="50000"/>
              </a:spcBef>
              <a:defRPr/>
            </a:pPr>
            <a:r>
              <a:rPr lang="lt-LT" sz="3200" b="1" dirty="0">
                <a:solidFill>
                  <a:srgbClr val="FF3300"/>
                </a:solidFill>
                <a:effectLst>
                  <a:outerShdw blurRad="38100" dist="38100" dir="2700000" algn="tl">
                    <a:srgbClr val="C0C0C0"/>
                  </a:outerShdw>
                </a:effectLst>
                <a:latin typeface="Comic Sans MS" pitchFamily="66" charset="0"/>
              </a:rPr>
              <a:t>Gyvybė ir gyvenimas</a:t>
            </a:r>
            <a:r>
              <a:rPr lang="lt-LT" b="1" dirty="0">
                <a:solidFill>
                  <a:schemeClr val="accent2"/>
                </a:solidFill>
                <a:effectLst>
                  <a:outerShdw blurRad="38100" dist="38100" dir="2700000" algn="tl">
                    <a:srgbClr val="C0C0C0"/>
                  </a:outerShdw>
                </a:effectLst>
                <a:latin typeface="Comic Sans MS" pitchFamily="66" charset="0"/>
              </a:rPr>
              <a:t> </a:t>
            </a:r>
            <a:r>
              <a:rPr lang="lt-LT" b="1" dirty="0">
                <a:solidFill>
                  <a:srgbClr val="3219CB"/>
                </a:solidFill>
                <a:effectLst/>
                <a:latin typeface="Comic Sans MS" pitchFamily="66" charset="0"/>
              </a:rPr>
              <a:t>yra</a:t>
            </a:r>
            <a:r>
              <a:rPr lang="lt-LT" b="1" dirty="0">
                <a:solidFill>
                  <a:schemeClr val="accent2"/>
                </a:solidFill>
                <a:effectLst>
                  <a:outerShdw blurRad="38100" dist="38100" dir="2700000" algn="tl">
                    <a:srgbClr val="C0C0C0"/>
                  </a:outerShdw>
                </a:effectLst>
                <a:latin typeface="Comic Sans MS" pitchFamily="66" charset="0"/>
              </a:rPr>
              <a:t> </a:t>
            </a:r>
          </a:p>
          <a:p>
            <a:pPr algn="r">
              <a:spcBef>
                <a:spcPct val="50000"/>
              </a:spcBef>
              <a:defRPr/>
            </a:pPr>
            <a:r>
              <a:rPr lang="lt-LT" sz="3200" b="1" dirty="0">
                <a:solidFill>
                  <a:srgbClr val="FF3300"/>
                </a:solidFill>
                <a:effectLst>
                  <a:outerShdw blurRad="38100" dist="38100" dir="2700000" algn="tl">
                    <a:srgbClr val="C0C0C0"/>
                  </a:outerShdw>
                </a:effectLst>
                <a:latin typeface="Comic Sans MS" pitchFamily="66" charset="0"/>
              </a:rPr>
              <a:t>PROBLEMOS</a:t>
            </a:r>
            <a:r>
              <a:rPr lang="lt-LT" b="1" dirty="0">
                <a:solidFill>
                  <a:schemeClr val="accent2"/>
                </a:solidFill>
                <a:effectLst>
                  <a:outerShdw blurRad="38100" dist="38100" dir="2700000" algn="tl">
                    <a:srgbClr val="C0C0C0"/>
                  </a:outerShdw>
                </a:effectLst>
                <a:latin typeface="Comic Sans MS" pitchFamily="66" charset="0"/>
              </a:rPr>
              <a:t>, </a:t>
            </a:r>
          </a:p>
          <a:p>
            <a:pPr algn="r">
              <a:spcBef>
                <a:spcPct val="50000"/>
              </a:spcBef>
              <a:defRPr/>
            </a:pPr>
            <a:r>
              <a:rPr lang="lt-LT" b="1" dirty="0">
                <a:solidFill>
                  <a:srgbClr val="3219CB"/>
                </a:solidFill>
                <a:effectLst/>
                <a:latin typeface="Comic Sans MS" pitchFamily="66" charset="0"/>
              </a:rPr>
              <a:t>PROBLEMŲ FORMULAVIMAS,</a:t>
            </a:r>
          </a:p>
          <a:p>
            <a:pPr>
              <a:spcBef>
                <a:spcPct val="50000"/>
              </a:spcBef>
              <a:defRPr/>
            </a:pPr>
            <a:r>
              <a:rPr lang="lt-LT" b="1" dirty="0">
                <a:solidFill>
                  <a:srgbClr val="3219CB"/>
                </a:solidFill>
                <a:effectLst/>
                <a:latin typeface="Comic Sans MS" pitchFamily="66" charset="0"/>
              </a:rPr>
              <a:t>JŲ SPRENDIMŲ PAIEŠKA   ir </a:t>
            </a:r>
          </a:p>
          <a:p>
            <a:pPr>
              <a:spcBef>
                <a:spcPct val="50000"/>
              </a:spcBef>
              <a:defRPr/>
            </a:pPr>
            <a:r>
              <a:rPr lang="lt-LT" b="1" dirty="0">
                <a:solidFill>
                  <a:srgbClr val="3219CB"/>
                </a:solidFill>
                <a:effectLst/>
                <a:latin typeface="Comic Sans MS" pitchFamily="66" charset="0"/>
              </a:rPr>
              <a:t>SPRENDIMŲ ĮGYVENDINIMAI</a:t>
            </a:r>
            <a:endParaRPr lang="en-US" b="1" dirty="0">
              <a:solidFill>
                <a:srgbClr val="3219CB"/>
              </a:solidFill>
              <a:effectLst/>
              <a:latin typeface="Comic Sans MS" pitchFamily="66" charset="0"/>
            </a:endParaRPr>
          </a:p>
        </p:txBody>
      </p:sp>
      <p:sp>
        <p:nvSpPr>
          <p:cNvPr id="5"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charset="0"/>
            </a:endParaRPr>
          </a:p>
        </p:txBody>
      </p:sp>
      <p:pic>
        <p:nvPicPr>
          <p:cNvPr id="6" name="Picture 3"/>
          <p:cNvPicPr>
            <a:picLocks noChangeAspect="1" noChangeArrowheads="1"/>
          </p:cNvPicPr>
          <p:nvPr/>
        </p:nvPicPr>
        <p:blipFill>
          <a:blip r:embed="rId5" cstate="print"/>
          <a:srcRect/>
          <a:stretch>
            <a:fillRect/>
          </a:stretch>
        </p:blipFill>
        <p:spPr bwMode="auto">
          <a:xfrm>
            <a:off x="71438" y="333375"/>
            <a:ext cx="1296987" cy="115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2253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22532" name="TextBox 3"/>
          <p:cNvSpPr txBox="1">
            <a:spLocks noChangeArrowheads="1"/>
          </p:cNvSpPr>
          <p:nvPr/>
        </p:nvSpPr>
        <p:spPr bwMode="auto">
          <a:xfrm>
            <a:off x="1547813" y="2349500"/>
            <a:ext cx="6337300" cy="954088"/>
          </a:xfrm>
          <a:prstGeom prst="rect">
            <a:avLst/>
          </a:prstGeom>
          <a:noFill/>
          <a:ln w="9525">
            <a:noFill/>
            <a:miter lim="800000"/>
            <a:headEnd/>
            <a:tailEnd/>
          </a:ln>
        </p:spPr>
        <p:txBody>
          <a:bodyPr>
            <a:spAutoFit/>
          </a:bodyPr>
          <a:lstStyle/>
          <a:p>
            <a:r>
              <a:rPr lang="lt-LT" b="1">
                <a:effectLst/>
                <a:latin typeface="Comic Sans MS" pitchFamily="66" charset="0"/>
              </a:rPr>
              <a:t>Žmogus yra GAMTOS –</a:t>
            </a:r>
          </a:p>
          <a:p>
            <a:pPr algn="r"/>
            <a:r>
              <a:rPr lang="lt-LT" b="1">
                <a:solidFill>
                  <a:srgbClr val="00A076"/>
                </a:solidFill>
                <a:effectLst/>
                <a:latin typeface="Comic Sans MS" pitchFamily="66" charset="0"/>
              </a:rPr>
              <a:t>GYVOSIOS GAMTOS DALIS</a:t>
            </a:r>
          </a:p>
        </p:txBody>
      </p:sp>
      <p:sp>
        <p:nvSpPr>
          <p:cNvPr id="5" name="TextBox 4"/>
          <p:cNvSpPr txBox="1"/>
          <p:nvPr/>
        </p:nvSpPr>
        <p:spPr>
          <a:xfrm>
            <a:off x="1692275" y="3933825"/>
            <a:ext cx="6119813" cy="522288"/>
          </a:xfrm>
          <a:prstGeom prst="rect">
            <a:avLst/>
          </a:prstGeom>
          <a:noFill/>
        </p:spPr>
        <p:txBody>
          <a:bodyPr>
            <a:spAutoFit/>
          </a:bodyPr>
          <a:lstStyle/>
          <a:p>
            <a:pPr algn="ctr">
              <a:defRPr/>
            </a:pPr>
            <a:r>
              <a:rPr lang="lt-LT" b="1" dirty="0">
                <a:solidFill>
                  <a:srgbClr val="00A076"/>
                </a:solidFill>
                <a:latin typeface="Comic Sans MS" pitchFamily="66" charset="0"/>
              </a:rPr>
              <a:t>KAS YRA  GYVOJI GAMTA ? </a:t>
            </a:r>
          </a:p>
        </p:txBody>
      </p:sp>
      <p:sp>
        <p:nvSpPr>
          <p:cNvPr id="6"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2457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TextBox 3"/>
          <p:cNvSpPr txBox="1"/>
          <p:nvPr/>
        </p:nvSpPr>
        <p:spPr>
          <a:xfrm>
            <a:off x="1979613" y="476250"/>
            <a:ext cx="6121400" cy="523875"/>
          </a:xfrm>
          <a:prstGeom prst="rect">
            <a:avLst/>
          </a:prstGeom>
          <a:noFill/>
        </p:spPr>
        <p:txBody>
          <a:bodyPr>
            <a:spAutoFit/>
          </a:bodyPr>
          <a:lstStyle/>
          <a:p>
            <a:pPr algn="ctr">
              <a:defRPr/>
            </a:pPr>
            <a:r>
              <a:rPr lang="lt-LT" b="1" dirty="0">
                <a:solidFill>
                  <a:srgbClr val="00A076"/>
                </a:solidFill>
                <a:latin typeface="Comic Sans MS" pitchFamily="66" charset="0"/>
              </a:rPr>
              <a:t>KAS YRA  GYVOJI GAMTA ? </a:t>
            </a:r>
          </a:p>
        </p:txBody>
      </p:sp>
      <p:sp>
        <p:nvSpPr>
          <p:cNvPr id="20485" name="TextBox 4"/>
          <p:cNvSpPr txBox="1">
            <a:spLocks noChangeArrowheads="1"/>
          </p:cNvSpPr>
          <p:nvPr/>
        </p:nvSpPr>
        <p:spPr bwMode="auto">
          <a:xfrm>
            <a:off x="179388" y="1484313"/>
            <a:ext cx="8785225" cy="3108325"/>
          </a:xfrm>
          <a:prstGeom prst="rect">
            <a:avLst/>
          </a:prstGeom>
          <a:noFill/>
          <a:ln w="9525">
            <a:noFill/>
            <a:miter lim="800000"/>
            <a:headEnd/>
            <a:tailEnd/>
          </a:ln>
        </p:spPr>
        <p:txBody>
          <a:bodyPr>
            <a:spAutoFit/>
          </a:bodyPr>
          <a:lstStyle/>
          <a:p>
            <a:r>
              <a:rPr lang="lt-LT" b="1" dirty="0">
                <a:solidFill>
                  <a:srgbClr val="00B050"/>
                </a:solidFill>
                <a:latin typeface="Comic Sans MS" pitchFamily="66" charset="0"/>
              </a:rPr>
              <a:t>GYVYBĖ</a:t>
            </a:r>
            <a:r>
              <a:rPr lang="lt-LT" b="1" dirty="0">
                <a:solidFill>
                  <a:srgbClr val="00B050"/>
                </a:solidFill>
                <a:effectLst/>
                <a:latin typeface="Comic Sans MS" pitchFamily="66" charset="0"/>
              </a:rPr>
              <a:t> –</a:t>
            </a:r>
            <a:r>
              <a:rPr lang="lt-LT" b="1" dirty="0">
                <a:effectLst/>
                <a:latin typeface="Comic Sans MS" pitchFamily="66" charset="0"/>
              </a:rPr>
              <a:t> </a:t>
            </a:r>
          </a:p>
          <a:p>
            <a:r>
              <a:rPr lang="lt-LT" b="1" dirty="0">
                <a:solidFill>
                  <a:srgbClr val="FF0000"/>
                </a:solidFill>
                <a:effectLst/>
                <a:latin typeface="Comic Sans MS" pitchFamily="66" charset="0"/>
              </a:rPr>
              <a:t>ORGANIZUOTA TECHNOLOGIJŲ SISTEMA</a:t>
            </a:r>
            <a:r>
              <a:rPr lang="lt-LT" b="1" dirty="0">
                <a:effectLst/>
                <a:latin typeface="Comic Sans MS" pitchFamily="66" charset="0"/>
              </a:rPr>
              <a:t>, </a:t>
            </a:r>
          </a:p>
          <a:p>
            <a:r>
              <a:rPr lang="lt-LT" b="1" dirty="0">
                <a:solidFill>
                  <a:srgbClr val="3219CB"/>
                </a:solidFill>
                <a:effectLst/>
                <a:latin typeface="Comic Sans MS" pitchFamily="66" charset="0"/>
              </a:rPr>
              <a:t>kuri sugeba </a:t>
            </a:r>
          </a:p>
          <a:p>
            <a:r>
              <a:rPr lang="lt-LT" b="1" dirty="0">
                <a:solidFill>
                  <a:srgbClr val="3219CB"/>
                </a:solidFill>
                <a:effectLst/>
                <a:latin typeface="Comic Sans MS" pitchFamily="66" charset="0"/>
              </a:rPr>
              <a:t>pasiimti iš aplinkos išteklius (medžiagas ir laisvąją energiją), ir</a:t>
            </a:r>
          </a:p>
          <a:p>
            <a:r>
              <a:rPr lang="lt-LT" b="1" dirty="0">
                <a:solidFill>
                  <a:srgbClr val="3219CB"/>
                </a:solidFill>
                <a:effectLst/>
                <a:latin typeface="Comic Sans MS" pitchFamily="66" charset="0"/>
              </a:rPr>
              <a:t>priešintis pagrindiniam negyvosios gamtos </a:t>
            </a:r>
          </a:p>
          <a:p>
            <a:r>
              <a:rPr lang="lt-LT" b="1" dirty="0">
                <a:solidFill>
                  <a:srgbClr val="3219CB"/>
                </a:solidFill>
                <a:effectLst/>
                <a:latin typeface="Comic Sans MS" pitchFamily="66" charset="0"/>
              </a:rPr>
              <a:t>ANTRAJAM TERMODINAMIKOS DĖSNIUI – </a:t>
            </a:r>
          </a:p>
        </p:txBody>
      </p:sp>
      <p:sp>
        <p:nvSpPr>
          <p:cNvPr id="6" name="TextBox 5"/>
          <p:cNvSpPr txBox="1"/>
          <p:nvPr/>
        </p:nvSpPr>
        <p:spPr>
          <a:xfrm>
            <a:off x="250825" y="4611688"/>
            <a:ext cx="8893175" cy="2246312"/>
          </a:xfrm>
          <a:prstGeom prst="rect">
            <a:avLst/>
          </a:prstGeom>
          <a:noFill/>
        </p:spPr>
        <p:txBody>
          <a:bodyPr>
            <a:spAutoFit/>
          </a:bodyPr>
          <a:lstStyle/>
          <a:p>
            <a:pPr>
              <a:defRPr/>
            </a:pPr>
            <a:r>
              <a:rPr lang="lt-LT" b="1" dirty="0">
                <a:solidFill>
                  <a:srgbClr val="3219CB"/>
                </a:solidFill>
                <a:effectLst/>
                <a:latin typeface="Comic Sans MS" pitchFamily="66" charset="0"/>
              </a:rPr>
              <a:t>sugeba savąją ENTROPIJĄ (funkcinį neorganizuotumą) MAŽINTI</a:t>
            </a:r>
            <a:r>
              <a:rPr lang="lt-LT" b="1" dirty="0">
                <a:effectLst/>
                <a:latin typeface="Comic Sans MS" pitchFamily="66" charset="0"/>
              </a:rPr>
              <a:t>,</a:t>
            </a:r>
          </a:p>
          <a:p>
            <a:pPr>
              <a:defRPr/>
            </a:pPr>
            <a:r>
              <a:rPr lang="lt-LT" b="1" dirty="0">
                <a:solidFill>
                  <a:srgbClr val="C00000"/>
                </a:solidFill>
                <a:effectLst/>
                <a:latin typeface="Comic Sans MS" pitchFamily="66" charset="0"/>
              </a:rPr>
              <a:t>t.y.DIDINTI FUNKCINĮ ORGANIZUOTUMĄ </a:t>
            </a:r>
            <a:r>
              <a:rPr lang="lt-LT" b="1" dirty="0">
                <a:solidFill>
                  <a:srgbClr val="3219CB"/>
                </a:solidFill>
                <a:effectLst/>
                <a:latin typeface="Comic Sans MS" pitchFamily="66" charset="0"/>
              </a:rPr>
              <a:t>(aplinkos kokybės sąskaita) – vykdyti </a:t>
            </a:r>
            <a:r>
              <a:rPr lang="lt-LT" b="1" dirty="0">
                <a:solidFill>
                  <a:srgbClr val="C00000"/>
                </a:solidFill>
                <a:effectLst/>
                <a:latin typeface="Comic Sans MS" pitchFamily="66" charset="0"/>
              </a:rPr>
              <a:t>PLĖTRĄ</a:t>
            </a:r>
          </a:p>
          <a:p>
            <a:pPr>
              <a:defRPr/>
            </a:pPr>
            <a:endParaRPr lang="lt-LT"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366838" y="476250"/>
            <a:ext cx="7777162" cy="630238"/>
          </a:xfrm>
          <a:prstGeom prst="rect">
            <a:avLst/>
          </a:prstGeom>
          <a:noFill/>
          <a:ln w="9525">
            <a:noFill/>
            <a:miter lim="800000"/>
            <a:headEnd/>
            <a:tailEnd/>
          </a:ln>
        </p:spPr>
        <p:txBody>
          <a:bodyPr/>
          <a:lstStyle/>
          <a:p>
            <a:pPr>
              <a:defRPr/>
            </a:pPr>
            <a:r>
              <a:rPr lang="en-US" sz="2400" b="1" dirty="0" err="1">
                <a:solidFill>
                  <a:srgbClr val="3219CB"/>
                </a:solidFill>
                <a:latin typeface="Comic Sans MS" pitchFamily="66" charset="0"/>
              </a:rPr>
              <a:t>Pasaulio</a:t>
            </a:r>
            <a:r>
              <a:rPr lang="en-US" sz="2400" b="1" dirty="0">
                <a:solidFill>
                  <a:srgbClr val="3219CB"/>
                </a:solidFill>
                <a:latin typeface="Comic Sans MS" pitchFamily="66" charset="0"/>
              </a:rPr>
              <a:t> </a:t>
            </a:r>
            <a:r>
              <a:rPr lang="en-US" sz="2400" b="1" dirty="0" err="1">
                <a:solidFill>
                  <a:srgbClr val="3219CB"/>
                </a:solidFill>
                <a:latin typeface="Comic Sans MS" pitchFamily="66" charset="0"/>
              </a:rPr>
              <a:t>raida</a:t>
            </a:r>
            <a:r>
              <a:rPr lang="lt-LT" sz="2400" b="1" dirty="0">
                <a:solidFill>
                  <a:srgbClr val="3219CB"/>
                </a:solidFill>
                <a:latin typeface="Comic Sans MS" pitchFamily="66" charset="0"/>
              </a:rPr>
              <a:t> organizuotų sistemų teorijos požiūriu</a:t>
            </a:r>
            <a:endParaRPr lang="en-US" sz="2400" b="1" dirty="0">
              <a:solidFill>
                <a:srgbClr val="3219CB"/>
              </a:solidFill>
              <a:latin typeface="Comic Sans MS" pitchFamily="66" charset="0"/>
            </a:endParaRPr>
          </a:p>
          <a:p>
            <a:pPr algn="ctr">
              <a:defRPr/>
            </a:pPr>
            <a:endParaRPr lang="en-US" sz="2400" b="1" baseline="-25000" dirty="0">
              <a:solidFill>
                <a:srgbClr val="3219CB"/>
              </a:solidFill>
              <a:effectLst>
                <a:outerShdw blurRad="38100" dist="38100" dir="2700000" algn="tl">
                  <a:srgbClr val="C0C0C0"/>
                </a:outerShdw>
              </a:effectLst>
              <a:latin typeface="Comic Sans MS" pitchFamily="66" charset="0"/>
            </a:endParaRPr>
          </a:p>
        </p:txBody>
      </p:sp>
      <p:sp>
        <p:nvSpPr>
          <p:cNvPr id="37891" name="Text Box 3"/>
          <p:cNvSpPr txBox="1">
            <a:spLocks noChangeArrowheads="1"/>
          </p:cNvSpPr>
          <p:nvPr/>
        </p:nvSpPr>
        <p:spPr bwMode="auto">
          <a:xfrm>
            <a:off x="1385888" y="1916113"/>
            <a:ext cx="6821487" cy="4752975"/>
          </a:xfrm>
          <a:prstGeom prst="rect">
            <a:avLst/>
          </a:prstGeom>
          <a:noFill/>
          <a:ln w="9525">
            <a:noFill/>
            <a:miter lim="800000"/>
            <a:headEnd/>
            <a:tailEnd/>
          </a:ln>
        </p:spPr>
        <p:txBody>
          <a:bodyPr/>
          <a:lstStyle/>
          <a:p>
            <a:pPr>
              <a:defRPr/>
            </a:pPr>
            <a:endParaRPr lang="lt-LT" baseline="-25000">
              <a:effectLst>
                <a:outerShdw blurRad="38100" dist="38100" dir="2700000" algn="tl">
                  <a:srgbClr val="C0C0C0"/>
                </a:outerShdw>
              </a:effectLst>
            </a:endParaRPr>
          </a:p>
        </p:txBody>
      </p:sp>
      <p:grpSp>
        <p:nvGrpSpPr>
          <p:cNvPr id="2" name="Group 4"/>
          <p:cNvGrpSpPr>
            <a:grpSpLocks/>
          </p:cNvGrpSpPr>
          <p:nvPr/>
        </p:nvGrpSpPr>
        <p:grpSpPr bwMode="auto">
          <a:xfrm>
            <a:off x="26988" y="1341438"/>
            <a:ext cx="8432800" cy="4486275"/>
            <a:chOff x="17" y="884"/>
            <a:chExt cx="5312" cy="2826"/>
          </a:xfrm>
        </p:grpSpPr>
        <p:pic>
          <p:nvPicPr>
            <p:cNvPr id="25619" name="Picture 5" descr="SWEMLERvirselis"/>
            <p:cNvPicPr>
              <a:picLocks noChangeAspect="1" noChangeArrowheads="1"/>
            </p:cNvPicPr>
            <p:nvPr/>
          </p:nvPicPr>
          <p:blipFill>
            <a:blip r:embed="rId2" cstate="print"/>
            <a:srcRect/>
            <a:stretch>
              <a:fillRect/>
            </a:stretch>
          </p:blipFill>
          <p:spPr bwMode="auto">
            <a:xfrm>
              <a:off x="725" y="884"/>
              <a:ext cx="4604" cy="2826"/>
            </a:xfrm>
            <a:prstGeom prst="rect">
              <a:avLst/>
            </a:prstGeom>
            <a:noFill/>
            <a:ln w="9525">
              <a:noFill/>
              <a:miter lim="800000"/>
              <a:headEnd/>
              <a:tailEnd/>
            </a:ln>
          </p:spPr>
        </p:pic>
        <p:sp>
          <p:nvSpPr>
            <p:cNvPr id="37894" name="Text Box 6"/>
            <p:cNvSpPr txBox="1">
              <a:spLocks noChangeArrowheads="1"/>
            </p:cNvSpPr>
            <p:nvPr/>
          </p:nvSpPr>
          <p:spPr bwMode="auto">
            <a:xfrm>
              <a:off x="3475" y="2057"/>
              <a:ext cx="1220" cy="628"/>
            </a:xfrm>
            <a:prstGeom prst="rect">
              <a:avLst/>
            </a:prstGeom>
            <a:noFill/>
            <a:ln w="9525">
              <a:noFill/>
              <a:miter lim="800000"/>
              <a:headEnd/>
              <a:tailEnd/>
            </a:ln>
          </p:spPr>
          <p:txBody>
            <a:bodyPr/>
            <a:lstStyle/>
            <a:p>
              <a:pPr algn="ctr">
                <a:defRPr/>
              </a:pPr>
              <a:r>
                <a:rPr lang="en-US" sz="2000" b="1" dirty="0" err="1"/>
                <a:t>Didysis</a:t>
              </a:r>
              <a:r>
                <a:rPr lang="en-US" sz="2000" b="1" dirty="0"/>
                <a:t> </a:t>
              </a:r>
              <a:r>
                <a:rPr lang="en-US" sz="2000" b="1" dirty="0" err="1"/>
                <a:t>Sprogimas</a:t>
              </a:r>
              <a:endParaRPr lang="en-US" sz="2000" b="1" dirty="0"/>
            </a:p>
            <a:p>
              <a:pPr algn="ctr">
                <a:defRPr/>
              </a:pPr>
              <a:r>
                <a:rPr lang="en-US" sz="1600" b="1" dirty="0" err="1"/>
                <a:t>prieš</a:t>
              </a:r>
              <a:r>
                <a:rPr lang="en-US" sz="1600" b="1" dirty="0"/>
                <a:t> 8-15   10</a:t>
              </a:r>
              <a:r>
                <a:rPr lang="en-US" sz="1600" b="1" baseline="30000" dirty="0"/>
                <a:t>9 </a:t>
              </a:r>
              <a:r>
                <a:rPr lang="en-US" sz="1600" b="1" dirty="0"/>
                <a:t>m.</a:t>
              </a:r>
              <a:endParaRPr lang="en-US" sz="1600" b="1" baseline="-25000" dirty="0">
                <a:effectLst>
                  <a:outerShdw blurRad="38100" dist="38100" dir="2700000" algn="tl">
                    <a:srgbClr val="C0C0C0"/>
                  </a:outerShdw>
                </a:effectLst>
              </a:endParaRPr>
            </a:p>
          </p:txBody>
        </p:sp>
        <p:sp>
          <p:nvSpPr>
            <p:cNvPr id="25621" name="Text Box 7"/>
            <p:cNvSpPr txBox="1">
              <a:spLocks noChangeArrowheads="1"/>
            </p:cNvSpPr>
            <p:nvPr/>
          </p:nvSpPr>
          <p:spPr bwMode="auto">
            <a:xfrm>
              <a:off x="3334" y="3198"/>
              <a:ext cx="1361" cy="408"/>
            </a:xfrm>
            <a:prstGeom prst="rect">
              <a:avLst/>
            </a:prstGeom>
            <a:noFill/>
            <a:ln w="9525">
              <a:noFill/>
              <a:miter lim="800000"/>
              <a:headEnd/>
              <a:tailEnd/>
            </a:ln>
          </p:spPr>
          <p:txBody>
            <a:bodyPr/>
            <a:lstStyle/>
            <a:p>
              <a:pPr algn="ctr"/>
              <a:r>
                <a:rPr lang="en-US" sz="2000" b="1">
                  <a:effectLst/>
                </a:rPr>
                <a:t>Elementariosios dalelės</a:t>
              </a:r>
              <a:endParaRPr lang="en-US" sz="2000" b="1" baseline="-25000">
                <a:effectLst/>
              </a:endParaRPr>
            </a:p>
          </p:txBody>
        </p:sp>
        <p:sp>
          <p:nvSpPr>
            <p:cNvPr id="37896" name="Text Box 8"/>
            <p:cNvSpPr txBox="1">
              <a:spLocks noChangeArrowheads="1"/>
            </p:cNvSpPr>
            <p:nvPr/>
          </p:nvSpPr>
          <p:spPr bwMode="auto">
            <a:xfrm>
              <a:off x="2401" y="2091"/>
              <a:ext cx="1272" cy="267"/>
            </a:xfrm>
            <a:prstGeom prst="rect">
              <a:avLst/>
            </a:prstGeom>
            <a:solidFill>
              <a:srgbClr val="FFFFFF"/>
            </a:solidFill>
            <a:ln w="9525">
              <a:noFill/>
              <a:miter lim="800000"/>
              <a:headEnd/>
              <a:tailEnd/>
            </a:ln>
          </p:spPr>
          <p:txBody>
            <a:bodyPr/>
            <a:lstStyle/>
            <a:p>
              <a:pPr algn="ctr">
                <a:defRPr/>
              </a:pPr>
              <a:r>
                <a:rPr lang="en-US" b="1" dirty="0">
                  <a:solidFill>
                    <a:srgbClr val="3219CB"/>
                  </a:solidFill>
                  <a:latin typeface="Arial Black" pitchFamily="34" charset="0"/>
                </a:rPr>
                <a:t>R A I D A</a:t>
              </a:r>
              <a:endParaRPr lang="en-US" baseline="-25000" dirty="0">
                <a:solidFill>
                  <a:srgbClr val="3219CB"/>
                </a:solidFill>
                <a:effectLst>
                  <a:outerShdw blurRad="38100" dist="38100" dir="2700000" algn="tl">
                    <a:srgbClr val="C0C0C0"/>
                  </a:outerShdw>
                </a:effectLst>
                <a:latin typeface="Arial Black" pitchFamily="34" charset="0"/>
              </a:endParaRPr>
            </a:p>
          </p:txBody>
        </p:sp>
        <p:sp>
          <p:nvSpPr>
            <p:cNvPr id="37897" name="Text Box 9"/>
            <p:cNvSpPr txBox="1">
              <a:spLocks noChangeArrowheads="1"/>
            </p:cNvSpPr>
            <p:nvPr/>
          </p:nvSpPr>
          <p:spPr bwMode="auto">
            <a:xfrm>
              <a:off x="2682" y="3351"/>
              <a:ext cx="701" cy="238"/>
            </a:xfrm>
            <a:prstGeom prst="rect">
              <a:avLst/>
            </a:prstGeom>
            <a:noFill/>
            <a:ln w="9525">
              <a:noFill/>
              <a:miter lim="800000"/>
              <a:headEnd/>
              <a:tailEnd/>
            </a:ln>
          </p:spPr>
          <p:txBody>
            <a:bodyPr/>
            <a:lstStyle/>
            <a:p>
              <a:pPr>
                <a:defRPr/>
              </a:pPr>
              <a:r>
                <a:rPr lang="en-US" sz="2000" b="1" dirty="0" err="1"/>
                <a:t>Atomai</a:t>
              </a:r>
              <a:endParaRPr lang="en-US" sz="2000" b="1" baseline="-25000" dirty="0">
                <a:effectLst>
                  <a:outerShdw blurRad="38100" dist="38100" dir="2700000" algn="tl">
                    <a:srgbClr val="C0C0C0"/>
                  </a:outerShdw>
                </a:effectLst>
              </a:endParaRPr>
            </a:p>
          </p:txBody>
        </p:sp>
        <p:sp>
          <p:nvSpPr>
            <p:cNvPr id="37898" name="Text Box 10"/>
            <p:cNvSpPr txBox="1">
              <a:spLocks noChangeArrowheads="1"/>
            </p:cNvSpPr>
            <p:nvPr/>
          </p:nvSpPr>
          <p:spPr bwMode="auto">
            <a:xfrm>
              <a:off x="1397" y="3175"/>
              <a:ext cx="1029" cy="374"/>
            </a:xfrm>
            <a:prstGeom prst="rect">
              <a:avLst/>
            </a:prstGeom>
            <a:noFill/>
            <a:ln w="9525">
              <a:noFill/>
              <a:miter lim="800000"/>
              <a:headEnd/>
              <a:tailEnd/>
            </a:ln>
          </p:spPr>
          <p:txBody>
            <a:bodyPr/>
            <a:lstStyle/>
            <a:p>
              <a:pPr algn="ctr">
                <a:defRPr/>
              </a:pPr>
              <a:r>
                <a:rPr lang="en-US" sz="2000" b="1"/>
                <a:t>Organiniai polimerai</a:t>
              </a:r>
              <a:endParaRPr lang="en-US" sz="2000" b="1" baseline="-25000">
                <a:effectLst>
                  <a:outerShdw blurRad="38100" dist="38100" dir="2700000" algn="tl">
                    <a:srgbClr val="C0C0C0"/>
                  </a:outerShdw>
                </a:effectLst>
              </a:endParaRPr>
            </a:p>
          </p:txBody>
        </p:sp>
        <p:sp>
          <p:nvSpPr>
            <p:cNvPr id="13337" name="Oval 11"/>
            <p:cNvSpPr>
              <a:spLocks noChangeArrowheads="1"/>
            </p:cNvSpPr>
            <p:nvPr/>
          </p:nvSpPr>
          <p:spPr bwMode="auto">
            <a:xfrm rot="-251546">
              <a:off x="861" y="1212"/>
              <a:ext cx="4188" cy="1220"/>
            </a:xfrm>
            <a:prstGeom prst="ellipse">
              <a:avLst/>
            </a:prstGeom>
            <a:noFill/>
            <a:ln w="57150">
              <a:solidFill>
                <a:srgbClr val="00FF00"/>
              </a:solidFill>
              <a:prstDash val="sysDot"/>
              <a:miter lim="800000"/>
              <a:headEnd/>
              <a:tailEnd/>
            </a:ln>
          </p:spPr>
          <p:txBody>
            <a:bodyPr wrap="none" anchor="ctr"/>
            <a:lstStyle/>
            <a:p>
              <a:pPr>
                <a:defRPr/>
              </a:pPr>
              <a:endParaRPr lang="lt-LT"/>
            </a:p>
          </p:txBody>
        </p:sp>
        <p:sp>
          <p:nvSpPr>
            <p:cNvPr id="37900" name="Text Box 12"/>
            <p:cNvSpPr txBox="1">
              <a:spLocks noChangeArrowheads="1"/>
            </p:cNvSpPr>
            <p:nvPr/>
          </p:nvSpPr>
          <p:spPr bwMode="auto">
            <a:xfrm>
              <a:off x="17" y="1302"/>
              <a:ext cx="1616" cy="472"/>
            </a:xfrm>
            <a:prstGeom prst="rect">
              <a:avLst/>
            </a:prstGeom>
            <a:noFill/>
            <a:ln w="9525">
              <a:noFill/>
              <a:miter lim="800000"/>
              <a:headEnd/>
              <a:tailEnd/>
            </a:ln>
            <a:effectLst/>
          </p:spPr>
          <p:txBody>
            <a:bodyPr>
              <a:spAutoFit/>
            </a:bodyPr>
            <a:lstStyle/>
            <a:p>
              <a:pPr algn="ctr">
                <a:spcBef>
                  <a:spcPct val="50000"/>
                </a:spcBef>
                <a:defRPr/>
              </a:pPr>
              <a:r>
                <a:rPr lang="en-US" sz="2400" baseline="-25000" dirty="0">
                  <a:solidFill>
                    <a:srgbClr val="00A076"/>
                  </a:solidFill>
                  <a:effectLst>
                    <a:outerShdw blurRad="38100" dist="38100" dir="2700000" algn="tl">
                      <a:srgbClr val="C0C0C0"/>
                    </a:outerShdw>
                  </a:effectLst>
                  <a:latin typeface="Arial Black" pitchFamily="34" charset="0"/>
                </a:rPr>
                <a:t> </a:t>
              </a:r>
              <a:r>
                <a:rPr lang="en-US" sz="3200" b="1" baseline="-25000" dirty="0">
                  <a:solidFill>
                    <a:srgbClr val="00A076"/>
                  </a:solidFill>
                  <a:latin typeface="Arial Black" pitchFamily="34" charset="0"/>
                </a:rPr>
                <a:t>G</a:t>
              </a:r>
              <a:r>
                <a:rPr lang="lt-LT" sz="3200" b="1" baseline="-25000" dirty="0">
                  <a:solidFill>
                    <a:srgbClr val="00A076"/>
                  </a:solidFill>
                  <a:latin typeface="Arial Black" pitchFamily="34" charset="0"/>
                </a:rPr>
                <a:t>YVYBĖ – GYVOJI GAM</a:t>
              </a:r>
              <a:r>
                <a:rPr lang="en-US" sz="3200" b="1" baseline="-25000" dirty="0">
                  <a:solidFill>
                    <a:srgbClr val="00A076"/>
                  </a:solidFill>
                  <a:latin typeface="Arial Black" pitchFamily="34" charset="0"/>
                </a:rPr>
                <a:t>TA</a:t>
              </a:r>
            </a:p>
          </p:txBody>
        </p:sp>
      </p:grpSp>
      <p:grpSp>
        <p:nvGrpSpPr>
          <p:cNvPr id="3" name="Group 13"/>
          <p:cNvGrpSpPr>
            <a:grpSpLocks/>
          </p:cNvGrpSpPr>
          <p:nvPr/>
        </p:nvGrpSpPr>
        <p:grpSpPr bwMode="auto">
          <a:xfrm>
            <a:off x="250825" y="2997200"/>
            <a:ext cx="2185988" cy="3727450"/>
            <a:chOff x="0" y="2047"/>
            <a:chExt cx="1377" cy="2267"/>
          </a:xfrm>
        </p:grpSpPr>
        <p:sp>
          <p:nvSpPr>
            <p:cNvPr id="37902" name="AutoShape 14"/>
            <p:cNvSpPr>
              <a:spLocks noChangeArrowheads="1"/>
            </p:cNvSpPr>
            <p:nvPr/>
          </p:nvSpPr>
          <p:spPr bwMode="auto">
            <a:xfrm rot="10800000">
              <a:off x="28" y="2047"/>
              <a:ext cx="1321" cy="2245"/>
            </a:xfrm>
            <a:prstGeom prst="wedgeRoundRectCallout">
              <a:avLst>
                <a:gd name="adj1" fmla="val -61810"/>
                <a:gd name="adj2" fmla="val 48528"/>
                <a:gd name="adj3" fmla="val 16667"/>
              </a:avLst>
            </a:prstGeom>
            <a:solidFill>
              <a:srgbClr val="FFFFFF"/>
            </a:solidFill>
            <a:ln w="28575">
              <a:solidFill>
                <a:srgbClr val="FF0000"/>
              </a:solidFill>
              <a:miter lim="800000"/>
              <a:headEnd/>
              <a:tailEnd/>
            </a:ln>
            <a:effectLst/>
          </p:spPr>
          <p:txBody>
            <a:bodyPr rot="10800000"/>
            <a:lstStyle/>
            <a:p>
              <a:pPr algn="ctr">
                <a:defRPr/>
              </a:pPr>
              <a:endParaRPr lang="lt-LT" b="1">
                <a:effectLst>
                  <a:outerShdw blurRad="38100" dist="38100" dir="2700000" algn="tl">
                    <a:srgbClr val="C0C0C0"/>
                  </a:outerShdw>
                </a:effectLst>
              </a:endParaRPr>
            </a:p>
          </p:txBody>
        </p:sp>
        <p:sp>
          <p:nvSpPr>
            <p:cNvPr id="25618" name="Text Box 15"/>
            <p:cNvSpPr txBox="1">
              <a:spLocks noChangeArrowheads="1"/>
            </p:cNvSpPr>
            <p:nvPr/>
          </p:nvSpPr>
          <p:spPr bwMode="auto">
            <a:xfrm>
              <a:off x="0" y="2047"/>
              <a:ext cx="1377" cy="2267"/>
            </a:xfrm>
            <a:prstGeom prst="rect">
              <a:avLst/>
            </a:prstGeom>
            <a:noFill/>
            <a:ln w="28575">
              <a:noFill/>
              <a:miter lim="800000"/>
              <a:headEnd/>
              <a:tailEnd/>
            </a:ln>
          </p:spPr>
          <p:txBody>
            <a:bodyPr>
              <a:spAutoFit/>
            </a:bodyPr>
            <a:lstStyle/>
            <a:p>
              <a:pPr algn="ctr"/>
              <a:r>
                <a:rPr lang="en-US" sz="1400" b="1">
                  <a:solidFill>
                    <a:srgbClr val="FF0000"/>
                  </a:solidFill>
                  <a:effectLst/>
                </a:rPr>
                <a:t>Prieš </a:t>
              </a:r>
              <a:r>
                <a:rPr lang="lt-LT" sz="1400" b="1">
                  <a:solidFill>
                    <a:srgbClr val="FF0000"/>
                  </a:solidFill>
                  <a:effectLst/>
                </a:rPr>
                <a:t>~3,8 *10</a:t>
              </a:r>
              <a:r>
                <a:rPr lang="lt-LT" sz="1400" b="1" baseline="30000">
                  <a:solidFill>
                    <a:srgbClr val="FF0000"/>
                  </a:solidFill>
                  <a:effectLst/>
                </a:rPr>
                <a:t>9</a:t>
              </a:r>
              <a:r>
                <a:rPr lang="en-US" sz="1400" b="1">
                  <a:solidFill>
                    <a:srgbClr val="FF0000"/>
                  </a:solidFill>
                  <a:effectLst/>
                </a:rPr>
                <a:t> met</a:t>
              </a:r>
              <a:r>
                <a:rPr lang="lt-LT" sz="1400" b="1">
                  <a:solidFill>
                    <a:srgbClr val="FF0000"/>
                  </a:solidFill>
                  <a:effectLst/>
                </a:rPr>
                <a:t>ų</a:t>
              </a:r>
              <a:r>
                <a:rPr lang="en-US" sz="1400" b="1">
                  <a:solidFill>
                    <a:srgbClr val="FF0000"/>
                  </a:solidFill>
                  <a:effectLst/>
                </a:rPr>
                <a:t> </a:t>
              </a:r>
            </a:p>
            <a:p>
              <a:pPr algn="ctr"/>
              <a:r>
                <a:rPr lang="lt-LT" sz="1600" b="1">
                  <a:solidFill>
                    <a:srgbClr val="FF0000"/>
                  </a:solidFill>
                  <a:effectLst/>
                </a:rPr>
                <a:t>atsirado </a:t>
              </a:r>
              <a:r>
                <a:rPr lang="lt-LT" sz="1600" b="1">
                  <a:solidFill>
                    <a:srgbClr val="FF0000"/>
                  </a:solidFill>
                  <a:effectLst/>
                  <a:latin typeface="Arial Black" pitchFamily="34" charset="0"/>
                </a:rPr>
                <a:t>KODAVIMO-DEKODAVIMO </a:t>
              </a:r>
              <a:r>
                <a:rPr lang="lt-LT" sz="1600" b="1">
                  <a:solidFill>
                    <a:srgbClr val="FF0000"/>
                  </a:solidFill>
                  <a:effectLst/>
                </a:rPr>
                <a:t>TECHNOLOGINĖ SISTEMA,           kurioje valdymą vykdė genetinė INFORMACIJA,</a:t>
              </a:r>
            </a:p>
            <a:p>
              <a:pPr algn="ctr"/>
              <a:r>
                <a:rPr lang="lt-LT" sz="1600" b="1">
                  <a:solidFill>
                    <a:srgbClr val="FF0000"/>
                  </a:solidFill>
                  <a:effectLst/>
                </a:rPr>
                <a:t> ir prasidėjo </a:t>
              </a:r>
            </a:p>
            <a:p>
              <a:pPr algn="ctr"/>
              <a:r>
                <a:rPr lang="lt-LT" sz="1600" b="1">
                  <a:solidFill>
                    <a:srgbClr val="FF0000"/>
                  </a:solidFill>
                  <a:effectLst/>
                </a:rPr>
                <a:t>INFORMACIJOS GAMYBA,  t.y.</a:t>
              </a:r>
            </a:p>
            <a:p>
              <a:pPr algn="ctr"/>
              <a:r>
                <a:rPr lang="lt-LT" sz="1600" b="1">
                  <a:solidFill>
                    <a:srgbClr val="FF0000"/>
                  </a:solidFill>
                  <a:effectLst/>
                  <a:latin typeface="Arial Black" pitchFamily="34" charset="0"/>
                </a:rPr>
                <a:t>KŪRYBA, lėmusi technoraidą -</a:t>
              </a:r>
            </a:p>
            <a:p>
              <a:pPr algn="ctr"/>
              <a:r>
                <a:rPr lang="lt-LT" sz="1600" b="1">
                  <a:solidFill>
                    <a:srgbClr val="FF0000"/>
                  </a:solidFill>
                  <a:effectLst/>
                  <a:latin typeface="Arial Black" pitchFamily="34" charset="0"/>
                </a:rPr>
                <a:t>EVOLIUCIJĄ</a:t>
              </a:r>
              <a:endParaRPr lang="en-US" sz="1600" b="1">
                <a:solidFill>
                  <a:srgbClr val="FF0000"/>
                </a:solidFill>
                <a:effectLst/>
                <a:latin typeface="Arial Black" pitchFamily="34" charset="0"/>
              </a:endParaRPr>
            </a:p>
          </p:txBody>
        </p:sp>
      </p:grpSp>
      <p:grpSp>
        <p:nvGrpSpPr>
          <p:cNvPr id="4" name="Group 16"/>
          <p:cNvGrpSpPr>
            <a:grpSpLocks/>
          </p:cNvGrpSpPr>
          <p:nvPr/>
        </p:nvGrpSpPr>
        <p:grpSpPr bwMode="auto">
          <a:xfrm>
            <a:off x="6911975" y="2924175"/>
            <a:ext cx="2413000" cy="3168650"/>
            <a:chOff x="4059" y="1842"/>
            <a:chExt cx="1520" cy="1425"/>
          </a:xfrm>
        </p:grpSpPr>
        <p:sp>
          <p:nvSpPr>
            <p:cNvPr id="13327" name="AutoShape 18"/>
            <p:cNvSpPr>
              <a:spLocks noChangeArrowheads="1"/>
            </p:cNvSpPr>
            <p:nvPr/>
          </p:nvSpPr>
          <p:spPr bwMode="auto">
            <a:xfrm>
              <a:off x="4314" y="1878"/>
              <a:ext cx="1123" cy="1389"/>
            </a:xfrm>
            <a:prstGeom prst="roundRect">
              <a:avLst>
                <a:gd name="adj" fmla="val 16667"/>
              </a:avLst>
            </a:prstGeom>
            <a:solidFill>
              <a:srgbClr val="FFFFFF"/>
            </a:solidFill>
            <a:ln w="28575">
              <a:solidFill>
                <a:srgbClr val="FF0000"/>
              </a:solidFill>
              <a:miter lim="800000"/>
              <a:headEnd/>
              <a:tailEnd/>
            </a:ln>
          </p:spPr>
          <p:txBody>
            <a:bodyPr wrap="none" anchor="ctr"/>
            <a:lstStyle/>
            <a:p>
              <a:pPr>
                <a:defRPr/>
              </a:pPr>
              <a:endParaRPr lang="lt-LT"/>
            </a:p>
          </p:txBody>
        </p:sp>
        <p:sp>
          <p:nvSpPr>
            <p:cNvPr id="37907" name="Text Box 19"/>
            <p:cNvSpPr txBox="1">
              <a:spLocks noChangeArrowheads="1"/>
            </p:cNvSpPr>
            <p:nvPr/>
          </p:nvSpPr>
          <p:spPr bwMode="auto">
            <a:xfrm>
              <a:off x="4229" y="1848"/>
              <a:ext cx="1350" cy="1349"/>
            </a:xfrm>
            <a:prstGeom prst="rect">
              <a:avLst/>
            </a:prstGeom>
            <a:noFill/>
            <a:ln w="9525">
              <a:noFill/>
              <a:miter lim="800000"/>
              <a:headEnd/>
              <a:tailEnd/>
            </a:ln>
            <a:effectLst/>
          </p:spPr>
          <p:txBody>
            <a:bodyPr>
              <a:spAutoFit/>
            </a:bodyPr>
            <a:lstStyle/>
            <a:p>
              <a:pPr algn="ctr">
                <a:spcBef>
                  <a:spcPct val="50000"/>
                </a:spcBef>
                <a:defRPr/>
              </a:pPr>
              <a:endParaRPr lang="lt-LT" sz="1400" b="1" dirty="0">
                <a:solidFill>
                  <a:srgbClr val="FF0000"/>
                </a:solidFill>
                <a:effectLst>
                  <a:outerShdw blurRad="38100" dist="38100" dir="2700000" algn="tl">
                    <a:srgbClr val="C0C0C0"/>
                  </a:outerShdw>
                </a:effectLst>
                <a:latin typeface="Arial Black" pitchFamily="34" charset="0"/>
              </a:endParaRPr>
            </a:p>
            <a:p>
              <a:pPr algn="ctr">
                <a:spcBef>
                  <a:spcPct val="50000"/>
                </a:spcBef>
                <a:defRPr/>
              </a:pPr>
              <a:r>
                <a:rPr lang="lt-LT" sz="1400" b="1" dirty="0">
                  <a:solidFill>
                    <a:srgbClr val="FF0000"/>
                  </a:solidFill>
                  <a:effectLst>
                    <a:outerShdw blurRad="38100" dist="38100" dir="2700000" algn="tl">
                      <a:srgbClr val="C0C0C0"/>
                    </a:outerShdw>
                  </a:effectLst>
                  <a:latin typeface="Arial Black" pitchFamily="34" charset="0"/>
                </a:rPr>
                <a:t>UGNIES-AKMENS, BRONZOS, GELEŽIES,  INDUSTRINĖ, INFORMACIJOS, ŽINIŲ, ŽINOJIMO </a:t>
              </a:r>
              <a:r>
                <a:rPr lang="lt-LT" sz="1600" b="1" dirty="0">
                  <a:solidFill>
                    <a:srgbClr val="FF0000"/>
                  </a:solidFill>
                  <a:effectLst>
                    <a:outerShdw blurRad="38100" dist="38100" dir="2700000" algn="tl">
                      <a:srgbClr val="C0C0C0"/>
                    </a:outerShdw>
                  </a:effectLst>
                  <a:latin typeface="Arial Black" pitchFamily="34" charset="0"/>
                </a:rPr>
                <a:t>ar   </a:t>
              </a:r>
              <a:r>
                <a:rPr lang="lt-LT" b="1" dirty="0">
                  <a:solidFill>
                    <a:srgbClr val="FF0000"/>
                  </a:solidFill>
                  <a:effectLst>
                    <a:outerShdw blurRad="38100" dist="38100" dir="2700000" algn="tl">
                      <a:srgbClr val="C0C0C0"/>
                    </a:outerShdw>
                  </a:effectLst>
                  <a:latin typeface="Arial Black" pitchFamily="34" charset="0"/>
                </a:rPr>
                <a:t>?         </a:t>
              </a:r>
              <a:r>
                <a:rPr lang="lt-LT" sz="1600" b="1" dirty="0">
                  <a:solidFill>
                    <a:srgbClr val="FF0000"/>
                  </a:solidFill>
                  <a:effectLst>
                    <a:outerShdw blurRad="38100" dist="38100" dir="2700000" algn="tl">
                      <a:srgbClr val="C0C0C0"/>
                    </a:outerShdw>
                  </a:effectLst>
                  <a:latin typeface="Arial Black" pitchFamily="34" charset="0"/>
                </a:rPr>
                <a:t>KŪRYBINĖ  (KŪRYBOS)</a:t>
              </a:r>
            </a:p>
            <a:p>
              <a:pPr algn="ctr">
                <a:spcBef>
                  <a:spcPct val="50000"/>
                </a:spcBef>
                <a:defRPr/>
              </a:pPr>
              <a:r>
                <a:rPr lang="lt-LT" sz="1600" b="1" dirty="0">
                  <a:solidFill>
                    <a:srgbClr val="FF0000"/>
                  </a:solidFill>
                  <a:effectLst>
                    <a:outerShdw blurRad="38100" dist="38100" dir="2700000" algn="tl">
                      <a:srgbClr val="C0C0C0"/>
                    </a:outerShdw>
                  </a:effectLst>
                  <a:latin typeface="Arial Black" pitchFamily="34" charset="0"/>
                </a:rPr>
                <a:t>VISUOMENĖ</a:t>
              </a:r>
              <a:endParaRPr lang="en-US" sz="1600" b="1" dirty="0">
                <a:solidFill>
                  <a:srgbClr val="FF0000"/>
                </a:solidFill>
                <a:effectLst>
                  <a:outerShdw blurRad="38100" dist="38100" dir="2700000" algn="tl">
                    <a:srgbClr val="C0C0C0"/>
                  </a:outerShdw>
                </a:effectLst>
                <a:latin typeface="Arial Black" pitchFamily="34" charset="0"/>
              </a:endParaRPr>
            </a:p>
          </p:txBody>
        </p:sp>
        <p:sp>
          <p:nvSpPr>
            <p:cNvPr id="13326" name="Line 17"/>
            <p:cNvSpPr>
              <a:spLocks noChangeShapeType="1"/>
            </p:cNvSpPr>
            <p:nvPr/>
          </p:nvSpPr>
          <p:spPr bwMode="auto">
            <a:xfrm>
              <a:off x="4059" y="1842"/>
              <a:ext cx="357" cy="206"/>
            </a:xfrm>
            <a:prstGeom prst="line">
              <a:avLst/>
            </a:prstGeom>
            <a:noFill/>
            <a:ln w="76200">
              <a:solidFill>
                <a:srgbClr val="FF0000"/>
              </a:solidFill>
              <a:miter lim="800000"/>
              <a:headEnd/>
              <a:tailEnd type="triangle" w="med" len="med"/>
            </a:ln>
          </p:spPr>
          <p:txBody>
            <a:bodyPr wrap="none"/>
            <a:lstStyle/>
            <a:p>
              <a:pPr>
                <a:defRPr/>
              </a:pPr>
              <a:endParaRPr lang="lt-LT"/>
            </a:p>
          </p:txBody>
        </p:sp>
      </p:grpSp>
      <p:sp>
        <p:nvSpPr>
          <p:cNvPr id="37908" name="Text Box 20"/>
          <p:cNvSpPr txBox="1">
            <a:spLocks noChangeArrowheads="1"/>
          </p:cNvSpPr>
          <p:nvPr/>
        </p:nvSpPr>
        <p:spPr bwMode="auto">
          <a:xfrm>
            <a:off x="6570663" y="2168525"/>
            <a:ext cx="1889125" cy="765175"/>
          </a:xfrm>
          <a:prstGeom prst="rect">
            <a:avLst/>
          </a:prstGeom>
          <a:noFill/>
          <a:ln w="9525">
            <a:noFill/>
            <a:miter lim="800000"/>
            <a:headEnd/>
            <a:tailEnd/>
          </a:ln>
        </p:spPr>
        <p:txBody>
          <a:bodyPr/>
          <a:lstStyle/>
          <a:p>
            <a:pPr>
              <a:defRPr/>
            </a:pPr>
            <a:r>
              <a:rPr lang="lt-LT" sz="1600" b="1">
                <a:solidFill>
                  <a:srgbClr val="FF0000"/>
                </a:solidFill>
              </a:rPr>
              <a:t>Prieš ~1.5 10</a:t>
            </a:r>
            <a:r>
              <a:rPr lang="lt-LT" sz="1600" b="1" baseline="30000">
                <a:solidFill>
                  <a:srgbClr val="FF0000"/>
                </a:solidFill>
              </a:rPr>
              <a:t>6</a:t>
            </a:r>
            <a:r>
              <a:rPr lang="lt-LT" sz="1600" b="1">
                <a:solidFill>
                  <a:srgbClr val="FF0000"/>
                </a:solidFill>
              </a:rPr>
              <a:t> m. </a:t>
            </a:r>
            <a:r>
              <a:rPr lang="lt-LT" sz="3200" b="1">
                <a:solidFill>
                  <a:srgbClr val="FF0000"/>
                </a:solidFill>
                <a:latin typeface="Arial Black" pitchFamily="34" charset="0"/>
              </a:rPr>
              <a:t>HOMO</a:t>
            </a:r>
            <a:endParaRPr lang="en-US" sz="3200" b="1">
              <a:solidFill>
                <a:srgbClr val="FF0000"/>
              </a:solidFill>
              <a:latin typeface="Arial Black" pitchFamily="34" charset="0"/>
            </a:endParaRPr>
          </a:p>
        </p:txBody>
      </p:sp>
      <p:pic>
        <p:nvPicPr>
          <p:cNvPr id="25608" name="Picture 21"/>
          <p:cNvPicPr>
            <a:picLocks noChangeAspect="1" noChangeArrowheads="1"/>
          </p:cNvPicPr>
          <p:nvPr/>
        </p:nvPicPr>
        <p:blipFill>
          <a:blip r:embed="rId3" cstate="print"/>
          <a:srcRect/>
          <a:stretch>
            <a:fillRect/>
          </a:stretch>
        </p:blipFill>
        <p:spPr bwMode="auto">
          <a:xfrm>
            <a:off x="71438" y="452438"/>
            <a:ext cx="1187450" cy="1031875"/>
          </a:xfrm>
          <a:prstGeom prst="rect">
            <a:avLst/>
          </a:prstGeom>
          <a:noFill/>
          <a:ln w="9525">
            <a:noFill/>
            <a:miter lim="800000"/>
            <a:headEnd/>
            <a:tailEnd/>
          </a:ln>
        </p:spPr>
      </p:pic>
      <p:sp>
        <p:nvSpPr>
          <p:cNvPr id="13321" name="Line 22"/>
          <p:cNvSpPr>
            <a:spLocks noChangeShapeType="1"/>
          </p:cNvSpPr>
          <p:nvPr/>
        </p:nvSpPr>
        <p:spPr bwMode="auto">
          <a:xfrm>
            <a:off x="1287463" y="1196975"/>
            <a:ext cx="7856537" cy="0"/>
          </a:xfrm>
          <a:prstGeom prst="line">
            <a:avLst/>
          </a:prstGeom>
          <a:noFill/>
          <a:ln w="38100" cmpd="dbl">
            <a:solidFill>
              <a:srgbClr val="0000FF"/>
            </a:solidFill>
            <a:round/>
            <a:headEnd/>
            <a:tailEnd/>
          </a:ln>
        </p:spPr>
        <p:txBody>
          <a:bodyPr/>
          <a:lstStyle/>
          <a:p>
            <a:pPr>
              <a:defRPr/>
            </a:pPr>
            <a:endParaRPr lang="lt-LT"/>
          </a:p>
        </p:txBody>
      </p:sp>
      <p:sp>
        <p:nvSpPr>
          <p:cNvPr id="37912" name="AutoShape 24"/>
          <p:cNvSpPr>
            <a:spLocks noChangeArrowheads="1"/>
          </p:cNvSpPr>
          <p:nvPr/>
        </p:nvSpPr>
        <p:spPr bwMode="auto">
          <a:xfrm>
            <a:off x="3986213" y="773113"/>
            <a:ext cx="2546350" cy="935037"/>
          </a:xfrm>
          <a:prstGeom prst="wedgeRoundRectCallout">
            <a:avLst>
              <a:gd name="adj1" fmla="val 6481"/>
              <a:gd name="adj2" fmla="val 85995"/>
              <a:gd name="adj3" fmla="val 16667"/>
            </a:avLst>
          </a:prstGeom>
          <a:solidFill>
            <a:srgbClr val="FFFFFF"/>
          </a:solidFill>
          <a:ln w="25400">
            <a:solidFill>
              <a:srgbClr val="FF0000"/>
            </a:solidFill>
            <a:miter lim="800000"/>
            <a:headEnd/>
            <a:tailEnd/>
          </a:ln>
        </p:spPr>
        <p:txBody>
          <a:bodyPr/>
          <a:lstStyle/>
          <a:p>
            <a:pPr algn="ctr"/>
            <a:r>
              <a:rPr lang="en-US" sz="1400" b="1">
                <a:solidFill>
                  <a:srgbClr val="FF0000"/>
                </a:solidFill>
                <a:effectLst/>
              </a:rPr>
              <a:t>Prieš </a:t>
            </a:r>
            <a:r>
              <a:rPr lang="lt-LT" sz="1400" b="1">
                <a:solidFill>
                  <a:srgbClr val="FF0000"/>
                </a:solidFill>
                <a:effectLst/>
              </a:rPr>
              <a:t>~</a:t>
            </a:r>
            <a:r>
              <a:rPr lang="en-US" sz="1400" b="1">
                <a:solidFill>
                  <a:srgbClr val="FF0000"/>
                </a:solidFill>
                <a:effectLst/>
              </a:rPr>
              <a:t>1</a:t>
            </a:r>
            <a:r>
              <a:rPr lang="lt-LT" sz="1400" b="1">
                <a:solidFill>
                  <a:srgbClr val="FF0000"/>
                </a:solidFill>
                <a:effectLst/>
              </a:rPr>
              <a:t> *</a:t>
            </a:r>
            <a:r>
              <a:rPr lang="en-US" sz="1400" b="1">
                <a:solidFill>
                  <a:srgbClr val="FF0000"/>
                </a:solidFill>
                <a:effectLst/>
              </a:rPr>
              <a:t>10</a:t>
            </a:r>
            <a:r>
              <a:rPr lang="en-US" sz="1400" b="1" baseline="30000">
                <a:solidFill>
                  <a:srgbClr val="FF0000"/>
                </a:solidFill>
                <a:effectLst/>
              </a:rPr>
              <a:t>9 </a:t>
            </a:r>
            <a:r>
              <a:rPr lang="en-US" sz="1400" b="1">
                <a:solidFill>
                  <a:srgbClr val="FF0000"/>
                </a:solidFill>
                <a:effectLst/>
              </a:rPr>
              <a:t>met</a:t>
            </a:r>
            <a:r>
              <a:rPr lang="lt-LT" sz="1400" b="1">
                <a:solidFill>
                  <a:srgbClr val="FF0000"/>
                </a:solidFill>
                <a:effectLst/>
              </a:rPr>
              <a:t>ų</a:t>
            </a:r>
            <a:r>
              <a:rPr lang="en-US" sz="1400" b="1">
                <a:solidFill>
                  <a:srgbClr val="FF0000"/>
                </a:solidFill>
                <a:effectLst/>
              </a:rPr>
              <a:t> </a:t>
            </a:r>
          </a:p>
          <a:p>
            <a:pPr algn="ctr"/>
            <a:r>
              <a:rPr lang="lt-LT" sz="1400" b="1">
                <a:solidFill>
                  <a:srgbClr val="FF0000"/>
                </a:solidFill>
                <a:effectLst/>
              </a:rPr>
              <a:t>atsirado gyvūnai – valdomi dar ir nervinių tinklų informacija</a:t>
            </a:r>
            <a:endParaRPr lang="en-US" sz="1400" b="1">
              <a:solidFill>
                <a:srgbClr val="FF0000"/>
              </a:solidFill>
              <a:effectLst/>
            </a:endParaRPr>
          </a:p>
        </p:txBody>
      </p:sp>
      <p:sp>
        <p:nvSpPr>
          <p:cNvPr id="37913" name="AutoShape 25"/>
          <p:cNvSpPr>
            <a:spLocks noChangeArrowheads="1"/>
          </p:cNvSpPr>
          <p:nvPr/>
        </p:nvSpPr>
        <p:spPr bwMode="auto">
          <a:xfrm>
            <a:off x="6642100" y="773113"/>
            <a:ext cx="2386013" cy="1081087"/>
          </a:xfrm>
          <a:prstGeom prst="wedgeRoundRectCallout">
            <a:avLst>
              <a:gd name="adj1" fmla="val -72505"/>
              <a:gd name="adj2" fmla="val 77958"/>
              <a:gd name="adj3" fmla="val 16667"/>
            </a:avLst>
          </a:prstGeom>
          <a:solidFill>
            <a:srgbClr val="FFFF99"/>
          </a:solidFill>
          <a:ln w="25400">
            <a:solidFill>
              <a:srgbClr val="FF0000"/>
            </a:solidFill>
            <a:miter lim="800000"/>
            <a:headEnd/>
            <a:tailEnd/>
          </a:ln>
        </p:spPr>
        <p:txBody>
          <a:bodyPr/>
          <a:lstStyle/>
          <a:p>
            <a:pPr algn="ctr"/>
            <a:r>
              <a:rPr lang="en-US" sz="1400" b="1">
                <a:solidFill>
                  <a:srgbClr val="FF0000"/>
                </a:solidFill>
                <a:effectLst/>
              </a:rPr>
              <a:t>Prieš </a:t>
            </a:r>
            <a:r>
              <a:rPr lang="lt-LT" sz="1400" b="1">
                <a:solidFill>
                  <a:srgbClr val="FF0000"/>
                </a:solidFill>
                <a:effectLst/>
              </a:rPr>
              <a:t>~200 *1</a:t>
            </a:r>
            <a:r>
              <a:rPr lang="en-US" sz="1400" b="1">
                <a:solidFill>
                  <a:srgbClr val="FF0000"/>
                </a:solidFill>
                <a:effectLst/>
              </a:rPr>
              <a:t>0</a:t>
            </a:r>
            <a:r>
              <a:rPr lang="lt-LT" sz="1400" b="1" baseline="30000">
                <a:solidFill>
                  <a:srgbClr val="FF0000"/>
                </a:solidFill>
                <a:effectLst/>
              </a:rPr>
              <a:t>6</a:t>
            </a:r>
            <a:r>
              <a:rPr lang="en-US" sz="1400" b="1" baseline="30000">
                <a:solidFill>
                  <a:srgbClr val="FF0000"/>
                </a:solidFill>
                <a:effectLst/>
              </a:rPr>
              <a:t> </a:t>
            </a:r>
            <a:r>
              <a:rPr lang="en-US" sz="1400" b="1">
                <a:solidFill>
                  <a:srgbClr val="FF0000"/>
                </a:solidFill>
                <a:effectLst/>
              </a:rPr>
              <a:t>met</a:t>
            </a:r>
            <a:r>
              <a:rPr lang="lt-LT" sz="1400" b="1">
                <a:solidFill>
                  <a:srgbClr val="FF0000"/>
                </a:solidFill>
                <a:effectLst/>
              </a:rPr>
              <a:t>ų</a:t>
            </a:r>
            <a:r>
              <a:rPr lang="en-US" sz="1400" b="1">
                <a:solidFill>
                  <a:srgbClr val="FF0000"/>
                </a:solidFill>
                <a:effectLst/>
              </a:rPr>
              <a:t> </a:t>
            </a:r>
          </a:p>
          <a:p>
            <a:pPr algn="ctr"/>
            <a:r>
              <a:rPr lang="lt-LT" sz="1400" b="1">
                <a:solidFill>
                  <a:srgbClr val="FF0000"/>
                </a:solidFill>
                <a:effectLst/>
              </a:rPr>
              <a:t>atsirado gyvūnai valdomi ir smegenimis -</a:t>
            </a:r>
          </a:p>
          <a:p>
            <a:pPr algn="ctr"/>
            <a:r>
              <a:rPr lang="lt-LT" sz="1600" b="1">
                <a:solidFill>
                  <a:srgbClr val="FF0000"/>
                </a:solidFill>
                <a:effectLst/>
              </a:rPr>
              <a:t>atsirado PSICHE</a:t>
            </a:r>
            <a:endParaRPr lang="en-US" sz="1600" b="1">
              <a:solidFill>
                <a:srgbClr val="FF0000"/>
              </a:solidFill>
              <a:effectLst/>
            </a:endParaRPr>
          </a:p>
        </p:txBody>
      </p:sp>
      <p:sp>
        <p:nvSpPr>
          <p:cNvPr id="37915" name="AutoShape 27"/>
          <p:cNvSpPr>
            <a:spLocks noChangeArrowheads="1"/>
          </p:cNvSpPr>
          <p:nvPr/>
        </p:nvSpPr>
        <p:spPr bwMode="auto">
          <a:xfrm>
            <a:off x="1466850" y="765175"/>
            <a:ext cx="2241550" cy="792163"/>
          </a:xfrm>
          <a:prstGeom prst="wedgeRoundRectCallout">
            <a:avLst>
              <a:gd name="adj1" fmla="val 90227"/>
              <a:gd name="adj2" fmla="val 100500"/>
              <a:gd name="adj3" fmla="val 16667"/>
            </a:avLst>
          </a:prstGeom>
          <a:solidFill>
            <a:srgbClr val="FFFFFF"/>
          </a:solidFill>
          <a:ln w="28575">
            <a:solidFill>
              <a:srgbClr val="FF0000"/>
            </a:solidFill>
            <a:miter lim="800000"/>
            <a:headEnd/>
            <a:tailEnd/>
          </a:ln>
        </p:spPr>
        <p:txBody>
          <a:bodyPr/>
          <a:lstStyle/>
          <a:p>
            <a:pPr algn="ctr"/>
            <a:r>
              <a:rPr lang="en-US" sz="1400" b="1">
                <a:solidFill>
                  <a:srgbClr val="FF0000"/>
                </a:solidFill>
                <a:effectLst/>
              </a:rPr>
              <a:t>Prieš </a:t>
            </a:r>
            <a:r>
              <a:rPr lang="lt-LT" sz="1400" b="1">
                <a:solidFill>
                  <a:srgbClr val="FF0000"/>
                </a:solidFill>
                <a:effectLst/>
              </a:rPr>
              <a:t>~2 *</a:t>
            </a:r>
            <a:r>
              <a:rPr lang="en-US" sz="1400" b="1">
                <a:solidFill>
                  <a:srgbClr val="FF0000"/>
                </a:solidFill>
                <a:effectLst/>
              </a:rPr>
              <a:t>10</a:t>
            </a:r>
            <a:r>
              <a:rPr lang="en-US" sz="1400" b="1" baseline="30000">
                <a:solidFill>
                  <a:srgbClr val="FF0000"/>
                </a:solidFill>
                <a:effectLst/>
              </a:rPr>
              <a:t>9 </a:t>
            </a:r>
            <a:r>
              <a:rPr lang="en-US" sz="1400" b="1">
                <a:solidFill>
                  <a:srgbClr val="FF0000"/>
                </a:solidFill>
                <a:effectLst/>
              </a:rPr>
              <a:t>met</a:t>
            </a:r>
            <a:r>
              <a:rPr lang="lt-LT" sz="1400" b="1">
                <a:solidFill>
                  <a:srgbClr val="FF0000"/>
                </a:solidFill>
                <a:effectLst/>
              </a:rPr>
              <a:t>ų</a:t>
            </a:r>
            <a:r>
              <a:rPr lang="en-US" sz="1400" b="1">
                <a:solidFill>
                  <a:srgbClr val="FF0000"/>
                </a:solidFill>
                <a:effectLst/>
              </a:rPr>
              <a:t> </a:t>
            </a:r>
          </a:p>
          <a:p>
            <a:pPr algn="ctr"/>
            <a:r>
              <a:rPr lang="lt-LT" sz="1400" b="1">
                <a:solidFill>
                  <a:srgbClr val="FF0000"/>
                </a:solidFill>
                <a:effectLst/>
              </a:rPr>
              <a:t>atsirado </a:t>
            </a:r>
            <a:r>
              <a:rPr lang="en-US" sz="1400" b="1">
                <a:solidFill>
                  <a:srgbClr val="FF0000"/>
                </a:solidFill>
                <a:effectLst/>
              </a:rPr>
              <a:t>organizm</a:t>
            </a:r>
            <a:r>
              <a:rPr lang="lt-LT" sz="1400" b="1">
                <a:solidFill>
                  <a:srgbClr val="FF0000"/>
                </a:solidFill>
                <a:effectLst/>
              </a:rPr>
              <a:t>ai – valdomi ir hormonų</a:t>
            </a:r>
            <a:endParaRPr lang="en-US" sz="1400">
              <a:effectLst/>
            </a:endParaRPr>
          </a:p>
        </p:txBody>
      </p:sp>
      <p:sp>
        <p:nvSpPr>
          <p:cNvPr id="25613" name="Text Box 5"/>
          <p:cNvSpPr txBox="1">
            <a:spLocks noChangeArrowheads="1"/>
          </p:cNvSpPr>
          <p:nvPr/>
        </p:nvSpPr>
        <p:spPr bwMode="auto">
          <a:xfrm>
            <a:off x="657225" y="6491288"/>
            <a:ext cx="8145463" cy="338137"/>
          </a:xfrm>
          <a:prstGeom prst="rect">
            <a:avLst/>
          </a:prstGeom>
          <a:noFill/>
          <a:ln w="9525">
            <a:noFill/>
            <a:miter lim="800000"/>
            <a:headEnd/>
            <a:tailEnd/>
          </a:ln>
        </p:spPr>
        <p:txBody>
          <a:bodyPr>
            <a:spAutoFit/>
          </a:bodyPr>
          <a:lstStyle/>
          <a:p>
            <a:pPr algn="r">
              <a:spcBef>
                <a:spcPct val="50000"/>
              </a:spcBef>
            </a:pPr>
            <a:r>
              <a:rPr lang="lt-LT" sz="1600">
                <a:solidFill>
                  <a:schemeClr val="bg2"/>
                </a:solidFill>
                <a:effectLst/>
              </a:rPr>
              <a:t>D. Kirvelis. SOCIALINĖS TECHNOLOGIJOS ORG-SISTEMŲ POŽIŪRIU</a:t>
            </a:r>
            <a:endParaRPr lang="en-US" sz="1600">
              <a:solidFill>
                <a:schemeClr val="bg2"/>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9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37912"/>
                                        </p:tgtEl>
                                        <p:attrNameLst>
                                          <p:attrName>style.visibility</p:attrName>
                                        </p:attrNameLst>
                                      </p:cBhvr>
                                      <p:to>
                                        <p:strVal val="visible"/>
                                      </p:to>
                                    </p:set>
                                    <p:animEffect transition="in" filter="box(out)">
                                      <p:cBhvr>
                                        <p:cTn id="16" dur="500"/>
                                        <p:tgtEl>
                                          <p:spTgt spid="3791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37913"/>
                                        </p:tgtEl>
                                        <p:attrNameLst>
                                          <p:attrName>style.visibility</p:attrName>
                                        </p:attrNameLst>
                                      </p:cBhvr>
                                      <p:to>
                                        <p:strVal val="visible"/>
                                      </p:to>
                                    </p:set>
                                    <p:animEffect transition="in" filter="box(out)">
                                      <p:cBhvr>
                                        <p:cTn id="21" dur="500"/>
                                        <p:tgtEl>
                                          <p:spTgt spid="3791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37908"/>
                                        </p:tgtEl>
                                        <p:attrNameLst>
                                          <p:attrName>style.visibility</p:attrName>
                                        </p:attrNameLst>
                                      </p:cBhvr>
                                      <p:to>
                                        <p:strVal val="visible"/>
                                      </p:to>
                                    </p:set>
                                    <p:animEffect transition="in" filter="box(out)">
                                      <p:cBhvr>
                                        <p:cTn id="26" dur="500"/>
                                        <p:tgtEl>
                                          <p:spTgt spid="37908"/>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8" grpId="0"/>
      <p:bldP spid="37912" grpId="0" animBg="1"/>
      <p:bldP spid="37913" grpId="0" animBg="1"/>
      <p:bldP spid="379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17305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73060" name="Text Box 4"/>
          <p:cNvSpPr txBox="1">
            <a:spLocks noChangeArrowheads="1"/>
          </p:cNvSpPr>
          <p:nvPr/>
        </p:nvSpPr>
        <p:spPr bwMode="auto">
          <a:xfrm>
            <a:off x="827088" y="65246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sp>
        <p:nvSpPr>
          <p:cNvPr id="658437" name="Text Box 5"/>
          <p:cNvSpPr txBox="1">
            <a:spLocks noChangeArrowheads="1"/>
          </p:cNvSpPr>
          <p:nvPr/>
        </p:nvSpPr>
        <p:spPr bwMode="auto">
          <a:xfrm>
            <a:off x="1336675" y="250825"/>
            <a:ext cx="7772400" cy="946150"/>
          </a:xfrm>
          <a:prstGeom prst="rect">
            <a:avLst/>
          </a:prstGeom>
          <a:noFill/>
          <a:ln w="9525">
            <a:noFill/>
            <a:miter lim="800000"/>
            <a:headEnd/>
            <a:tailEnd/>
          </a:ln>
          <a:effectLst/>
        </p:spPr>
        <p:txBody>
          <a:bodyPr>
            <a:spAutoFit/>
          </a:bodyPr>
          <a:lstStyle/>
          <a:p>
            <a:pPr algn="ctr">
              <a:defRPr/>
            </a:pPr>
            <a:r>
              <a:rPr lang="lt-LT" b="1">
                <a:solidFill>
                  <a:srgbClr val="3219CB"/>
                </a:solidFill>
                <a:effectLst>
                  <a:outerShdw blurRad="38100" dist="38100" dir="2700000" algn="tl">
                    <a:srgbClr val="C0C0C0"/>
                  </a:outerShdw>
                </a:effectLst>
                <a:latin typeface="Comic Sans MS" pitchFamily="66" charset="0"/>
              </a:rPr>
              <a:t>EUROPINĖS KULTŪROS PAMATAS – ATĖNŲ MOKYKLA</a:t>
            </a:r>
            <a:endParaRPr lang="en-US" b="1">
              <a:solidFill>
                <a:srgbClr val="3219CB"/>
              </a:solidFill>
              <a:effectLst>
                <a:outerShdw blurRad="38100" dist="38100" dir="2700000" algn="tl">
                  <a:srgbClr val="C0C0C0"/>
                </a:outerShdw>
              </a:effectLst>
              <a:latin typeface="Comic Sans MS" pitchFamily="66" charset="0"/>
            </a:endParaRPr>
          </a:p>
        </p:txBody>
      </p:sp>
      <p:pic>
        <p:nvPicPr>
          <p:cNvPr id="173062" name="Picture 7" descr="File:Sanzio 01.jpg">
            <a:hlinkClick r:id="rId4"/>
          </p:cNvPr>
          <p:cNvPicPr>
            <a:picLocks noChangeAspect="1" noChangeArrowheads="1"/>
          </p:cNvPicPr>
          <p:nvPr/>
        </p:nvPicPr>
        <p:blipFill>
          <a:blip r:embed="rId5" cstate="print"/>
          <a:srcRect/>
          <a:stretch>
            <a:fillRect/>
          </a:stretch>
        </p:blipFill>
        <p:spPr bwMode="auto">
          <a:xfrm>
            <a:off x="1547813" y="1171575"/>
            <a:ext cx="6913562" cy="5365750"/>
          </a:xfrm>
          <a:prstGeom prst="rect">
            <a:avLst/>
          </a:prstGeom>
          <a:noFill/>
          <a:ln w="9525">
            <a:noFill/>
            <a:miter lim="800000"/>
            <a:headEnd/>
            <a:tailEnd/>
          </a:ln>
        </p:spPr>
      </p:pic>
      <p:sp>
        <p:nvSpPr>
          <p:cNvPr id="7" name="Rectangle 6"/>
          <p:cNvSpPr/>
          <p:nvPr/>
        </p:nvSpPr>
        <p:spPr>
          <a:xfrm>
            <a:off x="4716016" y="3356992"/>
            <a:ext cx="792088"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5939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59396"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rPr>
              <a:t>D. Kirvelis. BIOFIZIKA</a:t>
            </a:r>
            <a:endParaRPr lang="en-US" sz="1800" b="1">
              <a:solidFill>
                <a:schemeClr val="bg2"/>
              </a:solidFill>
            </a:endParaRPr>
          </a:p>
        </p:txBody>
      </p:sp>
      <p:sp>
        <p:nvSpPr>
          <p:cNvPr id="615431" name="Text Box 7"/>
          <p:cNvSpPr txBox="1">
            <a:spLocks noChangeArrowheads="1"/>
          </p:cNvSpPr>
          <p:nvPr/>
        </p:nvSpPr>
        <p:spPr bwMode="auto">
          <a:xfrm>
            <a:off x="0" y="1196752"/>
            <a:ext cx="9144000" cy="1754326"/>
          </a:xfrm>
          <a:prstGeom prst="rect">
            <a:avLst/>
          </a:prstGeom>
          <a:noFill/>
          <a:ln w="9525">
            <a:noFill/>
            <a:miter lim="800000"/>
            <a:headEnd/>
            <a:tailEnd/>
          </a:ln>
          <a:effectLst/>
        </p:spPr>
        <p:txBody>
          <a:bodyPr>
            <a:spAutoFit/>
          </a:bodyPr>
          <a:lstStyle/>
          <a:p>
            <a:pPr algn="ctr">
              <a:defRPr/>
            </a:pPr>
            <a:r>
              <a:rPr lang="lt-LT" sz="4400" b="1" dirty="0">
                <a:solidFill>
                  <a:srgbClr val="FF0000"/>
                </a:solidFill>
                <a:effectLst>
                  <a:outerShdw blurRad="38100" dist="38100" dir="2700000" algn="tl">
                    <a:srgbClr val="C0C0C0"/>
                  </a:outerShdw>
                </a:effectLst>
                <a:latin typeface="Comic Sans MS" pitchFamily="66" charset="0"/>
                <a:cs typeface="Arial" charset="0"/>
              </a:rPr>
              <a:t>GYVYBĖ – </a:t>
            </a:r>
          </a:p>
          <a:p>
            <a:pPr algn="ctr">
              <a:defRPr/>
            </a:pPr>
            <a:r>
              <a:rPr lang="lt-LT" sz="3200" b="1" dirty="0">
                <a:solidFill>
                  <a:srgbClr val="FF0000"/>
                </a:solidFill>
                <a:effectLst>
                  <a:outerShdw blurRad="38100" dist="38100" dir="2700000" algn="tl">
                    <a:srgbClr val="C0C0C0"/>
                  </a:outerShdw>
                </a:effectLst>
                <a:latin typeface="Comic Sans MS" pitchFamily="66" charset="0"/>
                <a:cs typeface="Arial" charset="0"/>
              </a:rPr>
              <a:t>ORGANIZUOTŲ TECHNOLOGIJŲ SISTEMA</a:t>
            </a:r>
            <a:r>
              <a:rPr lang="lt-LT" sz="3200" b="1" dirty="0" smtClean="0">
                <a:solidFill>
                  <a:schemeClr val="hlink"/>
                </a:solidFill>
                <a:effectLst>
                  <a:outerShdw blurRad="38100" dist="38100" dir="2700000" algn="tl">
                    <a:srgbClr val="C0C0C0"/>
                  </a:outerShdw>
                </a:effectLst>
                <a:latin typeface="Comic Sans MS" pitchFamily="66" charset="0"/>
                <a:cs typeface="Arial" charset="0"/>
              </a:rPr>
              <a:t>,</a:t>
            </a:r>
            <a:endParaRPr lang="lt-LT" sz="3200" b="1" dirty="0">
              <a:solidFill>
                <a:schemeClr val="hlink"/>
              </a:solidFill>
              <a:effectLst>
                <a:outerShdw blurRad="38100" dist="38100" dir="2700000" algn="tl">
                  <a:srgbClr val="C0C0C0"/>
                </a:outerShdw>
              </a:effectLst>
              <a:latin typeface="Comic Sans MS" pitchFamily="66" charset="0"/>
              <a:cs typeface="Arial" charset="0"/>
            </a:endParaRPr>
          </a:p>
        </p:txBody>
      </p:sp>
      <p:sp>
        <p:nvSpPr>
          <p:cNvPr id="59398" name="TextBox 6"/>
          <p:cNvSpPr txBox="1">
            <a:spLocks noChangeArrowheads="1"/>
          </p:cNvSpPr>
          <p:nvPr/>
        </p:nvSpPr>
        <p:spPr bwMode="auto">
          <a:xfrm>
            <a:off x="1781175" y="323850"/>
            <a:ext cx="7112000" cy="646113"/>
          </a:xfrm>
          <a:prstGeom prst="rect">
            <a:avLst/>
          </a:prstGeom>
          <a:noFill/>
          <a:ln w="9525">
            <a:noFill/>
            <a:miter lim="800000"/>
            <a:headEnd/>
            <a:tailEnd/>
          </a:ln>
        </p:spPr>
        <p:txBody>
          <a:bodyPr>
            <a:spAutoFit/>
          </a:bodyPr>
          <a:lstStyle/>
          <a:p>
            <a:r>
              <a:rPr lang="lt-LT" sz="3600" b="1" dirty="0">
                <a:solidFill>
                  <a:srgbClr val="0000FF"/>
                </a:solidFill>
                <a:latin typeface="Comic Sans MS" pitchFamily="66" charset="0"/>
              </a:rPr>
              <a:t>TECHNOLOGINĖ PARADIGMA</a:t>
            </a:r>
          </a:p>
        </p:txBody>
      </p:sp>
      <p:sp>
        <p:nvSpPr>
          <p:cNvPr id="7" name="TextBox 6"/>
          <p:cNvSpPr txBox="1"/>
          <p:nvPr/>
        </p:nvSpPr>
        <p:spPr>
          <a:xfrm>
            <a:off x="107504" y="2852936"/>
            <a:ext cx="9036496" cy="1446550"/>
          </a:xfrm>
          <a:prstGeom prst="rect">
            <a:avLst/>
          </a:prstGeom>
          <a:noFill/>
        </p:spPr>
        <p:txBody>
          <a:bodyPr wrap="square" rtlCol="0">
            <a:spAutoFit/>
          </a:bodyPr>
          <a:lstStyle/>
          <a:p>
            <a:pPr algn="ctr">
              <a:defRPr/>
            </a:pPr>
            <a:r>
              <a:rPr lang="lt-LT" sz="3200" b="1" dirty="0" smtClean="0">
                <a:solidFill>
                  <a:srgbClr val="0000FF"/>
                </a:solidFill>
                <a:latin typeface="Comic Sans MS" pitchFamily="66" charset="0"/>
                <a:cs typeface="Arial" charset="0"/>
              </a:rPr>
              <a:t>todėl</a:t>
            </a:r>
          </a:p>
          <a:p>
            <a:pPr algn="ctr">
              <a:defRPr/>
            </a:pPr>
            <a:r>
              <a:rPr lang="lt-LT" b="1" dirty="0" smtClean="0">
                <a:solidFill>
                  <a:srgbClr val="0000FF"/>
                </a:solidFill>
                <a:effectLst>
                  <a:outerShdw blurRad="38100" dist="38100" dir="2700000" algn="tl">
                    <a:srgbClr val="C0C0C0"/>
                  </a:outerShdw>
                </a:effectLst>
                <a:latin typeface="Comic Sans MS" pitchFamily="66" charset="0"/>
                <a:cs typeface="Arial" charset="0"/>
              </a:rPr>
              <a:t>BIOLOGIJA turėtų būti TECHNOLOGINIS MOKSLAS</a:t>
            </a:r>
            <a:r>
              <a:rPr lang="lt-LT" b="1" dirty="0" smtClean="0">
                <a:solidFill>
                  <a:schemeClr val="hlink"/>
                </a:solidFill>
                <a:effectLst>
                  <a:outerShdw blurRad="38100" dist="38100" dir="2700000" algn="tl">
                    <a:srgbClr val="C0C0C0"/>
                  </a:outerShdw>
                </a:effectLst>
                <a:latin typeface="Comic Sans MS" pitchFamily="66" charset="0"/>
                <a:cs typeface="Arial" charset="0"/>
              </a:rPr>
              <a:t>,</a:t>
            </a:r>
          </a:p>
        </p:txBody>
      </p:sp>
      <p:sp>
        <p:nvSpPr>
          <p:cNvPr id="8" name="TextBox 7"/>
          <p:cNvSpPr txBox="1"/>
          <p:nvPr/>
        </p:nvSpPr>
        <p:spPr>
          <a:xfrm>
            <a:off x="251520" y="4293096"/>
            <a:ext cx="8712968" cy="1200329"/>
          </a:xfrm>
          <a:prstGeom prst="rect">
            <a:avLst/>
          </a:prstGeom>
          <a:noFill/>
        </p:spPr>
        <p:txBody>
          <a:bodyPr wrap="square" rtlCol="0">
            <a:spAutoFit/>
          </a:bodyPr>
          <a:lstStyle/>
          <a:p>
            <a:pPr algn="ctr">
              <a:defRPr/>
            </a:pPr>
            <a:r>
              <a:rPr lang="lt-LT" sz="4000" b="1" dirty="0" smtClean="0">
                <a:solidFill>
                  <a:srgbClr val="FF0000"/>
                </a:solidFill>
                <a:effectLst>
                  <a:outerShdw blurRad="38100" dist="38100" dir="2700000" algn="tl">
                    <a:srgbClr val="C0C0C0"/>
                  </a:outerShdw>
                </a:effectLst>
                <a:latin typeface="Comic Sans MS" pitchFamily="66" charset="0"/>
                <a:cs typeface="Arial" charset="0"/>
              </a:rPr>
              <a:t>BIOFIZIKA</a:t>
            </a:r>
            <a:r>
              <a:rPr lang="lt-LT" sz="4400" b="1" dirty="0" smtClean="0">
                <a:solidFill>
                  <a:srgbClr val="FF0000"/>
                </a:solidFill>
                <a:effectLst>
                  <a:outerShdw blurRad="38100" dist="38100" dir="2700000" algn="tl">
                    <a:srgbClr val="C0C0C0"/>
                  </a:outerShdw>
                </a:effectLst>
                <a:latin typeface="Comic Sans MS" pitchFamily="66" charset="0"/>
                <a:cs typeface="Arial" charset="0"/>
              </a:rPr>
              <a:t> – </a:t>
            </a:r>
          </a:p>
          <a:p>
            <a:pPr algn="ctr">
              <a:defRPr/>
            </a:pPr>
            <a:r>
              <a:rPr lang="lt-LT" b="1" dirty="0" smtClean="0">
                <a:solidFill>
                  <a:srgbClr val="0000FF"/>
                </a:solidFill>
                <a:effectLst>
                  <a:outerShdw blurRad="38100" dist="38100" dir="2700000" algn="tl">
                    <a:srgbClr val="C0C0C0"/>
                  </a:outerShdw>
                </a:effectLst>
                <a:latin typeface="Comic Sans MS" pitchFamily="66" charset="0"/>
                <a:cs typeface="Arial" charset="0"/>
              </a:rPr>
              <a:t>BIOLOGINIŲ MOKSLŲ TEORINIS STUBURAS,</a:t>
            </a:r>
            <a:endParaRPr lang="lt-LT" dirty="0"/>
          </a:p>
        </p:txBody>
      </p:sp>
      <p:sp>
        <p:nvSpPr>
          <p:cNvPr id="9" name="TextBox 8"/>
          <p:cNvSpPr txBox="1"/>
          <p:nvPr/>
        </p:nvSpPr>
        <p:spPr>
          <a:xfrm>
            <a:off x="323528" y="5517232"/>
            <a:ext cx="8712968" cy="1138773"/>
          </a:xfrm>
          <a:prstGeom prst="rect">
            <a:avLst/>
          </a:prstGeom>
          <a:noFill/>
        </p:spPr>
        <p:txBody>
          <a:bodyPr wrap="square" rtlCol="0">
            <a:spAutoFit/>
          </a:bodyPr>
          <a:lstStyle/>
          <a:p>
            <a:pPr algn="ctr">
              <a:defRPr/>
            </a:pPr>
            <a:r>
              <a:rPr lang="lt-LT" b="1" dirty="0" smtClean="0">
                <a:solidFill>
                  <a:srgbClr val="0000FF"/>
                </a:solidFill>
                <a:effectLst>
                  <a:outerShdw blurRad="38100" dist="38100" dir="2700000" algn="tl">
                    <a:srgbClr val="C0C0C0"/>
                  </a:outerShdw>
                </a:effectLst>
                <a:latin typeface="Comic Sans MS" pitchFamily="66" charset="0"/>
                <a:cs typeface="Arial" charset="0"/>
              </a:rPr>
              <a:t>o </a:t>
            </a:r>
            <a:r>
              <a:rPr lang="lt-LT" sz="4000" b="1" dirty="0" smtClean="0">
                <a:solidFill>
                  <a:srgbClr val="FF0000"/>
                </a:solidFill>
                <a:effectLst>
                  <a:outerShdw blurRad="38100" dist="38100" dir="2700000" algn="tl">
                    <a:srgbClr val="C0C0C0"/>
                  </a:outerShdw>
                </a:effectLst>
                <a:latin typeface="Comic Sans MS" pitchFamily="66" charset="0"/>
                <a:cs typeface="Arial" charset="0"/>
              </a:rPr>
              <a:t>BIOCHEMIJA</a:t>
            </a:r>
            <a:r>
              <a:rPr lang="lt-LT" b="1" dirty="0" smtClean="0">
                <a:solidFill>
                  <a:schemeClr val="hlink"/>
                </a:solidFill>
                <a:effectLst>
                  <a:outerShdw blurRad="38100" dist="38100" dir="2700000" algn="tl">
                    <a:srgbClr val="C0C0C0"/>
                  </a:outerShdw>
                </a:effectLst>
                <a:latin typeface="Comic Sans MS" pitchFamily="66" charset="0"/>
                <a:cs typeface="Arial" charset="0"/>
              </a:rPr>
              <a:t> –</a:t>
            </a:r>
          </a:p>
          <a:p>
            <a:pPr algn="ctr">
              <a:defRPr/>
            </a:pPr>
            <a:r>
              <a:rPr lang="lt-LT" b="1" dirty="0" smtClean="0">
                <a:solidFill>
                  <a:schemeClr val="hlink"/>
                </a:solidFill>
                <a:effectLst>
                  <a:outerShdw blurRad="38100" dist="38100" dir="2700000" algn="tl">
                    <a:srgbClr val="C0C0C0"/>
                  </a:outerShdw>
                </a:effectLst>
                <a:latin typeface="Comic Sans MS" pitchFamily="66" charset="0"/>
                <a:cs typeface="Arial" charset="0"/>
              </a:rPr>
              <a:t> </a:t>
            </a:r>
            <a:r>
              <a:rPr lang="lt-LT" b="1" dirty="0" smtClean="0">
                <a:solidFill>
                  <a:srgbClr val="0000FF"/>
                </a:solidFill>
                <a:effectLst>
                  <a:outerShdw blurRad="38100" dist="38100" dir="2700000" algn="tl">
                    <a:srgbClr val="C0C0C0"/>
                  </a:outerShdw>
                </a:effectLst>
                <a:latin typeface="Comic Sans MS" pitchFamily="66" charset="0"/>
                <a:cs typeface="Arial" charset="0"/>
              </a:rPr>
              <a:t>BIO-NANOTECHNOLOGIJŲ PAGRINDAS</a:t>
            </a:r>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1" grpId="0"/>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 Box 5"/>
          <p:cNvSpPr txBox="1">
            <a:spLocks noChangeArrowheads="1"/>
          </p:cNvSpPr>
          <p:nvPr/>
        </p:nvSpPr>
        <p:spPr bwMode="auto">
          <a:xfrm>
            <a:off x="1331640" y="623590"/>
            <a:ext cx="7812360" cy="1077218"/>
          </a:xfrm>
          <a:prstGeom prst="rect">
            <a:avLst/>
          </a:prstGeom>
          <a:noFill/>
          <a:ln w="9525">
            <a:noFill/>
            <a:miter lim="800000"/>
            <a:headEnd/>
            <a:tailEnd/>
          </a:ln>
          <a:effectLst/>
        </p:spPr>
        <p:txBody>
          <a:bodyPr wrap="square">
            <a:spAutoFit/>
          </a:bodyPr>
          <a:lstStyle/>
          <a:p>
            <a:pPr algn="ctr">
              <a:defRPr/>
            </a:pPr>
            <a:r>
              <a:rPr lang="lt-LT" sz="3200" b="1" dirty="0" smtClean="0">
                <a:solidFill>
                  <a:srgbClr val="3219CB"/>
                </a:solidFill>
                <a:latin typeface="Comic Sans MS" pitchFamily="66" charset="0"/>
              </a:rPr>
              <a:t>TECHNOLOGINIO DETERMINIZMO koncepcija</a:t>
            </a:r>
            <a:endParaRPr lang="en-US" sz="3200" b="1" dirty="0">
              <a:solidFill>
                <a:srgbClr val="3219CB"/>
              </a:solidFill>
              <a:latin typeface="Comic Sans MS" pitchFamily="66" charset="0"/>
            </a:endParaRPr>
          </a:p>
        </p:txBody>
      </p:sp>
      <p:sp>
        <p:nvSpPr>
          <p:cNvPr id="9" name="TextBox 8"/>
          <p:cNvSpPr txBox="1"/>
          <p:nvPr/>
        </p:nvSpPr>
        <p:spPr>
          <a:xfrm>
            <a:off x="0" y="2820992"/>
            <a:ext cx="9144000" cy="2677656"/>
          </a:xfrm>
          <a:prstGeom prst="rect">
            <a:avLst/>
          </a:prstGeom>
          <a:noFill/>
        </p:spPr>
        <p:txBody>
          <a:bodyPr wrap="square" rtlCol="0">
            <a:spAutoFit/>
          </a:bodyPr>
          <a:lstStyle/>
          <a:p>
            <a:r>
              <a:rPr lang="lt-LT" sz="2400" b="1" dirty="0" smtClean="0">
                <a:solidFill>
                  <a:srgbClr val="3219CB"/>
                </a:solidFill>
                <a:effectLst/>
                <a:latin typeface="Comic Sans MS" pitchFamily="66" charset="0"/>
              </a:rPr>
              <a:t>	„Gamybinės jėgos, šiandien vadinamos </a:t>
            </a:r>
            <a:r>
              <a:rPr lang="lt-LT" sz="2400" b="1" dirty="0" smtClean="0">
                <a:solidFill>
                  <a:srgbClr val="C00000"/>
                </a:solidFill>
                <a:effectLst/>
                <a:latin typeface="Comic Sans MS" pitchFamily="66" charset="0"/>
              </a:rPr>
              <a:t>technologijomis</a:t>
            </a:r>
            <a:r>
              <a:rPr lang="lt-LT" sz="2400" b="1" dirty="0" smtClean="0">
                <a:solidFill>
                  <a:srgbClr val="3219CB"/>
                </a:solidFill>
                <a:effectLst/>
                <a:latin typeface="Comic Sans MS" pitchFamily="66" charset="0"/>
              </a:rPr>
              <a:t>, </a:t>
            </a:r>
          </a:p>
          <a:p>
            <a:r>
              <a:rPr lang="lt-LT" sz="2400" b="1" dirty="0" smtClean="0">
                <a:solidFill>
                  <a:srgbClr val="3219CB"/>
                </a:solidFill>
                <a:effectLst/>
                <a:latin typeface="Comic Sans MS" pitchFamily="66" charset="0"/>
              </a:rPr>
              <a:t>lemia gamybinius-socialinius santykius, šiandien vadintinus </a:t>
            </a:r>
          </a:p>
          <a:p>
            <a:r>
              <a:rPr lang="lt-LT" sz="2400" b="1" dirty="0" smtClean="0">
                <a:solidFill>
                  <a:srgbClr val="C00000"/>
                </a:solidFill>
                <a:effectLst/>
                <a:latin typeface="Comic Sans MS" pitchFamily="66" charset="0"/>
              </a:rPr>
              <a:t>politika</a:t>
            </a:r>
            <a:r>
              <a:rPr lang="lt-LT" sz="2400" b="1" dirty="0" smtClean="0">
                <a:solidFill>
                  <a:srgbClr val="3219CB"/>
                </a:solidFill>
                <a:effectLst/>
                <a:latin typeface="Comic Sans MS" pitchFamily="66" charset="0"/>
              </a:rPr>
              <a:t>, o gera politika, išvysčiusi </a:t>
            </a:r>
            <a:r>
              <a:rPr lang="lt-LT" sz="2400" b="1" dirty="0" smtClean="0">
                <a:solidFill>
                  <a:srgbClr val="C00000"/>
                </a:solidFill>
                <a:effectLst/>
                <a:latin typeface="Comic Sans MS" pitchFamily="66" charset="0"/>
              </a:rPr>
              <a:t>mokslo-technologijų kūrybą</a:t>
            </a:r>
            <a:r>
              <a:rPr lang="lt-LT" sz="2400" b="1" dirty="0" smtClean="0">
                <a:solidFill>
                  <a:srgbClr val="3219CB"/>
                </a:solidFill>
                <a:effectLst/>
                <a:latin typeface="Comic Sans MS" pitchFamily="66" charset="0"/>
              </a:rPr>
              <a:t>, </a:t>
            </a:r>
            <a:r>
              <a:rPr lang="lt-LT" sz="2400" b="1" dirty="0" smtClean="0">
                <a:solidFill>
                  <a:srgbClr val="C00000"/>
                </a:solidFill>
                <a:effectLst/>
                <a:latin typeface="Comic Sans MS" pitchFamily="66" charset="0"/>
              </a:rPr>
              <a:t>grįžtamuoju informaciniu ryšiu </a:t>
            </a:r>
            <a:r>
              <a:rPr lang="lt-LT" sz="2400" b="1" dirty="0" smtClean="0">
                <a:solidFill>
                  <a:srgbClr val="3219CB"/>
                </a:solidFill>
                <a:effectLst/>
                <a:latin typeface="Comic Sans MS" pitchFamily="66" charset="0"/>
              </a:rPr>
              <a:t>inicijuoja naujų </a:t>
            </a:r>
            <a:r>
              <a:rPr lang="lt-LT" sz="2400" b="1" dirty="0" smtClean="0">
                <a:solidFill>
                  <a:srgbClr val="C00000"/>
                </a:solidFill>
                <a:effectLst/>
                <a:latin typeface="Comic Sans MS" pitchFamily="66" charset="0"/>
              </a:rPr>
              <a:t>technologijų sukūrimą </a:t>
            </a:r>
            <a:r>
              <a:rPr lang="lt-LT" sz="2400" b="1" dirty="0" smtClean="0">
                <a:solidFill>
                  <a:srgbClr val="3219CB"/>
                </a:solidFill>
                <a:effectLst/>
                <a:latin typeface="Comic Sans MS" pitchFamily="66" charset="0"/>
              </a:rPr>
              <a:t>ir jų įgyvendinimą, </a:t>
            </a:r>
          </a:p>
          <a:p>
            <a:r>
              <a:rPr lang="lt-LT" sz="2400" b="1" dirty="0" smtClean="0">
                <a:solidFill>
                  <a:srgbClr val="3219CB"/>
                </a:solidFill>
                <a:effectLst/>
                <a:latin typeface="Comic Sans MS" pitchFamily="66" charset="0"/>
              </a:rPr>
              <a:t>kas verčia keistis socialinei struktūrai – </a:t>
            </a:r>
          </a:p>
          <a:p>
            <a:pPr algn="r"/>
            <a:r>
              <a:rPr lang="lt-LT" sz="2400" b="1" dirty="0" smtClean="0">
                <a:solidFill>
                  <a:srgbClr val="3219CB"/>
                </a:solidFill>
                <a:effectLst/>
                <a:latin typeface="Comic Sans MS" pitchFamily="66" charset="0"/>
              </a:rPr>
              <a:t>kelia poreikį keisti socialinius santykius (t.y. politiką)“</a:t>
            </a:r>
            <a:endParaRPr lang="lt-LT" sz="2400" dirty="0" smtClean="0">
              <a:solidFill>
                <a:srgbClr val="3219CB"/>
              </a:solidFill>
              <a:effectLst/>
              <a:latin typeface="Comic Sans MS" pitchFamily="66" charset="0"/>
            </a:endParaRPr>
          </a:p>
        </p:txBody>
      </p:sp>
      <p:sp>
        <p:nvSpPr>
          <p:cNvPr id="10" name="TextBox 9"/>
          <p:cNvSpPr txBox="1"/>
          <p:nvPr/>
        </p:nvSpPr>
        <p:spPr>
          <a:xfrm>
            <a:off x="1691680" y="1844824"/>
            <a:ext cx="6192688" cy="523220"/>
          </a:xfrm>
          <a:prstGeom prst="rect">
            <a:avLst/>
          </a:prstGeom>
          <a:noFill/>
        </p:spPr>
        <p:txBody>
          <a:bodyPr wrap="square" rtlCol="0">
            <a:spAutoFit/>
          </a:bodyPr>
          <a:lstStyle/>
          <a:p>
            <a:pPr algn="ctr"/>
            <a:r>
              <a:rPr lang="lt-LT" b="1" dirty="0" smtClean="0">
                <a:solidFill>
                  <a:srgbClr val="C00000"/>
                </a:solidFill>
                <a:latin typeface="Comic Sans MS" pitchFamily="66" charset="0"/>
              </a:rPr>
              <a:t>Žmonių visuomenės raidos dėsnis</a:t>
            </a:r>
            <a:endParaRPr lang="lt-LT" b="1" dirty="0">
              <a:solidFill>
                <a:srgbClr val="C00000"/>
              </a:solidFill>
              <a:latin typeface="Comic Sans MS" pitchFamily="66" charset="0"/>
            </a:endParaRPr>
          </a:p>
        </p:txBody>
      </p:sp>
      <p:sp>
        <p:nvSpPr>
          <p:cNvPr id="11" name="TextBox 10"/>
          <p:cNvSpPr txBox="1"/>
          <p:nvPr/>
        </p:nvSpPr>
        <p:spPr>
          <a:xfrm>
            <a:off x="395536" y="5673442"/>
            <a:ext cx="8748464" cy="707886"/>
          </a:xfrm>
          <a:prstGeom prst="rect">
            <a:avLst/>
          </a:prstGeom>
          <a:noFill/>
        </p:spPr>
        <p:txBody>
          <a:bodyPr wrap="square" rtlCol="0">
            <a:spAutoFit/>
          </a:bodyPr>
          <a:lstStyle/>
          <a:p>
            <a:pPr algn="r"/>
            <a:r>
              <a:rPr lang="lt-LT" sz="2000" i="1" dirty="0" smtClean="0">
                <a:solidFill>
                  <a:srgbClr val="3219CB"/>
                </a:solidFill>
                <a:effectLst/>
                <a:latin typeface="Comic Sans MS" pitchFamily="66" charset="0"/>
              </a:rPr>
              <a:t>Reformizmo pamatinė paradigma pagal pagrindinį Karl Marx‘o visuomenės raidos dėsnį</a:t>
            </a:r>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Enriquez"/>
          <p:cNvPicPr>
            <a:picLocks noChangeAspect="1" noChangeArrowheads="1"/>
          </p:cNvPicPr>
          <p:nvPr/>
        </p:nvPicPr>
        <p:blipFill>
          <a:blip r:embed="rId2" cstate="print"/>
          <a:srcRect/>
          <a:stretch>
            <a:fillRect/>
          </a:stretch>
        </p:blipFill>
        <p:spPr bwMode="auto">
          <a:xfrm>
            <a:off x="5205413" y="323850"/>
            <a:ext cx="3938587" cy="6534150"/>
          </a:xfrm>
          <a:prstGeom prst="rect">
            <a:avLst/>
          </a:prstGeom>
          <a:noFill/>
          <a:ln w="9525">
            <a:noFill/>
            <a:miter lim="800000"/>
            <a:headEnd/>
            <a:tailEnd/>
          </a:ln>
        </p:spPr>
      </p:pic>
      <p:sp>
        <p:nvSpPr>
          <p:cNvPr id="763907" name="Text Box 3"/>
          <p:cNvSpPr txBox="1">
            <a:spLocks noChangeArrowheads="1"/>
          </p:cNvSpPr>
          <p:nvPr/>
        </p:nvSpPr>
        <p:spPr bwMode="auto">
          <a:xfrm>
            <a:off x="7089775" y="4611688"/>
            <a:ext cx="184150" cy="519112"/>
          </a:xfrm>
          <a:prstGeom prst="rect">
            <a:avLst/>
          </a:prstGeom>
          <a:noFill/>
          <a:ln w="9525">
            <a:noFill/>
            <a:miter lim="800000"/>
            <a:headEnd/>
            <a:tailEnd/>
          </a:ln>
          <a:effectLst/>
        </p:spPr>
        <p:txBody>
          <a:bodyPr wrap="none">
            <a:spAutoFit/>
          </a:bodyPr>
          <a:lstStyle/>
          <a:p>
            <a:pPr>
              <a:defRPr/>
            </a:pPr>
            <a:endParaRPr lang="en-US" b="1">
              <a:effectLst>
                <a:outerShdw blurRad="38100" dist="38100" dir="2700000" algn="tl">
                  <a:srgbClr val="C0C0C0"/>
                </a:outerShdw>
              </a:effectLst>
            </a:endParaRPr>
          </a:p>
        </p:txBody>
      </p:sp>
      <p:sp>
        <p:nvSpPr>
          <p:cNvPr id="763908" name="Text Box 4"/>
          <p:cNvSpPr txBox="1">
            <a:spLocks noChangeArrowheads="1"/>
          </p:cNvSpPr>
          <p:nvPr/>
        </p:nvSpPr>
        <p:spPr bwMode="auto">
          <a:xfrm>
            <a:off x="34925" y="2008188"/>
            <a:ext cx="4230688" cy="3508375"/>
          </a:xfrm>
          <a:prstGeom prst="rect">
            <a:avLst/>
          </a:prstGeom>
          <a:noFill/>
          <a:ln w="9525">
            <a:noFill/>
            <a:miter lim="800000"/>
            <a:headEnd/>
            <a:tailEnd/>
          </a:ln>
          <a:effectLst/>
        </p:spPr>
        <p:txBody>
          <a:bodyPr>
            <a:spAutoFit/>
          </a:bodyPr>
          <a:lstStyle/>
          <a:p>
            <a:pPr>
              <a:spcBef>
                <a:spcPct val="50000"/>
              </a:spcBef>
              <a:defRPr/>
            </a:pPr>
            <a:r>
              <a:rPr lang="lt-LT" b="1" dirty="0">
                <a:solidFill>
                  <a:schemeClr val="hlink"/>
                </a:solidFill>
                <a:effectLst>
                  <a:outerShdw blurRad="38100" dist="38100" dir="2700000" algn="tl">
                    <a:srgbClr val="C0C0C0"/>
                  </a:outerShdw>
                </a:effectLst>
                <a:latin typeface="Comic Sans MS" pitchFamily="66" charset="0"/>
              </a:rPr>
              <a:t>Kaip GENOMIKA – ir kitos bioinformacinės technologijos         keičia                       mūsų darbą,      sveikatą,               gerovę ir                     net politiką (2001m.)</a:t>
            </a:r>
            <a:endParaRPr lang="en-US" b="1" dirty="0">
              <a:solidFill>
                <a:schemeClr val="hlink"/>
              </a:solidFill>
              <a:effectLst>
                <a:outerShdw blurRad="38100" dist="38100" dir="2700000" algn="tl">
                  <a:srgbClr val="C0C0C0"/>
                </a:outerShdw>
              </a:effectLst>
              <a:latin typeface="Comic Sans MS" pitchFamily="66" charset="0"/>
            </a:endParaRPr>
          </a:p>
        </p:txBody>
      </p:sp>
      <p:pic>
        <p:nvPicPr>
          <p:cNvPr id="129029" name="Picture 5"/>
          <p:cNvPicPr>
            <a:picLocks noChangeAspect="1" noChangeArrowheads="1"/>
          </p:cNvPicPr>
          <p:nvPr/>
        </p:nvPicPr>
        <p:blipFill>
          <a:blip r:embed="rId3" cstate="print"/>
          <a:srcRect/>
          <a:stretch>
            <a:fillRect/>
          </a:stretch>
        </p:blipFill>
        <p:spPr bwMode="auto">
          <a:xfrm>
            <a:off x="71438" y="452438"/>
            <a:ext cx="1187450" cy="1031875"/>
          </a:xfrm>
          <a:prstGeom prst="rect">
            <a:avLst/>
          </a:prstGeom>
          <a:noFill/>
          <a:ln w="9525">
            <a:noFill/>
            <a:miter lim="800000"/>
            <a:headEnd/>
            <a:tailEnd/>
          </a:ln>
        </p:spPr>
      </p:pic>
      <p:sp>
        <p:nvSpPr>
          <p:cNvPr id="763910" name="Text Box 6"/>
          <p:cNvSpPr txBox="1">
            <a:spLocks noChangeArrowheads="1"/>
          </p:cNvSpPr>
          <p:nvPr/>
        </p:nvSpPr>
        <p:spPr bwMode="auto">
          <a:xfrm>
            <a:off x="1042988" y="369888"/>
            <a:ext cx="4437062" cy="1187450"/>
          </a:xfrm>
          <a:prstGeom prst="rect">
            <a:avLst/>
          </a:prstGeom>
          <a:noFill/>
          <a:ln w="9525">
            <a:noFill/>
            <a:miter lim="800000"/>
            <a:headEnd/>
            <a:tailEnd/>
          </a:ln>
          <a:effectLst/>
        </p:spPr>
        <p:txBody>
          <a:bodyPr>
            <a:spAutoFit/>
          </a:bodyPr>
          <a:lstStyle/>
          <a:p>
            <a:pPr algn="ctr">
              <a:defRPr/>
            </a:pPr>
            <a:r>
              <a:rPr lang="en-US" sz="2400" b="1">
                <a:solidFill>
                  <a:srgbClr val="3219CB"/>
                </a:solidFill>
                <a:effectLst>
                  <a:outerShdw blurRad="38100" dist="38100" dir="2700000" algn="tl">
                    <a:srgbClr val="C0C0C0"/>
                  </a:outerShdw>
                </a:effectLst>
                <a:latin typeface="Comic Sans MS" pitchFamily="66" charset="0"/>
              </a:rPr>
              <a:t>INFORMACIJOS,  </a:t>
            </a:r>
            <a:r>
              <a:rPr lang="lt-LT" sz="2400" b="1">
                <a:solidFill>
                  <a:srgbClr val="3219CB"/>
                </a:solidFill>
                <a:effectLst>
                  <a:outerShdw blurRad="38100" dist="38100" dir="2700000" algn="tl">
                    <a:srgbClr val="C0C0C0"/>
                  </a:outerShdw>
                </a:effectLst>
                <a:latin typeface="Comic Sans MS" pitchFamily="66" charset="0"/>
              </a:rPr>
              <a:t>Ž</a:t>
            </a:r>
            <a:r>
              <a:rPr lang="en-US" sz="2400" b="1">
                <a:solidFill>
                  <a:srgbClr val="3219CB"/>
                </a:solidFill>
                <a:effectLst>
                  <a:outerShdw blurRad="38100" dist="38100" dir="2700000" algn="tl">
                    <a:srgbClr val="C0C0C0"/>
                  </a:outerShdw>
                </a:effectLst>
                <a:latin typeface="Comic Sans MS" pitchFamily="66" charset="0"/>
              </a:rPr>
              <a:t>INI</a:t>
            </a:r>
            <a:r>
              <a:rPr lang="lt-LT" sz="2400" b="1">
                <a:solidFill>
                  <a:srgbClr val="3219CB"/>
                </a:solidFill>
                <a:effectLst>
                  <a:outerShdw blurRad="38100" dist="38100" dir="2700000" algn="tl">
                    <a:srgbClr val="C0C0C0"/>
                  </a:outerShdw>
                </a:effectLst>
                <a:latin typeface="Comic Sans MS" pitchFamily="66" charset="0"/>
              </a:rPr>
              <a:t>Ų</a:t>
            </a:r>
            <a:r>
              <a:rPr lang="en-US" sz="2400" b="1">
                <a:solidFill>
                  <a:srgbClr val="3219CB"/>
                </a:solidFill>
                <a:effectLst>
                  <a:outerShdw blurRad="38100" dist="38100" dir="2700000" algn="tl">
                    <a:srgbClr val="C0C0C0"/>
                  </a:outerShdw>
                </a:effectLst>
                <a:latin typeface="Comic Sans MS" pitchFamily="66" charset="0"/>
              </a:rPr>
              <a:t> ar </a:t>
            </a:r>
            <a:endParaRPr lang="lt-LT" sz="2400" b="1">
              <a:solidFill>
                <a:srgbClr val="3219CB"/>
              </a:solidFill>
              <a:effectLst>
                <a:outerShdw blurRad="38100" dist="38100" dir="2700000" algn="tl">
                  <a:srgbClr val="C0C0C0"/>
                </a:outerShdw>
              </a:effectLst>
              <a:latin typeface="Comic Sans MS" pitchFamily="66" charset="0"/>
            </a:endParaRPr>
          </a:p>
          <a:p>
            <a:pPr algn="ctr">
              <a:defRPr/>
            </a:pPr>
            <a:r>
              <a:rPr lang="en-US" sz="2400" b="1">
                <a:solidFill>
                  <a:srgbClr val="3219CB"/>
                </a:solidFill>
                <a:effectLst>
                  <a:outerShdw blurRad="38100" dist="38100" dir="2700000" algn="tl">
                    <a:srgbClr val="C0C0C0"/>
                  </a:outerShdw>
                </a:effectLst>
                <a:latin typeface="Comic Sans MS" pitchFamily="66" charset="0"/>
              </a:rPr>
              <a:t>K</a:t>
            </a:r>
            <a:r>
              <a:rPr lang="lt-LT" sz="2400" b="1">
                <a:solidFill>
                  <a:srgbClr val="3219CB"/>
                </a:solidFill>
                <a:effectLst>
                  <a:outerShdw blurRad="38100" dist="38100" dir="2700000" algn="tl">
                    <a:srgbClr val="C0C0C0"/>
                  </a:outerShdw>
                </a:effectLst>
                <a:latin typeface="Comic Sans MS" pitchFamily="66" charset="0"/>
              </a:rPr>
              <a:t>Ū</a:t>
            </a:r>
            <a:r>
              <a:rPr lang="en-US" sz="2400" b="1">
                <a:solidFill>
                  <a:srgbClr val="3219CB"/>
                </a:solidFill>
                <a:effectLst>
                  <a:outerShdw blurRad="38100" dist="38100" dir="2700000" algn="tl">
                    <a:srgbClr val="C0C0C0"/>
                  </a:outerShdw>
                </a:effectLst>
                <a:latin typeface="Comic Sans MS" pitchFamily="66" charset="0"/>
              </a:rPr>
              <a:t>RYBIN</a:t>
            </a:r>
            <a:r>
              <a:rPr lang="lt-LT" sz="2400" b="1">
                <a:solidFill>
                  <a:srgbClr val="3219CB"/>
                </a:solidFill>
                <a:effectLst>
                  <a:outerShdw blurRad="38100" dist="38100" dir="2700000" algn="tl">
                    <a:srgbClr val="C0C0C0"/>
                  </a:outerShdw>
                </a:effectLst>
                <a:latin typeface="Comic Sans MS" pitchFamily="66" charset="0"/>
              </a:rPr>
              <a:t>Ė</a:t>
            </a:r>
            <a:r>
              <a:rPr lang="en-US" sz="2400" b="1">
                <a:solidFill>
                  <a:srgbClr val="3219CB"/>
                </a:solidFill>
                <a:effectLst>
                  <a:outerShdw blurRad="38100" dist="38100" dir="2700000" algn="tl">
                    <a:srgbClr val="C0C0C0"/>
                  </a:outerShdw>
                </a:effectLst>
                <a:latin typeface="Comic Sans MS" pitchFamily="66" charset="0"/>
              </a:rPr>
              <a:t> VISUOMEN</a:t>
            </a:r>
            <a:r>
              <a:rPr lang="lt-LT" sz="2400" b="1">
                <a:solidFill>
                  <a:srgbClr val="3219CB"/>
                </a:solidFill>
                <a:effectLst>
                  <a:outerShdw blurRad="38100" dist="38100" dir="2700000" algn="tl">
                    <a:srgbClr val="C0C0C0"/>
                  </a:outerShdw>
                </a:effectLst>
                <a:latin typeface="Comic Sans MS" pitchFamily="66" charset="0"/>
              </a:rPr>
              <a:t>Ė</a:t>
            </a:r>
            <a:r>
              <a:rPr lang="en-US" sz="2400" b="1">
                <a:solidFill>
                  <a:srgbClr val="3219CB"/>
                </a:solidFill>
                <a:effectLst>
                  <a:outerShdw blurRad="38100" dist="38100" dir="2700000" algn="tl">
                    <a:srgbClr val="C0C0C0"/>
                  </a:outerShdw>
                </a:effectLst>
                <a:latin typeface="Comic Sans MS" pitchFamily="66" charset="0"/>
              </a:rPr>
              <a:t> ?</a:t>
            </a:r>
          </a:p>
        </p:txBody>
      </p:sp>
      <p:sp>
        <p:nvSpPr>
          <p:cNvPr id="7" name="TextBox 6"/>
          <p:cNvSpPr txBox="1"/>
          <p:nvPr/>
        </p:nvSpPr>
        <p:spPr>
          <a:xfrm>
            <a:off x="-107950" y="5788025"/>
            <a:ext cx="5400675" cy="954088"/>
          </a:xfrm>
          <a:prstGeom prst="rect">
            <a:avLst/>
          </a:prstGeom>
          <a:noFill/>
        </p:spPr>
        <p:txBody>
          <a:bodyPr>
            <a:spAutoFit/>
          </a:bodyPr>
          <a:lstStyle/>
          <a:p>
            <a:pPr algn="ctr">
              <a:defRPr/>
            </a:pPr>
            <a:r>
              <a:rPr lang="lt-LT" b="1" dirty="0">
                <a:solidFill>
                  <a:srgbClr val="FF0000"/>
                </a:solidFill>
                <a:effectLst/>
                <a:latin typeface="Comic Sans MS" pitchFamily="66" charset="0"/>
              </a:rPr>
              <a:t>SINTETINĖS BIOLOGIJOS</a:t>
            </a:r>
          </a:p>
          <a:p>
            <a:pPr algn="ctr">
              <a:defRPr/>
            </a:pPr>
            <a:r>
              <a:rPr lang="lt-LT" b="1" dirty="0">
                <a:solidFill>
                  <a:srgbClr val="FF0000"/>
                </a:solidFill>
                <a:effectLst/>
                <a:latin typeface="Comic Sans MS" pitchFamily="66" charset="0"/>
              </a:rPr>
              <a:t>PRADŽIA</a:t>
            </a:r>
            <a:endParaRPr lang="lt-LT" dirty="0">
              <a:solidFill>
                <a:srgbClr val="FF0000"/>
              </a:solidFill>
            </a:endParaRP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2800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91140"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defRPr/>
            </a:pPr>
            <a:r>
              <a:rPr lang="lt-LT" sz="1800" b="1">
                <a:solidFill>
                  <a:schemeClr val="bg2"/>
                </a:solidFill>
              </a:rPr>
              <a:t>D. Kirvelis. BIOFIZIKA</a:t>
            </a:r>
            <a:endParaRPr lang="en-US" sz="1800" b="1">
              <a:solidFill>
                <a:schemeClr val="bg2"/>
              </a:solidFill>
            </a:endParaRPr>
          </a:p>
        </p:txBody>
      </p:sp>
      <p:pic>
        <p:nvPicPr>
          <p:cNvPr id="128005" name="Picture 7" descr="http://sitb-images.amazon.com/Qffs+v35lepdSAzOgOPFj5M4JCj7gg6eK2b5NlPivPoQD52KU1VxLl+5Cx2EYEU9cUso2VmZtHo="/>
          <p:cNvPicPr>
            <a:picLocks noChangeAspect="1" noChangeArrowheads="1"/>
          </p:cNvPicPr>
          <p:nvPr/>
        </p:nvPicPr>
        <p:blipFill>
          <a:blip r:embed="rId4" cstate="print"/>
          <a:srcRect/>
          <a:stretch>
            <a:fillRect/>
          </a:stretch>
        </p:blipFill>
        <p:spPr bwMode="auto">
          <a:xfrm>
            <a:off x="5024438" y="7938"/>
            <a:ext cx="4119562" cy="6076950"/>
          </a:xfrm>
          <a:prstGeom prst="rect">
            <a:avLst/>
          </a:prstGeom>
          <a:noFill/>
          <a:ln w="9525">
            <a:noFill/>
            <a:miter lim="800000"/>
            <a:headEnd/>
            <a:tailEnd/>
          </a:ln>
        </p:spPr>
      </p:pic>
      <p:pic>
        <p:nvPicPr>
          <p:cNvPr id="128006" name="Picture 10" descr="http://techonomy.com/wp-content/files_mf/1279625072ArthurBrianPhoto.jpg"/>
          <p:cNvPicPr>
            <a:picLocks noChangeAspect="1" noChangeArrowheads="1"/>
          </p:cNvPicPr>
          <p:nvPr/>
        </p:nvPicPr>
        <p:blipFill>
          <a:blip r:embed="rId5" cstate="print"/>
          <a:srcRect/>
          <a:stretch>
            <a:fillRect/>
          </a:stretch>
        </p:blipFill>
        <p:spPr bwMode="auto">
          <a:xfrm>
            <a:off x="4962525" y="3970338"/>
            <a:ext cx="1905000" cy="2114550"/>
          </a:xfrm>
          <a:prstGeom prst="rect">
            <a:avLst/>
          </a:prstGeom>
          <a:noFill/>
          <a:ln w="9525">
            <a:noFill/>
            <a:miter lim="800000"/>
            <a:headEnd/>
            <a:tailEnd/>
          </a:ln>
        </p:spPr>
      </p:pic>
      <p:sp>
        <p:nvSpPr>
          <p:cNvPr id="91144" name="TextBox 11"/>
          <p:cNvSpPr txBox="1">
            <a:spLocks noChangeArrowheads="1"/>
          </p:cNvSpPr>
          <p:nvPr/>
        </p:nvSpPr>
        <p:spPr bwMode="auto">
          <a:xfrm>
            <a:off x="0" y="3551238"/>
            <a:ext cx="5337175" cy="3046412"/>
          </a:xfrm>
          <a:prstGeom prst="rect">
            <a:avLst/>
          </a:prstGeom>
          <a:noFill/>
          <a:ln w="9525">
            <a:noFill/>
            <a:miter lim="800000"/>
            <a:headEnd/>
            <a:tailEnd/>
          </a:ln>
        </p:spPr>
        <p:txBody>
          <a:bodyPr>
            <a:spAutoFit/>
          </a:bodyPr>
          <a:lstStyle/>
          <a:p>
            <a:pPr>
              <a:defRPr/>
            </a:pPr>
            <a:r>
              <a:rPr lang="lt-LT" sz="3200" dirty="0">
                <a:solidFill>
                  <a:srgbClr val="0000FF"/>
                </a:solidFill>
                <a:latin typeface="Comic Sans MS" pitchFamily="66" charset="0"/>
              </a:rPr>
              <a:t>“...Konceptualiai vertinant, biologija virsta 				technologija, </a:t>
            </a:r>
          </a:p>
          <a:p>
            <a:pPr>
              <a:defRPr/>
            </a:pPr>
            <a:r>
              <a:rPr lang="lt-LT" sz="3200" dirty="0">
                <a:solidFill>
                  <a:srgbClr val="0000FF"/>
                </a:solidFill>
                <a:latin typeface="Comic Sans MS" pitchFamily="66" charset="0"/>
              </a:rPr>
              <a:t>o fizikiniu požiūriu – 	technologija virsta 			biologija...”</a:t>
            </a:r>
          </a:p>
        </p:txBody>
      </p:sp>
      <p:sp>
        <p:nvSpPr>
          <p:cNvPr id="471058" name="Text Box 18"/>
          <p:cNvSpPr txBox="1">
            <a:spLocks noChangeArrowheads="1"/>
          </p:cNvSpPr>
          <p:nvPr/>
        </p:nvSpPr>
        <p:spPr bwMode="auto">
          <a:xfrm>
            <a:off x="7308850" y="2636838"/>
            <a:ext cx="1063625" cy="523875"/>
          </a:xfrm>
          <a:prstGeom prst="rect">
            <a:avLst/>
          </a:prstGeom>
          <a:solidFill>
            <a:schemeClr val="bg1"/>
          </a:solidFill>
          <a:ln w="9525">
            <a:noFill/>
            <a:miter lim="800000"/>
            <a:headEnd/>
            <a:tailEnd/>
          </a:ln>
          <a:effectLst/>
        </p:spPr>
        <p:txBody>
          <a:bodyPr wrap="none">
            <a:spAutoFit/>
          </a:bodyPr>
          <a:lstStyle/>
          <a:p>
            <a:pPr>
              <a:spcBef>
                <a:spcPct val="50000"/>
              </a:spcBef>
              <a:defRPr/>
            </a:pPr>
            <a:r>
              <a:rPr lang="lt-LT" b="1" dirty="0">
                <a:solidFill>
                  <a:srgbClr val="3219CB"/>
                </a:solidFill>
                <a:effectLst>
                  <a:outerShdw blurRad="38100" dist="38100" dir="2700000" algn="tl">
                    <a:srgbClr val="C0C0C0"/>
                  </a:outerShdw>
                </a:effectLst>
              </a:rPr>
              <a:t>2009</a:t>
            </a:r>
            <a:endParaRPr lang="en-GB" b="1" dirty="0">
              <a:solidFill>
                <a:srgbClr val="3219CB"/>
              </a:solidFill>
              <a:effectLst>
                <a:outerShdw blurRad="38100" dist="38100" dir="2700000" algn="tl">
                  <a:srgbClr val="C0C0C0"/>
                </a:outerShdw>
              </a:effectLst>
            </a:endParaRPr>
          </a:p>
        </p:txBody>
      </p:sp>
      <p:sp>
        <p:nvSpPr>
          <p:cNvPr id="9" name="TextBox 8"/>
          <p:cNvSpPr txBox="1"/>
          <p:nvPr/>
        </p:nvSpPr>
        <p:spPr>
          <a:xfrm>
            <a:off x="900113" y="404813"/>
            <a:ext cx="4103687" cy="2432050"/>
          </a:xfrm>
          <a:prstGeom prst="rect">
            <a:avLst/>
          </a:prstGeom>
          <a:noFill/>
        </p:spPr>
        <p:txBody>
          <a:bodyPr>
            <a:spAutoFit/>
          </a:bodyPr>
          <a:lstStyle/>
          <a:p>
            <a:pPr algn="ctr">
              <a:defRPr/>
            </a:pPr>
            <a:r>
              <a:rPr lang="lt-LT" sz="4400" b="1" dirty="0">
                <a:solidFill>
                  <a:srgbClr val="FF0000"/>
                </a:solidFill>
                <a:latin typeface="Comic Sans MS" pitchFamily="66" charset="0"/>
              </a:rPr>
              <a:t>ATEINA</a:t>
            </a:r>
          </a:p>
          <a:p>
            <a:pPr algn="ctr">
              <a:defRPr/>
            </a:pPr>
            <a:endParaRPr lang="lt-LT" sz="3600" b="1" dirty="0">
              <a:solidFill>
                <a:srgbClr val="FF0000"/>
              </a:solidFill>
              <a:latin typeface="Comic Sans MS" pitchFamily="66" charset="0"/>
            </a:endParaRPr>
          </a:p>
          <a:p>
            <a:pPr algn="ctr">
              <a:defRPr/>
            </a:pPr>
            <a:r>
              <a:rPr lang="lt-LT" sz="3600" b="1" dirty="0">
                <a:solidFill>
                  <a:srgbClr val="FF0000"/>
                </a:solidFill>
                <a:latin typeface="Comic Sans MS" pitchFamily="66" charset="0"/>
              </a:rPr>
              <a:t>TECHNOLOGINĖ PARADIGMA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latin typeface="Arial" charset="0"/>
            </a:endParaRPr>
          </a:p>
        </p:txBody>
      </p:sp>
      <p:pic>
        <p:nvPicPr>
          <p:cNvPr id="18125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81252"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sp>
        <p:nvSpPr>
          <p:cNvPr id="605203" name="Text Box 19"/>
          <p:cNvSpPr txBox="1">
            <a:spLocks noChangeArrowheads="1"/>
          </p:cNvSpPr>
          <p:nvPr/>
        </p:nvSpPr>
        <p:spPr bwMode="auto">
          <a:xfrm>
            <a:off x="1187450" y="508000"/>
            <a:ext cx="7956550" cy="461963"/>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FF0000"/>
                </a:solidFill>
                <a:effectLst>
                  <a:outerShdw blurRad="38100" dist="38100" dir="2700000" algn="tl">
                    <a:srgbClr val="C0C0C0"/>
                  </a:outerShdw>
                </a:effectLst>
                <a:latin typeface="Comic Sans MS" pitchFamily="66" charset="0"/>
              </a:rPr>
              <a:t>BIO</a:t>
            </a:r>
            <a:r>
              <a:rPr lang="lt-LT" sz="2400" b="1" dirty="0">
                <a:solidFill>
                  <a:srgbClr val="FF0000"/>
                </a:solidFill>
                <a:effectLst>
                  <a:outerShdw blurRad="38100" dist="38100" dir="2700000" algn="tl">
                    <a:srgbClr val="C0C0C0"/>
                  </a:outerShdw>
                </a:effectLst>
                <a:latin typeface="Comic Sans MS" pitchFamily="66" charset="0"/>
              </a:rPr>
              <a:t>LOGIJA yra TECHNOLOGIJŲ MOKSLAS</a:t>
            </a:r>
            <a:endParaRPr lang="en-GB" sz="2400" b="1" dirty="0">
              <a:solidFill>
                <a:srgbClr val="FF0000"/>
              </a:solidFill>
              <a:effectLst>
                <a:outerShdw blurRad="38100" dist="38100" dir="2700000" algn="tl">
                  <a:srgbClr val="C0C0C0"/>
                </a:outerShdw>
              </a:effectLst>
              <a:latin typeface="Comic Sans MS" pitchFamily="66" charset="0"/>
            </a:endParaRPr>
          </a:p>
        </p:txBody>
      </p:sp>
      <p:sp>
        <p:nvSpPr>
          <p:cNvPr id="181254" name="Text Box 20"/>
          <p:cNvSpPr txBox="1">
            <a:spLocks noChangeArrowheads="1"/>
          </p:cNvSpPr>
          <p:nvPr/>
        </p:nvSpPr>
        <p:spPr bwMode="auto">
          <a:xfrm>
            <a:off x="1042988" y="644683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BIOFIZIKA</a:t>
            </a:r>
            <a:endParaRPr lang="en-US" sz="1800" b="1">
              <a:solidFill>
                <a:schemeClr val="bg2"/>
              </a:solidFill>
              <a:effectLst/>
              <a:latin typeface="Comic Sans MS" pitchFamily="66" charset="0"/>
            </a:endParaRPr>
          </a:p>
        </p:txBody>
      </p:sp>
      <p:pic>
        <p:nvPicPr>
          <p:cNvPr id="181255" name="Picture 21" descr="Post image for Rob Carlson on biological technology"/>
          <p:cNvPicPr>
            <a:picLocks noChangeAspect="1" noChangeArrowheads="1"/>
          </p:cNvPicPr>
          <p:nvPr/>
        </p:nvPicPr>
        <p:blipFill>
          <a:blip r:embed="rId4" cstate="print"/>
          <a:srcRect/>
          <a:stretch>
            <a:fillRect/>
          </a:stretch>
        </p:blipFill>
        <p:spPr bwMode="auto">
          <a:xfrm>
            <a:off x="5003800" y="1196975"/>
            <a:ext cx="3384550" cy="3384550"/>
          </a:xfrm>
          <a:prstGeom prst="rect">
            <a:avLst/>
          </a:prstGeom>
          <a:noFill/>
          <a:ln w="9525">
            <a:noFill/>
            <a:miter lim="800000"/>
            <a:headEnd/>
            <a:tailEnd/>
          </a:ln>
        </p:spPr>
      </p:pic>
      <p:pic>
        <p:nvPicPr>
          <p:cNvPr id="181256" name="Picture 23" descr="http://www.biologyistechnology.com/B_is_T_Cover_small.png"/>
          <p:cNvPicPr>
            <a:picLocks noChangeAspect="1" noChangeArrowheads="1"/>
          </p:cNvPicPr>
          <p:nvPr/>
        </p:nvPicPr>
        <p:blipFill>
          <a:blip r:embed="rId5" cstate="print"/>
          <a:srcRect/>
          <a:stretch>
            <a:fillRect/>
          </a:stretch>
        </p:blipFill>
        <p:spPr bwMode="auto">
          <a:xfrm>
            <a:off x="468313" y="1579563"/>
            <a:ext cx="3455987" cy="5233987"/>
          </a:xfrm>
          <a:prstGeom prst="rect">
            <a:avLst/>
          </a:prstGeom>
          <a:noFill/>
          <a:ln w="9525">
            <a:noFill/>
            <a:miter lim="800000"/>
            <a:headEnd/>
            <a:tailEnd/>
          </a:ln>
        </p:spPr>
      </p:pic>
      <p:sp>
        <p:nvSpPr>
          <p:cNvPr id="22" name="TextBox 21"/>
          <p:cNvSpPr txBox="1"/>
          <p:nvPr/>
        </p:nvSpPr>
        <p:spPr>
          <a:xfrm>
            <a:off x="3851275" y="4437063"/>
            <a:ext cx="5473700" cy="2432050"/>
          </a:xfrm>
          <a:prstGeom prst="rect">
            <a:avLst/>
          </a:prstGeom>
          <a:noFill/>
        </p:spPr>
        <p:txBody>
          <a:bodyPr>
            <a:spAutoFit/>
          </a:bodyPr>
          <a:lstStyle/>
          <a:p>
            <a:pPr algn="ctr">
              <a:defRPr/>
            </a:pPr>
            <a:r>
              <a:rPr lang="en-US" b="1" dirty="0">
                <a:solidFill>
                  <a:srgbClr val="FF0000"/>
                </a:solidFill>
                <a:latin typeface="Arial" charset="0"/>
                <a:hlinkClick r:id="rId6"/>
              </a:rPr>
              <a:t>biology is </a:t>
            </a:r>
            <a:r>
              <a:rPr lang="lt-LT" b="1" dirty="0">
                <a:solidFill>
                  <a:srgbClr val="FF0000"/>
                </a:solidFill>
                <a:latin typeface="Arial" charset="0"/>
                <a:hlinkClick r:id="rId6"/>
              </a:rPr>
              <a:t>t</a:t>
            </a:r>
            <a:r>
              <a:rPr lang="en-US" b="1" dirty="0" err="1">
                <a:solidFill>
                  <a:srgbClr val="FF0000"/>
                </a:solidFill>
                <a:latin typeface="Arial" charset="0"/>
                <a:hlinkClick r:id="rId6"/>
              </a:rPr>
              <a:t>echnology</a:t>
            </a:r>
            <a:endParaRPr lang="en-US" b="1" dirty="0">
              <a:solidFill>
                <a:srgbClr val="FF0000"/>
              </a:solidFill>
              <a:latin typeface="Arial" charset="0"/>
            </a:endParaRPr>
          </a:p>
          <a:p>
            <a:pPr algn="ctr">
              <a:defRPr/>
            </a:pPr>
            <a:r>
              <a:rPr lang="en-US" b="1" dirty="0">
                <a:latin typeface="Arial" charset="0"/>
              </a:rPr>
              <a:t>Robert Carlson</a:t>
            </a:r>
          </a:p>
          <a:p>
            <a:pPr algn="ctr">
              <a:defRPr/>
            </a:pPr>
            <a:r>
              <a:rPr lang="en-US" sz="1200" b="1" dirty="0">
                <a:effectLst/>
                <a:latin typeface="Arial" charset="0"/>
              </a:rPr>
              <a:t>Harvard University Press, 2010</a:t>
            </a:r>
          </a:p>
          <a:p>
            <a:pPr algn="ctr">
              <a:defRPr/>
            </a:pPr>
            <a:r>
              <a:rPr lang="en-US" sz="1200" b="1" dirty="0">
                <a:effectLst/>
                <a:latin typeface="Arial" charset="0"/>
              </a:rPr>
              <a:t>Best Books of 2010, </a:t>
            </a:r>
            <a:r>
              <a:rPr lang="en-US" sz="1200" b="1" i="1" dirty="0">
                <a:effectLst/>
                <a:latin typeface="Arial" charset="0"/>
              </a:rPr>
              <a:t>The Economist</a:t>
            </a:r>
            <a:endParaRPr lang="en-US" sz="1200" b="1" dirty="0">
              <a:effectLst/>
              <a:latin typeface="Arial" charset="0"/>
            </a:endParaRPr>
          </a:p>
          <a:p>
            <a:pPr algn="ctr">
              <a:defRPr/>
            </a:pPr>
            <a:r>
              <a:rPr lang="en-US" sz="1200" b="1" dirty="0">
                <a:effectLst/>
                <a:latin typeface="Arial" charset="0"/>
              </a:rPr>
              <a:t>"Sophisticated, clear, and eye-opening", Favorite Books of 2010, ForeignPolicy.com</a:t>
            </a:r>
          </a:p>
          <a:p>
            <a:pPr algn="ctr">
              <a:defRPr/>
            </a:pPr>
            <a:r>
              <a:rPr lang="en-US" sz="1200" b="1" dirty="0">
                <a:effectLst/>
                <a:latin typeface="Arial" charset="0"/>
              </a:rPr>
              <a:t>"Essential Reading", </a:t>
            </a:r>
            <a:r>
              <a:rPr lang="en-US" sz="1200" b="1" i="1" dirty="0">
                <a:effectLst/>
                <a:latin typeface="Arial" charset="0"/>
              </a:rPr>
              <a:t>American Scientist</a:t>
            </a:r>
            <a:r>
              <a:rPr lang="en-US" sz="1200" b="1" dirty="0">
                <a:effectLst/>
                <a:latin typeface="Arial" charset="0"/>
              </a:rPr>
              <a:t> &amp; </a:t>
            </a:r>
            <a:r>
              <a:rPr lang="en-US" sz="1200" b="1" i="1" dirty="0">
                <a:effectLst/>
                <a:latin typeface="Arial" charset="0"/>
              </a:rPr>
              <a:t>Chemistry World</a:t>
            </a:r>
            <a:endParaRPr lang="en-US" sz="1200" b="1" dirty="0">
              <a:effectLst/>
              <a:latin typeface="Arial" charset="0"/>
            </a:endParaRPr>
          </a:p>
          <a:p>
            <a:pPr algn="ctr">
              <a:defRPr/>
            </a:pPr>
            <a:r>
              <a:rPr lang="en-US" sz="1200" b="1" dirty="0">
                <a:effectLst/>
                <a:latin typeface="Arial" charset="0"/>
              </a:rPr>
              <a:t>PROSE Award for Best Engineering and Technology Book of 2010, Association of American Publishers</a:t>
            </a:r>
          </a:p>
          <a:p>
            <a:pPr>
              <a:defRPr/>
            </a:pPr>
            <a:endParaRPr lang="lt-LT" sz="1200" dirty="0">
              <a:effectLst/>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5"/>
          <p:cNvPicPr>
            <a:picLocks noChangeAspect="1" noChangeArrowheads="1"/>
          </p:cNvPicPr>
          <p:nvPr/>
        </p:nvPicPr>
        <p:blipFill>
          <a:blip r:embed="rId2" cstate="print"/>
          <a:srcRect/>
          <a:stretch>
            <a:fillRect/>
          </a:stretch>
        </p:blipFill>
        <p:spPr bwMode="auto">
          <a:xfrm>
            <a:off x="34925" y="333375"/>
            <a:ext cx="1296988" cy="1150938"/>
          </a:xfrm>
          <a:prstGeom prst="rect">
            <a:avLst/>
          </a:prstGeom>
          <a:noFill/>
          <a:ln w="9525">
            <a:noFill/>
            <a:miter lim="800000"/>
            <a:headEnd/>
            <a:tailEnd/>
          </a:ln>
        </p:spPr>
      </p:pic>
      <p:pic>
        <p:nvPicPr>
          <p:cNvPr id="182275" name="Picture 6" descr="C:\Users\Dobilas\Desktop\DBray2.jpg"/>
          <p:cNvPicPr>
            <a:picLocks noChangeAspect="1" noChangeArrowheads="1"/>
          </p:cNvPicPr>
          <p:nvPr/>
        </p:nvPicPr>
        <p:blipFill>
          <a:blip r:embed="rId3" cstate="print"/>
          <a:srcRect/>
          <a:stretch>
            <a:fillRect/>
          </a:stretch>
        </p:blipFill>
        <p:spPr bwMode="auto">
          <a:xfrm>
            <a:off x="2058988" y="333375"/>
            <a:ext cx="7192962" cy="6376988"/>
          </a:xfrm>
          <a:prstGeom prst="rect">
            <a:avLst/>
          </a:prstGeom>
          <a:noFill/>
          <a:ln w="9525">
            <a:noFill/>
            <a:miter lim="800000"/>
            <a:headEnd/>
            <a:tailEnd/>
          </a:ln>
        </p:spPr>
      </p:pic>
      <p:pic>
        <p:nvPicPr>
          <p:cNvPr id="182276" name="Picture 7" descr="C:\Users\Dobilas\Desktop\DBray.jpg"/>
          <p:cNvPicPr>
            <a:picLocks noChangeAspect="1" noChangeArrowheads="1"/>
          </p:cNvPicPr>
          <p:nvPr/>
        </p:nvPicPr>
        <p:blipFill>
          <a:blip r:embed="rId4" cstate="print"/>
          <a:srcRect/>
          <a:stretch>
            <a:fillRect/>
          </a:stretch>
        </p:blipFill>
        <p:spPr bwMode="auto">
          <a:xfrm>
            <a:off x="1608138" y="333375"/>
            <a:ext cx="5267325" cy="6346825"/>
          </a:xfrm>
          <a:prstGeom prst="rect">
            <a:avLst/>
          </a:prstGeom>
          <a:noFill/>
          <a:ln w="9525">
            <a:noFill/>
            <a:miter lim="800000"/>
            <a:headEnd/>
            <a:tailEnd/>
          </a:ln>
        </p:spPr>
      </p:pic>
      <p:sp>
        <p:nvSpPr>
          <p:cNvPr id="5" name="TextBox 4"/>
          <p:cNvSpPr txBox="1"/>
          <p:nvPr/>
        </p:nvSpPr>
        <p:spPr>
          <a:xfrm>
            <a:off x="7092950" y="5516563"/>
            <a:ext cx="1727200" cy="523875"/>
          </a:xfrm>
          <a:prstGeom prst="rect">
            <a:avLst/>
          </a:prstGeom>
          <a:noFill/>
        </p:spPr>
        <p:txBody>
          <a:bodyPr>
            <a:spAutoFit/>
          </a:bodyPr>
          <a:lstStyle/>
          <a:p>
            <a:pPr algn="ctr">
              <a:defRPr/>
            </a:pPr>
            <a:r>
              <a:rPr lang="lt-LT" b="1" dirty="0">
                <a:solidFill>
                  <a:srgbClr val="FF0000"/>
                </a:solidFill>
                <a:latin typeface="Arial" charset="0"/>
              </a:rPr>
              <a:t>2009</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pic>
        <p:nvPicPr>
          <p:cNvPr id="11366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806917" name="Text Box 5"/>
          <p:cNvSpPr txBox="1">
            <a:spLocks noChangeArrowheads="1"/>
          </p:cNvSpPr>
          <p:nvPr/>
        </p:nvSpPr>
        <p:spPr bwMode="auto">
          <a:xfrm>
            <a:off x="1263650" y="441325"/>
            <a:ext cx="7772400" cy="523875"/>
          </a:xfrm>
          <a:prstGeom prst="rect">
            <a:avLst/>
          </a:prstGeom>
          <a:noFill/>
          <a:ln w="9525">
            <a:noFill/>
            <a:miter lim="800000"/>
            <a:headEnd/>
            <a:tailEnd/>
          </a:ln>
          <a:effectLst/>
        </p:spPr>
        <p:txBody>
          <a:bodyPr>
            <a:spAutoFit/>
          </a:bodyPr>
          <a:lstStyle/>
          <a:p>
            <a:pPr algn="ctr">
              <a:defRPr/>
            </a:pPr>
            <a:r>
              <a:rPr lang="lt-LT" b="1" dirty="0">
                <a:solidFill>
                  <a:srgbClr val="3219CB"/>
                </a:solidFill>
                <a:effectLst>
                  <a:outerShdw blurRad="38100" dist="38100" dir="2700000" algn="tl">
                    <a:srgbClr val="C0C0C0"/>
                  </a:outerShdw>
                </a:effectLst>
                <a:latin typeface="Comic Sans MS" pitchFamily="66" charset="0"/>
              </a:rPr>
              <a:t>GYVYBĖS KARALYSTĖS XX-jame amžiuje</a:t>
            </a:r>
            <a:endParaRPr lang="en-US" b="1" dirty="0">
              <a:solidFill>
                <a:srgbClr val="3219CB"/>
              </a:solidFill>
              <a:effectLst>
                <a:outerShdw blurRad="38100" dist="38100" dir="2700000" algn="tl">
                  <a:srgbClr val="C0C0C0"/>
                </a:outerShdw>
              </a:effectLst>
              <a:latin typeface="Comic Sans MS" pitchFamily="66" charset="0"/>
            </a:endParaRPr>
          </a:p>
        </p:txBody>
      </p:sp>
      <p:pic>
        <p:nvPicPr>
          <p:cNvPr id="113669" name="Picture 7"/>
          <p:cNvPicPr>
            <a:picLocks noChangeAspect="1" noChangeArrowheads="1"/>
          </p:cNvPicPr>
          <p:nvPr/>
        </p:nvPicPr>
        <p:blipFill>
          <a:blip r:embed="rId4" cstate="print"/>
          <a:srcRect/>
          <a:stretch>
            <a:fillRect/>
          </a:stretch>
        </p:blipFill>
        <p:spPr bwMode="auto">
          <a:xfrm>
            <a:off x="1979613" y="1428750"/>
            <a:ext cx="6629400" cy="5133975"/>
          </a:xfrm>
          <a:prstGeom prst="rect">
            <a:avLst/>
          </a:prstGeom>
          <a:noFill/>
          <a:ln w="9525">
            <a:noFill/>
            <a:miter lim="800000"/>
            <a:headEnd/>
            <a:tailEnd/>
          </a:ln>
        </p:spPr>
      </p:pic>
      <p:sp>
        <p:nvSpPr>
          <p:cNvPr id="113670" name="Text Box 4"/>
          <p:cNvSpPr txBox="1">
            <a:spLocks noChangeArrowheads="1"/>
          </p:cNvSpPr>
          <p:nvPr/>
        </p:nvSpPr>
        <p:spPr bwMode="auto">
          <a:xfrm>
            <a:off x="827088" y="65627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tx1"/>
                </a:solidFill>
                <a:effectLst/>
                <a:latin typeface="Comic Sans MS" pitchFamily="66" charset="0"/>
              </a:rPr>
              <a:t>D. Kirvelis. BIOFIZIKA</a:t>
            </a:r>
            <a:endParaRPr lang="en-US" sz="1800" b="1">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7168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71684"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rPr>
              <a:t>D. Kirvelis. BIOFIZIKA</a:t>
            </a:r>
            <a:endParaRPr lang="en-US" sz="1800" b="1">
              <a:solidFill>
                <a:schemeClr val="bg2"/>
              </a:solidFill>
            </a:endParaRPr>
          </a:p>
        </p:txBody>
      </p:sp>
      <p:pic>
        <p:nvPicPr>
          <p:cNvPr id="71685" name="Picture 8" descr="choice"/>
          <p:cNvPicPr>
            <a:picLocks noChangeAspect="1" noChangeArrowheads="1"/>
          </p:cNvPicPr>
          <p:nvPr/>
        </p:nvPicPr>
        <p:blipFill>
          <a:blip r:embed="rId4" cstate="print"/>
          <a:srcRect/>
          <a:stretch>
            <a:fillRect/>
          </a:stretch>
        </p:blipFill>
        <p:spPr bwMode="auto">
          <a:xfrm>
            <a:off x="1238250" y="1252538"/>
            <a:ext cx="6667500" cy="5200650"/>
          </a:xfrm>
          <a:prstGeom prst="rect">
            <a:avLst/>
          </a:prstGeom>
          <a:noFill/>
          <a:ln w="9525">
            <a:noFill/>
            <a:miter lim="800000"/>
            <a:headEnd/>
            <a:tailEnd/>
          </a:ln>
        </p:spPr>
      </p:pic>
      <p:sp>
        <p:nvSpPr>
          <p:cNvPr id="7" name="Text Box 5"/>
          <p:cNvSpPr txBox="1">
            <a:spLocks noChangeArrowheads="1"/>
          </p:cNvSpPr>
          <p:nvPr/>
        </p:nvSpPr>
        <p:spPr bwMode="auto">
          <a:xfrm>
            <a:off x="1263650" y="441325"/>
            <a:ext cx="7772400" cy="523875"/>
          </a:xfrm>
          <a:prstGeom prst="rect">
            <a:avLst/>
          </a:prstGeom>
          <a:noFill/>
          <a:ln w="9525">
            <a:noFill/>
            <a:miter lim="800000"/>
            <a:headEnd/>
            <a:tailEnd/>
          </a:ln>
          <a:effectLst/>
        </p:spPr>
        <p:txBody>
          <a:bodyPr>
            <a:spAutoFit/>
          </a:bodyPr>
          <a:lstStyle/>
          <a:p>
            <a:pPr algn="ctr">
              <a:defRPr/>
            </a:pPr>
            <a:r>
              <a:rPr lang="lt-LT" b="1" dirty="0">
                <a:solidFill>
                  <a:srgbClr val="3219CB"/>
                </a:solidFill>
                <a:effectLst>
                  <a:outerShdw blurRad="38100" dist="38100" dir="2700000" algn="tl">
                    <a:srgbClr val="C0C0C0"/>
                  </a:outerShdw>
                </a:effectLst>
                <a:cs typeface="+mn-cs"/>
              </a:rPr>
              <a:t>GYVYBĖS KARALYSTĖS XXI-jame amžiuje</a:t>
            </a:r>
            <a:endParaRPr lang="en-US" b="1" dirty="0">
              <a:solidFill>
                <a:srgbClr val="3219CB"/>
              </a:solidFill>
              <a:effectLst>
                <a:outerShdw blurRad="38100" dist="38100" dir="2700000" algn="tl">
                  <a:srgbClr val="C0C0C0"/>
                </a:outerShdw>
              </a:effectLst>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8534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85348" name="Picture 2" descr="C:\Users\Dobilas\Desktop\HUB.jpg"/>
          <p:cNvPicPr>
            <a:picLocks noChangeAspect="1" noChangeArrowheads="1"/>
          </p:cNvPicPr>
          <p:nvPr/>
        </p:nvPicPr>
        <p:blipFill>
          <a:blip r:embed="rId4" cstate="print"/>
          <a:srcRect/>
          <a:stretch>
            <a:fillRect/>
          </a:stretch>
        </p:blipFill>
        <p:spPr bwMode="auto">
          <a:xfrm>
            <a:off x="46038" y="-36513"/>
            <a:ext cx="9097962" cy="2251076"/>
          </a:xfrm>
          <a:prstGeom prst="rect">
            <a:avLst/>
          </a:prstGeom>
          <a:noFill/>
          <a:ln w="9525">
            <a:noFill/>
            <a:miter lim="800000"/>
            <a:headEnd/>
            <a:tailEnd/>
          </a:ln>
        </p:spPr>
      </p:pic>
      <p:pic>
        <p:nvPicPr>
          <p:cNvPr id="185349" name="Picture 3" descr="C:\Users\Dobilas\Desktop\HUBprogr.jpg"/>
          <p:cNvPicPr>
            <a:picLocks noChangeAspect="1" noChangeArrowheads="1"/>
          </p:cNvPicPr>
          <p:nvPr/>
        </p:nvPicPr>
        <p:blipFill>
          <a:blip r:embed="rId5" cstate="print"/>
          <a:srcRect/>
          <a:stretch>
            <a:fillRect/>
          </a:stretch>
        </p:blipFill>
        <p:spPr bwMode="auto">
          <a:xfrm>
            <a:off x="2006600" y="2138363"/>
            <a:ext cx="5148263" cy="4665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9" name="TextBox 8"/>
          <p:cNvSpPr txBox="1"/>
          <p:nvPr/>
        </p:nvSpPr>
        <p:spPr>
          <a:xfrm>
            <a:off x="1259632" y="2420888"/>
            <a:ext cx="7200800" cy="1384995"/>
          </a:xfrm>
          <a:prstGeom prst="rect">
            <a:avLst/>
          </a:prstGeom>
          <a:noFill/>
        </p:spPr>
        <p:txBody>
          <a:bodyPr wrap="square" rtlCol="0">
            <a:spAutoFit/>
          </a:bodyPr>
          <a:lstStyle/>
          <a:p>
            <a:pPr algn="ctr"/>
            <a:r>
              <a:rPr lang="lt-LT" b="1" dirty="0" smtClean="0">
                <a:solidFill>
                  <a:srgbClr val="3219CB"/>
                </a:solidFill>
                <a:effectLst/>
                <a:latin typeface="Comic Sans MS" pitchFamily="66" charset="0"/>
              </a:rPr>
              <a:t>GYVASIS PASAULIS XXI-jame amžiuje vertintinas </a:t>
            </a:r>
          </a:p>
          <a:p>
            <a:pPr algn="ctr"/>
            <a:r>
              <a:rPr lang="lt-LT" b="1" dirty="0" smtClean="0">
                <a:solidFill>
                  <a:srgbClr val="C00000"/>
                </a:solidFill>
                <a:effectLst/>
                <a:latin typeface="Comic Sans MS" pitchFamily="66" charset="0"/>
              </a:rPr>
              <a:t>BIOINŽINERIJOS POŽIŪRIU</a:t>
            </a:r>
            <a:endParaRPr lang="lt-LT" b="1" dirty="0">
              <a:solidFill>
                <a:srgbClr val="C00000"/>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76200" y="1752600"/>
            <a:ext cx="2895600" cy="4237038"/>
          </a:xfrm>
          <a:prstGeom prst="rect">
            <a:avLst/>
          </a:prstGeom>
          <a:noFill/>
          <a:ln w="9525">
            <a:noFill/>
            <a:miter lim="800000"/>
            <a:headEnd/>
            <a:tailEnd/>
          </a:ln>
          <a:effectLst/>
        </p:spPr>
        <p:txBody>
          <a:bodyPr>
            <a:spAutoFit/>
          </a:bodyPr>
          <a:lstStyle/>
          <a:p>
            <a:pPr algn="ctr">
              <a:spcBef>
                <a:spcPct val="50000"/>
              </a:spcBef>
              <a:defRPr/>
            </a:pPr>
            <a:r>
              <a:rPr lang="lt-LT" dirty="0">
                <a:solidFill>
                  <a:srgbClr val="3219CB"/>
                </a:solidFill>
                <a:effectLst>
                  <a:outerShdw blurRad="38100" dist="38100" dir="2700000" algn="tl">
                    <a:srgbClr val="C0C0C0"/>
                  </a:outerShdw>
                </a:effectLst>
                <a:latin typeface="Arial" pitchFamily="34" charset="0"/>
              </a:rPr>
              <a:t>PLATONO MOKYKLA</a:t>
            </a:r>
          </a:p>
          <a:p>
            <a:pPr algn="ctr">
              <a:spcBef>
                <a:spcPct val="50000"/>
              </a:spcBef>
              <a:defRPr/>
            </a:pPr>
            <a:r>
              <a:rPr lang="lt-LT" sz="2000" dirty="0">
                <a:solidFill>
                  <a:srgbClr val="3219CB"/>
                </a:solidFill>
                <a:effectLst>
                  <a:outerShdw blurRad="38100" dist="38100" dir="2700000" algn="tl">
                    <a:srgbClr val="C0C0C0"/>
                  </a:outerShdw>
                </a:effectLst>
                <a:latin typeface="Arial Black" pitchFamily="34" charset="0"/>
              </a:rPr>
              <a:t>AKADEMIJA</a:t>
            </a:r>
          </a:p>
          <a:p>
            <a:pPr algn="ctr">
              <a:spcBef>
                <a:spcPct val="50000"/>
              </a:spcBef>
              <a:defRPr/>
            </a:pPr>
            <a:r>
              <a:rPr lang="lt-LT" sz="2000" dirty="0">
                <a:solidFill>
                  <a:srgbClr val="3219CB"/>
                </a:solidFill>
                <a:effectLst>
                  <a:outerShdw blurRad="38100" dist="38100" dir="2700000" algn="tl">
                    <a:srgbClr val="C0C0C0"/>
                  </a:outerShdw>
                </a:effectLst>
                <a:latin typeface="Arial Black" pitchFamily="34" charset="0"/>
              </a:rPr>
              <a:t>(~387-268 p.m.e.)</a:t>
            </a:r>
          </a:p>
          <a:p>
            <a:pPr algn="ctr">
              <a:spcBef>
                <a:spcPct val="50000"/>
              </a:spcBef>
              <a:defRPr/>
            </a:pPr>
            <a:r>
              <a:rPr lang="en-US" sz="4000" dirty="0" err="1">
                <a:solidFill>
                  <a:srgbClr val="FF0000"/>
                </a:solidFill>
                <a:effectLst>
                  <a:outerShdw blurRad="38100" dist="38100" dir="2700000" algn="tl">
                    <a:srgbClr val="C0C0C0"/>
                  </a:outerShdw>
                </a:effectLst>
                <a:latin typeface="Times New Roman" pitchFamily="18" charset="0"/>
                <a:cs typeface="Times New Roman" pitchFamily="18" charset="0"/>
              </a:rPr>
              <a:t>Ψυχή</a:t>
            </a:r>
            <a:r>
              <a:rPr lang="lt-LT" sz="4000"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lt-LT" sz="3200"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algn="ctr">
              <a:spcBef>
                <a:spcPct val="50000"/>
              </a:spcBef>
              <a:defRPr/>
            </a:pPr>
            <a:r>
              <a:rPr lang="en-US" sz="4000" dirty="0">
                <a:solidFill>
                  <a:srgbClr val="FF0000"/>
                </a:solidFill>
                <a:effectLst>
                  <a:outerShdw blurRad="38100" dist="38100" dir="2700000" algn="tl">
                    <a:srgbClr val="C0C0C0"/>
                  </a:outerShdw>
                </a:effectLst>
                <a:latin typeface="Times New Roman" pitchFamily="18" charset="0"/>
                <a:cs typeface="Times New Roman" pitchFamily="18" charset="0"/>
              </a:rPr>
              <a:t>anima</a:t>
            </a:r>
            <a:r>
              <a:rPr lang="en-GB" sz="4000"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lt-LT" sz="4000"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a:spcBef>
                <a:spcPct val="50000"/>
              </a:spcBef>
              <a:defRPr/>
            </a:pPr>
            <a:r>
              <a:rPr lang="lt-LT" sz="2400" b="1" dirty="0">
                <a:solidFill>
                  <a:srgbClr val="FF0000"/>
                </a:solidFill>
                <a:effectLst>
                  <a:outerShdw blurRad="38100" dist="38100" dir="2700000" algn="tl">
                    <a:srgbClr val="C0C0C0"/>
                  </a:outerShdw>
                </a:effectLst>
                <a:latin typeface="Times New Roman" pitchFamily="18" charset="0"/>
                <a:cs typeface="Times New Roman" pitchFamily="18" charset="0"/>
              </a:rPr>
              <a:t>Psichė, siela</a:t>
            </a:r>
            <a:r>
              <a:rPr lang="lt-LT"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GB"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p:txBody>
      </p:sp>
      <p:sp>
        <p:nvSpPr>
          <p:cNvPr id="500740" name="Text Box 4"/>
          <p:cNvSpPr txBox="1">
            <a:spLocks noChangeArrowheads="1"/>
          </p:cNvSpPr>
          <p:nvPr/>
        </p:nvSpPr>
        <p:spPr bwMode="auto">
          <a:xfrm>
            <a:off x="6477000" y="1066800"/>
            <a:ext cx="2667000" cy="5432425"/>
          </a:xfrm>
          <a:prstGeom prst="rect">
            <a:avLst/>
          </a:prstGeom>
          <a:noFill/>
          <a:ln w="9525">
            <a:noFill/>
            <a:miter lim="800000"/>
            <a:headEnd/>
            <a:tailEnd/>
          </a:ln>
          <a:effectLst/>
        </p:spPr>
        <p:txBody>
          <a:bodyPr>
            <a:spAutoFit/>
          </a:bodyPr>
          <a:lstStyle/>
          <a:p>
            <a:pPr algn="ctr">
              <a:spcBef>
                <a:spcPct val="50000"/>
              </a:spcBef>
              <a:defRPr/>
            </a:pPr>
            <a:r>
              <a:rPr lang="lt-LT" dirty="0">
                <a:solidFill>
                  <a:srgbClr val="3219CB"/>
                </a:solidFill>
                <a:effectLst>
                  <a:outerShdw blurRad="38100" dist="38100" dir="2700000" algn="tl">
                    <a:srgbClr val="C0C0C0"/>
                  </a:outerShdw>
                </a:effectLst>
                <a:latin typeface="Arial" pitchFamily="34" charset="0"/>
              </a:rPr>
              <a:t>ARISTOTELIO MOKYKLA</a:t>
            </a:r>
          </a:p>
          <a:p>
            <a:pPr algn="ctr">
              <a:spcBef>
                <a:spcPct val="50000"/>
              </a:spcBef>
              <a:defRPr/>
            </a:pPr>
            <a:r>
              <a:rPr lang="lt-LT" sz="2000" dirty="0">
                <a:solidFill>
                  <a:srgbClr val="3219CB"/>
                </a:solidFill>
                <a:effectLst>
                  <a:outerShdw blurRad="38100" dist="38100" dir="2700000" algn="tl">
                    <a:srgbClr val="C0C0C0"/>
                  </a:outerShdw>
                </a:effectLst>
                <a:latin typeface="Arial Black" pitchFamily="34" charset="0"/>
              </a:rPr>
              <a:t>LIKĖJUS</a:t>
            </a:r>
          </a:p>
          <a:p>
            <a:pPr algn="ctr">
              <a:spcBef>
                <a:spcPct val="50000"/>
              </a:spcBef>
              <a:defRPr/>
            </a:pPr>
            <a:r>
              <a:rPr lang="lt-LT" sz="1800" dirty="0">
                <a:solidFill>
                  <a:srgbClr val="3219CB"/>
                </a:solidFill>
                <a:effectLst>
                  <a:outerShdw blurRad="38100" dist="38100" dir="2700000" algn="tl">
                    <a:srgbClr val="C0C0C0"/>
                  </a:outerShdw>
                </a:effectLst>
                <a:latin typeface="Arial Black" pitchFamily="34" charset="0"/>
              </a:rPr>
              <a:t>(335m.p.m.e. -~500m)</a:t>
            </a:r>
          </a:p>
          <a:p>
            <a:pPr algn="ctr">
              <a:spcBef>
                <a:spcPct val="50000"/>
              </a:spcBef>
              <a:defRPr/>
            </a:pPr>
            <a:r>
              <a:rPr lang="en-US" sz="3200" dirty="0" err="1">
                <a:solidFill>
                  <a:srgbClr val="FF0000"/>
                </a:solidFill>
                <a:effectLst>
                  <a:outerShdw blurRad="38100" dist="38100" dir="2700000" algn="tl">
                    <a:srgbClr val="C0C0C0"/>
                  </a:outerShdw>
                </a:effectLst>
                <a:latin typeface="Times New Roman" pitchFamily="18" charset="0"/>
                <a:cs typeface="Times New Roman" pitchFamily="18" charset="0"/>
              </a:rPr>
              <a:t>Έντελέχεια</a:t>
            </a:r>
            <a:r>
              <a:rPr lang="en-GB" sz="3200"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lt-LT" sz="3200"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a:spcBef>
                <a:spcPct val="50000"/>
              </a:spcBef>
              <a:defRPr/>
            </a:pPr>
            <a:r>
              <a:rPr lang="lt-LT" sz="2400" dirty="0">
                <a:solidFill>
                  <a:srgbClr val="FF0000"/>
                </a:solidFill>
                <a:effectLst>
                  <a:outerShdw blurRad="38100" dist="38100" dir="2700000" algn="tl">
                    <a:srgbClr val="C0C0C0"/>
                  </a:outerShdw>
                </a:effectLst>
                <a:latin typeface="Arial Black" pitchFamily="34" charset="0"/>
              </a:rPr>
              <a:t>Entelechija</a:t>
            </a:r>
          </a:p>
          <a:p>
            <a:pPr algn="ctr">
              <a:spcBef>
                <a:spcPct val="50000"/>
              </a:spcBef>
              <a:defRPr/>
            </a:pPr>
            <a:r>
              <a:rPr lang="lt-LT" sz="2400" dirty="0">
                <a:solidFill>
                  <a:srgbClr val="FF0000"/>
                </a:solidFill>
                <a:effectLst>
                  <a:outerShdw blurRad="38100" dist="38100" dir="2700000" algn="tl">
                    <a:srgbClr val="C0C0C0"/>
                  </a:outerShdw>
                </a:effectLst>
                <a:latin typeface="Arial Black" pitchFamily="34" charset="0"/>
              </a:rPr>
              <a:t>Organinė,</a:t>
            </a:r>
          </a:p>
          <a:p>
            <a:pPr algn="ctr">
              <a:spcBef>
                <a:spcPct val="50000"/>
              </a:spcBef>
              <a:defRPr/>
            </a:pPr>
            <a:r>
              <a:rPr lang="lt-LT" sz="2400" dirty="0">
                <a:solidFill>
                  <a:srgbClr val="FF0000"/>
                </a:solidFill>
                <a:effectLst>
                  <a:outerShdw blurRad="38100" dist="38100" dir="2700000" algn="tl">
                    <a:srgbClr val="C0C0C0"/>
                  </a:outerShdw>
                </a:effectLst>
                <a:latin typeface="Arial Black" pitchFamily="34" charset="0"/>
              </a:rPr>
              <a:t>organizuojanti jėga</a:t>
            </a:r>
          </a:p>
          <a:p>
            <a:pPr algn="ctr">
              <a:spcBef>
                <a:spcPct val="50000"/>
              </a:spcBef>
              <a:defRPr/>
            </a:pPr>
            <a:r>
              <a:rPr lang="lt-LT" sz="2400" i="1" dirty="0">
                <a:solidFill>
                  <a:srgbClr val="FF0000"/>
                </a:solidFill>
                <a:effectLst>
                  <a:outerShdw blurRad="38100" dist="38100" dir="2700000" algn="tl">
                    <a:srgbClr val="C0C0C0"/>
                  </a:outerShdw>
                </a:effectLst>
                <a:latin typeface="Arial Black" pitchFamily="34" charset="0"/>
              </a:rPr>
              <a:t>Vis Vitalis</a:t>
            </a:r>
            <a:endParaRPr lang="en-GB" sz="2400" i="1" dirty="0">
              <a:solidFill>
                <a:srgbClr val="FF0000"/>
              </a:solidFill>
              <a:effectLst>
                <a:outerShdw blurRad="38100" dist="38100" dir="2700000" algn="tl">
                  <a:srgbClr val="C0C0C0"/>
                </a:outerShdw>
              </a:effectLst>
              <a:latin typeface="Arial Black" pitchFamily="34" charset="0"/>
            </a:endParaRPr>
          </a:p>
        </p:txBody>
      </p:sp>
      <p:sp>
        <p:nvSpPr>
          <p:cNvPr id="7"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graphicFrame>
        <p:nvGraphicFramePr>
          <p:cNvPr id="2050" name="Object 2"/>
          <p:cNvGraphicFramePr>
            <a:graphicFrameLocks noChangeAspect="1"/>
          </p:cNvGraphicFramePr>
          <p:nvPr/>
        </p:nvGraphicFramePr>
        <p:xfrm>
          <a:off x="2743200" y="304800"/>
          <a:ext cx="3886200" cy="6553200"/>
        </p:xfrm>
        <a:graphic>
          <a:graphicData uri="http://schemas.openxmlformats.org/presentationml/2006/ole">
            <p:oleObj spid="_x0000_s114690" r:id="rId3" imgW="2924583" imgH="4715533" progId="">
              <p:embed/>
            </p:oleObj>
          </a:graphicData>
        </a:graphic>
      </p:graphicFrame>
      <p:pic>
        <p:nvPicPr>
          <p:cNvPr id="2054" name="Picture 6"/>
          <p:cNvPicPr>
            <a:picLocks noChangeAspect="1" noChangeArrowheads="1"/>
          </p:cNvPicPr>
          <p:nvPr/>
        </p:nvPicPr>
        <p:blipFill>
          <a:blip r:embed="rId4" cstate="print"/>
          <a:srcRect/>
          <a:stretch>
            <a:fillRect/>
          </a:stretch>
        </p:blipFill>
        <p:spPr bwMode="auto">
          <a:xfrm>
            <a:off x="34925" y="333375"/>
            <a:ext cx="1296988" cy="1150938"/>
          </a:xfrm>
          <a:prstGeom prst="rect">
            <a:avLst/>
          </a:prstGeom>
          <a:noFill/>
          <a:ln w="9525">
            <a:noFill/>
            <a:miter lim="800000"/>
            <a:headEnd/>
            <a:tailEnd/>
          </a:ln>
        </p:spPr>
      </p:pic>
      <p:sp>
        <p:nvSpPr>
          <p:cNvPr id="500741" name="Text Box 5"/>
          <p:cNvSpPr txBox="1">
            <a:spLocks noChangeArrowheads="1"/>
          </p:cNvSpPr>
          <p:nvPr/>
        </p:nvSpPr>
        <p:spPr bwMode="auto">
          <a:xfrm>
            <a:off x="1224087" y="-85725"/>
            <a:ext cx="7956425" cy="543739"/>
          </a:xfrm>
          <a:prstGeom prst="rect">
            <a:avLst/>
          </a:prstGeom>
          <a:solidFill>
            <a:srgbClr val="FFFFFF"/>
          </a:solidFill>
          <a:ln w="9525">
            <a:noFill/>
            <a:miter lim="800000"/>
            <a:headEnd/>
            <a:tailEnd/>
          </a:ln>
          <a:effectLst/>
        </p:spPr>
        <p:txBody>
          <a:bodyPr wrap="square">
            <a:spAutoFit/>
          </a:bodyPr>
          <a:lstStyle/>
          <a:p>
            <a:pPr algn="ctr">
              <a:spcBef>
                <a:spcPct val="50000"/>
              </a:spcBef>
              <a:defRPr/>
            </a:pPr>
            <a:r>
              <a:rPr lang="lt-LT" sz="4400" b="1" baseline="-25000" dirty="0" smtClean="0">
                <a:solidFill>
                  <a:srgbClr val="FF0000"/>
                </a:solidFill>
                <a:effectLst>
                  <a:outerShdw blurRad="38100" dist="38100" dir="2700000" algn="tl">
                    <a:srgbClr val="C0C0C0"/>
                  </a:outerShdw>
                </a:effectLst>
                <a:latin typeface="Comic Sans MS" pitchFamily="66" charset="0"/>
              </a:rPr>
              <a:t>tai  </a:t>
            </a:r>
            <a:r>
              <a:rPr lang="lt-LT" sz="4400" b="1" baseline="-25000" dirty="0" smtClean="0">
                <a:solidFill>
                  <a:srgbClr val="FF0000"/>
                </a:solidFill>
                <a:effectLst>
                  <a:outerShdw blurRad="38100" dist="38100" dir="2700000" algn="tl">
                    <a:srgbClr val="C0C0C0"/>
                  </a:outerShdw>
                </a:effectLst>
                <a:latin typeface="Arial Black" pitchFamily="34" charset="0"/>
              </a:rPr>
              <a:t>I N F O R M A C I </a:t>
            </a:r>
            <a:r>
              <a:rPr lang="lt-LT" sz="4400" b="1" baseline="-25000" dirty="0">
                <a:solidFill>
                  <a:srgbClr val="FF0000"/>
                </a:solidFill>
                <a:effectLst>
                  <a:outerShdw blurRad="38100" dist="38100" dir="2700000" algn="tl">
                    <a:srgbClr val="C0C0C0"/>
                  </a:outerShdw>
                </a:effectLst>
                <a:latin typeface="Arial Black" pitchFamily="34" charset="0"/>
              </a:rPr>
              <a:t>J </a:t>
            </a:r>
            <a:r>
              <a:rPr lang="lt-LT" sz="4400" b="1" baseline="-25000" dirty="0" smtClean="0">
                <a:solidFill>
                  <a:srgbClr val="FF0000"/>
                </a:solidFill>
                <a:effectLst>
                  <a:outerShdw blurRad="38100" dist="38100" dir="2700000" algn="tl">
                    <a:srgbClr val="C0C0C0"/>
                  </a:outerShdw>
                </a:effectLst>
                <a:latin typeface="Arial Black" pitchFamily="34" charset="0"/>
              </a:rPr>
              <a:t>A   </a:t>
            </a:r>
            <a:r>
              <a:rPr lang="lt-LT" sz="4400" b="1" baseline="-25000" dirty="0">
                <a:solidFill>
                  <a:srgbClr val="FF0000"/>
                </a:solidFill>
                <a:effectLst>
                  <a:outerShdw blurRad="38100" dist="38100" dir="2700000" algn="tl">
                    <a:srgbClr val="C0C0C0"/>
                  </a:outerShdw>
                </a:effectLst>
                <a:latin typeface="Comic Sans MS" pitchFamily="66" charset="0"/>
              </a:rPr>
              <a:t>kuri VALDO</a:t>
            </a:r>
            <a:endParaRPr lang="en-GB" sz="4400" b="1" baseline="-25000" dirty="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7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07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p:bldP spid="500740" grpId="0"/>
      <p:bldP spid="50074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6553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Rectangle 3"/>
          <p:cNvSpPr/>
          <p:nvPr/>
        </p:nvSpPr>
        <p:spPr>
          <a:xfrm>
            <a:off x="503238" y="414338"/>
            <a:ext cx="8569325" cy="5816977"/>
          </a:xfrm>
          <a:prstGeom prst="rect">
            <a:avLst/>
          </a:prstGeom>
        </p:spPr>
        <p:txBody>
          <a:bodyPr>
            <a:spAutoFit/>
          </a:bodyPr>
          <a:lstStyle/>
          <a:p>
            <a:pPr algn="ctr">
              <a:defRPr/>
            </a:pPr>
            <a:r>
              <a:rPr lang="lt-LT" sz="5400" b="1" dirty="0">
                <a:solidFill>
                  <a:srgbClr val="3219CB"/>
                </a:solidFill>
                <a:effectLst/>
                <a:latin typeface="Comic Sans MS" pitchFamily="66" charset="0"/>
              </a:rPr>
              <a:t>Atrodo</a:t>
            </a:r>
            <a:r>
              <a:rPr lang="lt-LT" sz="5400" b="1" dirty="0" smtClean="0">
                <a:solidFill>
                  <a:srgbClr val="3219CB"/>
                </a:solidFill>
                <a:effectLst/>
                <a:latin typeface="Comic Sans MS" pitchFamily="66" charset="0"/>
              </a:rPr>
              <a:t>,</a:t>
            </a:r>
          </a:p>
          <a:p>
            <a:pPr algn="ctr">
              <a:defRPr/>
            </a:pPr>
            <a:endParaRPr lang="lt-LT" sz="5400" b="1" dirty="0">
              <a:solidFill>
                <a:srgbClr val="3219CB"/>
              </a:solidFill>
              <a:effectLst/>
              <a:latin typeface="Comic Sans MS" pitchFamily="66" charset="0"/>
            </a:endParaRPr>
          </a:p>
          <a:p>
            <a:pPr algn="ctr">
              <a:defRPr/>
            </a:pPr>
            <a:r>
              <a:rPr lang="lt-LT" sz="4400" b="1" dirty="0">
                <a:solidFill>
                  <a:srgbClr val="3219CB"/>
                </a:solidFill>
                <a:effectLst/>
                <a:latin typeface="Comic Sans MS" pitchFamily="66" charset="0"/>
              </a:rPr>
              <a:t>kad sprendžiant žmogaus gerbūvio, ir net išlikimo problemas, </a:t>
            </a:r>
            <a:endParaRPr lang="lt-LT" sz="4400" b="1" dirty="0" smtClean="0">
              <a:solidFill>
                <a:srgbClr val="3219CB"/>
              </a:solidFill>
              <a:effectLst/>
              <a:latin typeface="Comic Sans MS" pitchFamily="66" charset="0"/>
            </a:endParaRPr>
          </a:p>
          <a:p>
            <a:pPr algn="ctr">
              <a:defRPr/>
            </a:pPr>
            <a:r>
              <a:rPr lang="lt-LT" sz="4400" b="1" dirty="0" smtClean="0">
                <a:solidFill>
                  <a:srgbClr val="3219CB"/>
                </a:solidFill>
                <a:effectLst/>
                <a:latin typeface="Comic Sans MS" pitchFamily="66" charset="0"/>
              </a:rPr>
              <a:t>pirmasis žingsnis</a:t>
            </a:r>
            <a:endParaRPr lang="lt-LT" sz="4400" b="1" dirty="0">
              <a:solidFill>
                <a:srgbClr val="3219CB"/>
              </a:solidFill>
              <a:effectLst/>
              <a:latin typeface="Comic Sans MS" pitchFamily="66" charset="0"/>
            </a:endParaRPr>
          </a:p>
          <a:p>
            <a:pPr algn="ctr">
              <a:defRPr/>
            </a:pPr>
            <a:r>
              <a:rPr lang="lt-LT" sz="4400" b="1" dirty="0">
                <a:solidFill>
                  <a:srgbClr val="FF0000"/>
                </a:solidFill>
                <a:effectLst/>
                <a:latin typeface="Comic Sans MS" pitchFamily="66" charset="0"/>
              </a:rPr>
              <a:t>INŽINERIZUOTA LĄSTELĖS BIOFIZIKA</a:t>
            </a:r>
            <a:endParaRPr lang="ru-RU" sz="4400" b="1" dirty="0">
              <a:solidFill>
                <a:srgbClr val="FF0000"/>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66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29700" name="Picture 5" descr="http://www.in.gov/oed/images/Ethanol_Molecule_-_small.jpg">
            <a:hlinkClick r:id="rId4"/>
          </p:cNvPr>
          <p:cNvPicPr>
            <a:picLocks noChangeAspect="1" noChangeArrowheads="1"/>
          </p:cNvPicPr>
          <p:nvPr/>
        </p:nvPicPr>
        <p:blipFill>
          <a:blip r:embed="rId5" cstate="print"/>
          <a:srcRect/>
          <a:stretch>
            <a:fillRect/>
          </a:stretch>
        </p:blipFill>
        <p:spPr bwMode="auto">
          <a:xfrm>
            <a:off x="1557338" y="1133475"/>
            <a:ext cx="7154862" cy="5367338"/>
          </a:xfrm>
          <a:prstGeom prst="rect">
            <a:avLst/>
          </a:prstGeom>
          <a:noFill/>
          <a:ln w="9525">
            <a:noFill/>
            <a:miter lim="800000"/>
            <a:headEnd/>
            <a:tailEnd/>
          </a:ln>
        </p:spPr>
      </p:pic>
      <p:sp>
        <p:nvSpPr>
          <p:cNvPr id="66565" name="TextBox 4"/>
          <p:cNvSpPr txBox="1">
            <a:spLocks noChangeArrowheads="1"/>
          </p:cNvSpPr>
          <p:nvPr/>
        </p:nvSpPr>
        <p:spPr bwMode="auto">
          <a:xfrm>
            <a:off x="1736725" y="368300"/>
            <a:ext cx="7065963" cy="523875"/>
          </a:xfrm>
          <a:prstGeom prst="rect">
            <a:avLst/>
          </a:prstGeom>
          <a:noFill/>
          <a:ln w="9525">
            <a:noFill/>
            <a:miter lim="800000"/>
            <a:headEnd/>
            <a:tailEnd/>
          </a:ln>
        </p:spPr>
        <p:txBody>
          <a:bodyPr>
            <a:spAutoFit/>
          </a:bodyPr>
          <a:lstStyle/>
          <a:p>
            <a:pPr algn="ctr"/>
            <a:r>
              <a:rPr lang="lt-LT" b="1" dirty="0">
                <a:solidFill>
                  <a:srgbClr val="3219CB"/>
                </a:solidFill>
                <a:latin typeface="Comic Sans MS" pitchFamily="66" charset="0"/>
              </a:rPr>
              <a:t>Ką natūraliai gamina mielių ląstelė </a:t>
            </a:r>
            <a:r>
              <a:rPr lang="lt-LT" dirty="0">
                <a:solidFill>
                  <a:srgbClr val="3219CB"/>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67587"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7588" name="Picture 4" descr="craig-venter-creates-synthetic-life-form"/>
          <p:cNvPicPr>
            <a:picLocks noChangeAspect="1" noChangeArrowheads="1"/>
          </p:cNvPicPr>
          <p:nvPr/>
        </p:nvPicPr>
        <p:blipFill>
          <a:blip r:embed="rId4" cstate="print"/>
          <a:srcRect/>
          <a:stretch>
            <a:fillRect/>
          </a:stretch>
        </p:blipFill>
        <p:spPr bwMode="auto">
          <a:xfrm>
            <a:off x="1928813" y="1196975"/>
            <a:ext cx="6215062" cy="4537075"/>
          </a:xfrm>
          <a:prstGeom prst="rect">
            <a:avLst/>
          </a:prstGeom>
          <a:noFill/>
          <a:ln w="9525">
            <a:noFill/>
            <a:miter lim="800000"/>
            <a:headEnd/>
            <a:tailEnd/>
          </a:ln>
        </p:spPr>
      </p:pic>
      <p:sp>
        <p:nvSpPr>
          <p:cNvPr id="67589" name="TextBox 5"/>
          <p:cNvSpPr txBox="1">
            <a:spLocks noChangeArrowheads="1"/>
          </p:cNvSpPr>
          <p:nvPr/>
        </p:nvSpPr>
        <p:spPr bwMode="auto">
          <a:xfrm>
            <a:off x="1403350" y="428625"/>
            <a:ext cx="7740650" cy="584200"/>
          </a:xfrm>
          <a:prstGeom prst="rect">
            <a:avLst/>
          </a:prstGeom>
          <a:noFill/>
          <a:ln w="9525">
            <a:noFill/>
            <a:miter lim="800000"/>
            <a:headEnd/>
            <a:tailEnd/>
          </a:ln>
        </p:spPr>
        <p:txBody>
          <a:bodyPr>
            <a:spAutoFit/>
          </a:bodyPr>
          <a:lstStyle/>
          <a:p>
            <a:r>
              <a:rPr lang="lt-LT"/>
              <a:t> </a:t>
            </a:r>
            <a:r>
              <a:rPr lang="lt-LT" sz="3200" b="1">
                <a:solidFill>
                  <a:srgbClr val="FF0000"/>
                </a:solidFill>
              </a:rPr>
              <a:t>Jis plačiai žinomas šiandien, už ką ?</a:t>
            </a:r>
          </a:p>
        </p:txBody>
      </p:sp>
      <p:sp>
        <p:nvSpPr>
          <p:cNvPr id="67590" name="Text Box 4"/>
          <p:cNvSpPr txBox="1">
            <a:spLocks noChangeArrowheads="1"/>
          </p:cNvSpPr>
          <p:nvPr/>
        </p:nvSpPr>
        <p:spPr bwMode="auto">
          <a:xfrm>
            <a:off x="827088" y="65627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tx1"/>
                </a:solidFill>
              </a:rPr>
              <a:t>D. Kirvelis. BIOFIZIKA</a:t>
            </a:r>
            <a:endParaRPr lang="en-US" sz="1800" b="1">
              <a:solidFill>
                <a:schemeClr val="tx1"/>
              </a:solidFill>
            </a:endParaRPr>
          </a:p>
        </p:txBody>
      </p:sp>
      <p:sp>
        <p:nvSpPr>
          <p:cNvPr id="67591" name="TextBox 6"/>
          <p:cNvSpPr txBox="1">
            <a:spLocks noChangeArrowheads="1"/>
          </p:cNvSpPr>
          <p:nvPr/>
        </p:nvSpPr>
        <p:spPr bwMode="auto">
          <a:xfrm>
            <a:off x="4716463" y="4273550"/>
            <a:ext cx="3816350" cy="523875"/>
          </a:xfrm>
          <a:prstGeom prst="rect">
            <a:avLst/>
          </a:prstGeom>
          <a:solidFill>
            <a:schemeClr val="bg1"/>
          </a:solidFill>
          <a:ln w="9525">
            <a:noFill/>
            <a:miter lim="800000"/>
            <a:headEnd/>
            <a:tailEnd/>
          </a:ln>
        </p:spPr>
        <p:txBody>
          <a:bodyPr>
            <a:spAutoFit/>
          </a:bodyPr>
          <a:lstStyle/>
          <a:p>
            <a:r>
              <a:rPr lang="lt-LT" b="1">
                <a:solidFill>
                  <a:srgbClr val="FF0000"/>
                </a:solidFill>
              </a:rPr>
              <a:t>2010 gegužės 20 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68611"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8612" name="Text Box 4"/>
          <p:cNvSpPr txBox="1">
            <a:spLocks noChangeArrowheads="1"/>
          </p:cNvSpPr>
          <p:nvPr/>
        </p:nvSpPr>
        <p:spPr bwMode="auto">
          <a:xfrm>
            <a:off x="827088" y="65627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tx1"/>
                </a:solidFill>
              </a:rPr>
              <a:t>D. Kirvelis. BIOFIZIKA</a:t>
            </a:r>
            <a:endParaRPr lang="en-US" sz="1800" b="1">
              <a:solidFill>
                <a:schemeClr val="tx1"/>
              </a:solidFill>
            </a:endParaRPr>
          </a:p>
        </p:txBody>
      </p:sp>
      <p:pic>
        <p:nvPicPr>
          <p:cNvPr id="68613" name="Picture 5" descr="C:\Users\User\Pictures\Adomas daro siela.jpg"/>
          <p:cNvPicPr>
            <a:picLocks noChangeAspect="1" noChangeArrowheads="1"/>
          </p:cNvPicPr>
          <p:nvPr/>
        </p:nvPicPr>
        <p:blipFill>
          <a:blip r:embed="rId4" cstate="print"/>
          <a:srcRect/>
          <a:stretch>
            <a:fillRect/>
          </a:stretch>
        </p:blipFill>
        <p:spPr bwMode="auto">
          <a:xfrm>
            <a:off x="1146175" y="2214563"/>
            <a:ext cx="7613650" cy="4286250"/>
          </a:xfrm>
          <a:prstGeom prst="rect">
            <a:avLst/>
          </a:prstGeom>
          <a:noFill/>
          <a:ln w="9525">
            <a:noFill/>
            <a:miter lim="800000"/>
            <a:headEnd/>
            <a:tailEnd/>
          </a:ln>
        </p:spPr>
      </p:pic>
      <p:sp>
        <p:nvSpPr>
          <p:cNvPr id="68614" name="TextBox 6"/>
          <p:cNvSpPr txBox="1">
            <a:spLocks noChangeArrowheads="1"/>
          </p:cNvSpPr>
          <p:nvPr/>
        </p:nvSpPr>
        <p:spPr bwMode="auto">
          <a:xfrm>
            <a:off x="1403350" y="180975"/>
            <a:ext cx="7777163" cy="1016000"/>
          </a:xfrm>
          <a:prstGeom prst="rect">
            <a:avLst/>
          </a:prstGeom>
          <a:noFill/>
          <a:ln w="9525">
            <a:noFill/>
            <a:miter lim="800000"/>
            <a:headEnd/>
            <a:tailEnd/>
          </a:ln>
        </p:spPr>
        <p:txBody>
          <a:bodyPr>
            <a:spAutoFit/>
          </a:bodyPr>
          <a:lstStyle/>
          <a:p>
            <a:pPr algn="ctr"/>
            <a:r>
              <a:rPr lang="lt-LT" sz="6000">
                <a:solidFill>
                  <a:srgbClr val="FF0000"/>
                </a:solidFill>
              </a:rPr>
              <a:t>Kas tai yra (2010)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69635"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9636" name="Text Box 4"/>
          <p:cNvSpPr txBox="1">
            <a:spLocks noChangeArrowheads="1"/>
          </p:cNvSpPr>
          <p:nvPr/>
        </p:nvSpPr>
        <p:spPr bwMode="auto">
          <a:xfrm>
            <a:off x="827088" y="6453188"/>
            <a:ext cx="7489825" cy="366712"/>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rPr>
              <a:t>D. Kirvelis. Neuroinformatika</a:t>
            </a:r>
            <a:endParaRPr lang="en-US" sz="1800" b="1">
              <a:solidFill>
                <a:schemeClr val="bg2"/>
              </a:solidFill>
            </a:endParaRPr>
          </a:p>
        </p:txBody>
      </p:sp>
      <p:sp>
        <p:nvSpPr>
          <p:cNvPr id="780293" name="Text Box 5"/>
          <p:cNvSpPr txBox="1">
            <a:spLocks noChangeArrowheads="1"/>
          </p:cNvSpPr>
          <p:nvPr/>
        </p:nvSpPr>
        <p:spPr bwMode="auto">
          <a:xfrm>
            <a:off x="1296988" y="487363"/>
            <a:ext cx="7704137" cy="579437"/>
          </a:xfrm>
          <a:prstGeom prst="rect">
            <a:avLst/>
          </a:prstGeom>
          <a:noFill/>
          <a:ln w="9525">
            <a:noFill/>
            <a:miter lim="800000"/>
            <a:headEnd/>
            <a:tailEnd/>
          </a:ln>
          <a:effectLst/>
        </p:spPr>
        <p:txBody>
          <a:bodyPr>
            <a:spAutoFit/>
          </a:bodyPr>
          <a:lstStyle/>
          <a:p>
            <a:pPr algn="ctr">
              <a:defRPr/>
            </a:pPr>
            <a:r>
              <a:rPr lang="lt-LT" sz="3200" b="1" dirty="0">
                <a:solidFill>
                  <a:srgbClr val="3219CB"/>
                </a:solidFill>
                <a:effectLst>
                  <a:outerShdw blurRad="38100" dist="38100" dir="2700000" algn="tl">
                    <a:srgbClr val="C0C0C0"/>
                  </a:outerShdw>
                </a:effectLst>
                <a:latin typeface="Comic Sans MS" pitchFamily="66" charset="0"/>
              </a:rPr>
              <a:t>PASKAITOS BI</a:t>
            </a:r>
            <a:r>
              <a:rPr lang="en-US" sz="3200" b="1" dirty="0">
                <a:solidFill>
                  <a:srgbClr val="3219CB"/>
                </a:solidFill>
                <a:effectLst>
                  <a:outerShdw blurRad="38100" dist="38100" dir="2700000" algn="tl">
                    <a:srgbClr val="C0C0C0"/>
                  </a:outerShdw>
                </a:effectLst>
                <a:latin typeface="Comic Sans MS" pitchFamily="66" charset="0"/>
              </a:rPr>
              <a:t>O</a:t>
            </a:r>
            <a:r>
              <a:rPr lang="lt-LT" sz="3200" b="1" dirty="0">
                <a:solidFill>
                  <a:srgbClr val="3219CB"/>
                </a:solidFill>
                <a:effectLst>
                  <a:outerShdw blurRad="38100" dist="38100" dir="2700000" algn="tl">
                    <a:srgbClr val="C0C0C0"/>
                  </a:outerShdw>
                </a:effectLst>
                <a:latin typeface="Comic Sans MS" pitchFamily="66" charset="0"/>
              </a:rPr>
              <a:t>INFORMATIKAMS</a:t>
            </a:r>
            <a:endParaRPr lang="en-US" sz="3200" b="1" dirty="0">
              <a:solidFill>
                <a:srgbClr val="3219CB"/>
              </a:solidFill>
              <a:effectLst>
                <a:outerShdw blurRad="38100" dist="38100" dir="2700000" algn="tl">
                  <a:srgbClr val="C0C0C0"/>
                </a:outerShdw>
              </a:effectLst>
              <a:latin typeface="Comic Sans MS" pitchFamily="66" charset="0"/>
            </a:endParaRPr>
          </a:p>
        </p:txBody>
      </p:sp>
      <p:pic>
        <p:nvPicPr>
          <p:cNvPr id="69638" name="Picture 6" descr="3130662147_56dd6d9c78"/>
          <p:cNvPicPr>
            <a:picLocks noChangeAspect="1" noChangeArrowheads="1"/>
          </p:cNvPicPr>
          <p:nvPr/>
        </p:nvPicPr>
        <p:blipFill>
          <a:blip r:embed="rId4" cstate="print"/>
          <a:srcRect/>
          <a:stretch>
            <a:fillRect/>
          </a:stretch>
        </p:blipFill>
        <p:spPr bwMode="auto">
          <a:xfrm>
            <a:off x="2519363" y="1160463"/>
            <a:ext cx="6624637" cy="5295900"/>
          </a:xfrm>
          <a:prstGeom prst="rect">
            <a:avLst/>
          </a:prstGeom>
          <a:noFill/>
          <a:ln w="9525">
            <a:noFill/>
            <a:miter lim="800000"/>
            <a:headEnd/>
            <a:tailEnd/>
          </a:ln>
        </p:spPr>
      </p:pic>
      <p:grpSp>
        <p:nvGrpSpPr>
          <p:cNvPr id="2" name="Group 7"/>
          <p:cNvGrpSpPr>
            <a:grpSpLocks/>
          </p:cNvGrpSpPr>
          <p:nvPr/>
        </p:nvGrpSpPr>
        <p:grpSpPr bwMode="auto">
          <a:xfrm>
            <a:off x="4176713" y="2420938"/>
            <a:ext cx="1684337" cy="990600"/>
            <a:chOff x="2107" y="1654"/>
            <a:chExt cx="1061" cy="624"/>
          </a:xfrm>
        </p:grpSpPr>
        <p:pic>
          <p:nvPicPr>
            <p:cNvPr id="69644" name="Picture 8" descr="neuron"/>
            <p:cNvPicPr>
              <a:picLocks noChangeAspect="1" noChangeArrowheads="1"/>
            </p:cNvPicPr>
            <p:nvPr/>
          </p:nvPicPr>
          <p:blipFill>
            <a:blip r:embed="rId5" cstate="print"/>
            <a:srcRect/>
            <a:stretch>
              <a:fillRect/>
            </a:stretch>
          </p:blipFill>
          <p:spPr bwMode="auto">
            <a:xfrm>
              <a:off x="2257" y="1803"/>
              <a:ext cx="801" cy="475"/>
            </a:xfrm>
            <a:prstGeom prst="rect">
              <a:avLst/>
            </a:prstGeom>
            <a:noFill/>
            <a:ln w="9525">
              <a:noFill/>
              <a:miter lim="800000"/>
              <a:headEnd/>
              <a:tailEnd/>
            </a:ln>
          </p:spPr>
        </p:pic>
        <p:sp>
          <p:nvSpPr>
            <p:cNvPr id="780297" name="Text Box 9"/>
            <p:cNvSpPr txBox="1">
              <a:spLocks noChangeArrowheads="1"/>
            </p:cNvSpPr>
            <p:nvPr/>
          </p:nvSpPr>
          <p:spPr bwMode="auto">
            <a:xfrm>
              <a:off x="2107" y="1654"/>
              <a:ext cx="1061" cy="288"/>
            </a:xfrm>
            <a:prstGeom prst="rect">
              <a:avLst/>
            </a:prstGeom>
            <a:solidFill>
              <a:srgbClr val="FFFFFF"/>
            </a:solidFill>
            <a:ln w="9525">
              <a:noFill/>
              <a:miter lim="800000"/>
              <a:headEnd/>
              <a:tailEnd/>
            </a:ln>
            <a:effectLst/>
          </p:spPr>
          <p:txBody>
            <a:bodyPr>
              <a:spAutoFit/>
            </a:bodyPr>
            <a:lstStyle/>
            <a:p>
              <a:pPr algn="ctr">
                <a:defRPr/>
              </a:pPr>
              <a:r>
                <a:rPr lang="lt-LT" sz="1200" b="1">
                  <a:solidFill>
                    <a:srgbClr val="CC3300"/>
                  </a:solidFill>
                  <a:effectLst>
                    <a:outerShdw blurRad="38100" dist="38100" dir="2700000" algn="tl">
                      <a:srgbClr val="C0C0C0"/>
                    </a:outerShdw>
                  </a:effectLst>
                  <a:cs typeface="+mn-cs"/>
                </a:rPr>
                <a:t>NEURO-</a:t>
              </a:r>
            </a:p>
            <a:p>
              <a:pPr algn="ctr">
                <a:defRPr/>
              </a:pPr>
              <a:r>
                <a:rPr lang="lt-LT" sz="1200" b="1">
                  <a:solidFill>
                    <a:srgbClr val="CC3300"/>
                  </a:solidFill>
                  <a:effectLst>
                    <a:outerShdw blurRad="38100" dist="38100" dir="2700000" algn="tl">
                      <a:srgbClr val="C0C0C0"/>
                    </a:outerShdw>
                  </a:effectLst>
                  <a:cs typeface="+mn-cs"/>
                </a:rPr>
                <a:t>INFORMACIJA</a:t>
              </a:r>
              <a:endParaRPr lang="en-US">
                <a:effectLst>
                  <a:outerShdw blurRad="38100" dist="38100" dir="2700000" algn="tl">
                    <a:srgbClr val="C0C0C0"/>
                  </a:outerShdw>
                </a:effectLst>
                <a:cs typeface="+mn-cs"/>
              </a:endParaRPr>
            </a:p>
          </p:txBody>
        </p:sp>
      </p:grpSp>
      <p:grpSp>
        <p:nvGrpSpPr>
          <p:cNvPr id="3" name="Group 10"/>
          <p:cNvGrpSpPr>
            <a:grpSpLocks/>
          </p:cNvGrpSpPr>
          <p:nvPr/>
        </p:nvGrpSpPr>
        <p:grpSpPr bwMode="auto">
          <a:xfrm>
            <a:off x="4356100" y="3573463"/>
            <a:ext cx="1792288" cy="782637"/>
            <a:chOff x="2277" y="2366"/>
            <a:chExt cx="1129" cy="493"/>
          </a:xfrm>
        </p:grpSpPr>
        <p:pic>
          <p:nvPicPr>
            <p:cNvPr id="69642" name="Picture 11" descr="DNA-DoubleHelix-ImgLibPDB-1bna_prepi_4"/>
            <p:cNvPicPr>
              <a:picLocks noChangeAspect="1" noChangeArrowheads="1"/>
            </p:cNvPicPr>
            <p:nvPr/>
          </p:nvPicPr>
          <p:blipFill>
            <a:blip r:embed="rId6" cstate="print"/>
            <a:srcRect/>
            <a:stretch>
              <a:fillRect/>
            </a:stretch>
          </p:blipFill>
          <p:spPr bwMode="auto">
            <a:xfrm>
              <a:off x="2551" y="2366"/>
              <a:ext cx="284" cy="372"/>
            </a:xfrm>
            <a:prstGeom prst="rect">
              <a:avLst/>
            </a:prstGeom>
            <a:noFill/>
            <a:ln w="9525">
              <a:noFill/>
              <a:miter lim="800000"/>
              <a:headEnd/>
              <a:tailEnd/>
            </a:ln>
          </p:spPr>
        </p:pic>
        <p:sp>
          <p:nvSpPr>
            <p:cNvPr id="780300" name="Text Box 12"/>
            <p:cNvSpPr txBox="1">
              <a:spLocks noChangeArrowheads="1"/>
            </p:cNvSpPr>
            <p:nvPr/>
          </p:nvSpPr>
          <p:spPr bwMode="auto">
            <a:xfrm>
              <a:off x="2277" y="2705"/>
              <a:ext cx="1129" cy="154"/>
            </a:xfrm>
            <a:prstGeom prst="rect">
              <a:avLst/>
            </a:prstGeom>
            <a:solidFill>
              <a:srgbClr val="FFFFFF"/>
            </a:solidFill>
            <a:ln w="9525">
              <a:noFill/>
              <a:miter lim="800000"/>
              <a:headEnd/>
              <a:tailEnd/>
            </a:ln>
          </p:spPr>
          <p:txBody>
            <a:bodyPr/>
            <a:lstStyle/>
            <a:p>
              <a:pPr>
                <a:defRPr/>
              </a:pPr>
              <a:r>
                <a:rPr lang="lt-LT" sz="900">
                  <a:solidFill>
                    <a:srgbClr val="008000"/>
                  </a:solidFill>
                  <a:latin typeface="Arial Black" pitchFamily="34" charset="0"/>
                  <a:cs typeface="+mn-cs"/>
                </a:rPr>
                <a:t>GENO--INFORMACIJA</a:t>
              </a:r>
              <a:endParaRPr lang="en-US">
                <a:effectLst>
                  <a:outerShdw blurRad="38100" dist="38100" dir="2700000" algn="tl">
                    <a:srgbClr val="C0C0C0"/>
                  </a:outerShdw>
                </a:effectLst>
                <a:cs typeface="+mn-cs"/>
              </a:endParaRPr>
            </a:p>
          </p:txBody>
        </p:sp>
      </p:grpSp>
      <p:sp>
        <p:nvSpPr>
          <p:cNvPr id="780301" name="Text Box 13"/>
          <p:cNvSpPr txBox="1">
            <a:spLocks noChangeArrowheads="1"/>
          </p:cNvSpPr>
          <p:nvPr/>
        </p:nvSpPr>
        <p:spPr bwMode="auto">
          <a:xfrm>
            <a:off x="0" y="2060575"/>
            <a:ext cx="2519363" cy="4087813"/>
          </a:xfrm>
          <a:prstGeom prst="rect">
            <a:avLst/>
          </a:prstGeom>
          <a:noFill/>
          <a:ln w="9525">
            <a:noFill/>
            <a:miter lim="800000"/>
            <a:headEnd/>
            <a:tailEnd/>
          </a:ln>
          <a:effectLst/>
        </p:spPr>
        <p:txBody>
          <a:bodyPr>
            <a:spAutoFit/>
          </a:bodyPr>
          <a:lstStyle/>
          <a:p>
            <a:pPr algn="ctr">
              <a:spcBef>
                <a:spcPct val="50000"/>
              </a:spcBef>
              <a:defRPr/>
            </a:pPr>
            <a:r>
              <a:rPr lang="lt-LT" sz="1600" b="1" dirty="0">
                <a:effectLst>
                  <a:outerShdw blurRad="38100" dist="38100" dir="2700000" algn="tl">
                    <a:srgbClr val="C0C0C0"/>
                  </a:outerShdw>
                </a:effectLst>
                <a:cs typeface="+mn-cs"/>
              </a:rPr>
              <a:t>ADOMO SUTVĖRIMAS</a:t>
            </a:r>
            <a:r>
              <a:rPr lang="lt-LT" sz="1600" dirty="0">
                <a:effectLst>
                  <a:outerShdw blurRad="38100" dist="38100" dir="2700000" algn="tl">
                    <a:srgbClr val="C0C0C0"/>
                  </a:outerShdw>
                </a:effectLst>
                <a:cs typeface="+mn-cs"/>
              </a:rPr>
              <a:t> –</a:t>
            </a:r>
          </a:p>
          <a:p>
            <a:pPr algn="ctr">
              <a:spcBef>
                <a:spcPct val="50000"/>
              </a:spcBef>
              <a:defRPr/>
            </a:pPr>
            <a:r>
              <a:rPr lang="lt-LT" sz="3200" b="1" dirty="0">
                <a:solidFill>
                  <a:srgbClr val="FF0000"/>
                </a:solidFill>
                <a:effectLst>
                  <a:outerShdw blurRad="38100" dist="38100" dir="2700000" algn="tl">
                    <a:srgbClr val="C0C0C0"/>
                  </a:outerShdw>
                </a:effectLst>
                <a:cs typeface="+mn-cs"/>
              </a:rPr>
              <a:t>SIELA ADOMUI</a:t>
            </a:r>
          </a:p>
          <a:p>
            <a:pPr algn="ctr">
              <a:spcBef>
                <a:spcPct val="50000"/>
              </a:spcBef>
              <a:defRPr/>
            </a:pPr>
            <a:r>
              <a:rPr lang="lt-LT" b="1" dirty="0">
                <a:solidFill>
                  <a:srgbClr val="3219CB"/>
                </a:solidFill>
                <a:cs typeface="+mn-cs"/>
              </a:rPr>
              <a:t>Mikelangelo Buoneroti</a:t>
            </a:r>
            <a:r>
              <a:rPr lang="lt-LT" sz="2000" b="1" dirty="0">
                <a:solidFill>
                  <a:srgbClr val="3219CB"/>
                </a:solidFill>
                <a:cs typeface="+mn-cs"/>
              </a:rPr>
              <a:t>,</a:t>
            </a:r>
          </a:p>
          <a:p>
            <a:pPr algn="ctr">
              <a:spcBef>
                <a:spcPct val="50000"/>
              </a:spcBef>
              <a:defRPr/>
            </a:pPr>
            <a:r>
              <a:rPr lang="lt-LT" sz="2000" b="1" dirty="0">
                <a:solidFill>
                  <a:srgbClr val="3219CB"/>
                </a:solidFill>
                <a:cs typeface="+mn-cs"/>
              </a:rPr>
              <a:t>1508-12</a:t>
            </a:r>
          </a:p>
          <a:p>
            <a:pPr algn="ctr">
              <a:spcBef>
                <a:spcPct val="50000"/>
              </a:spcBef>
              <a:defRPr/>
            </a:pPr>
            <a:r>
              <a:rPr lang="lt-LT" sz="2000" b="1" dirty="0">
                <a:solidFill>
                  <a:srgbClr val="3219CB"/>
                </a:solidFill>
                <a:cs typeface="+mn-cs"/>
              </a:rPr>
              <a:t>Sicsto koplyčia, Vatikanas</a:t>
            </a:r>
            <a:endParaRPr lang="en-US" sz="2000" b="1" dirty="0">
              <a:solidFill>
                <a:srgbClr val="3219CB"/>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endParaRPr lang="lt-LT"/>
          </a:p>
        </p:txBody>
      </p:sp>
      <p:pic>
        <p:nvPicPr>
          <p:cNvPr id="7065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70660" name="Picture 6" descr=" Venter As God"/>
          <p:cNvPicPr>
            <a:picLocks noChangeAspect="1" noChangeArrowheads="1"/>
          </p:cNvPicPr>
          <p:nvPr/>
        </p:nvPicPr>
        <p:blipFill>
          <a:blip r:embed="rId4" cstate="print"/>
          <a:srcRect/>
          <a:stretch>
            <a:fillRect/>
          </a:stretch>
        </p:blipFill>
        <p:spPr bwMode="auto">
          <a:xfrm>
            <a:off x="1544638" y="1196975"/>
            <a:ext cx="6843712" cy="4679950"/>
          </a:xfrm>
          <a:prstGeom prst="rect">
            <a:avLst/>
          </a:prstGeom>
          <a:noFill/>
          <a:ln w="9525">
            <a:noFill/>
            <a:miter lim="800000"/>
            <a:headEnd/>
            <a:tailEnd/>
          </a:ln>
        </p:spPr>
      </p:pic>
      <p:sp>
        <p:nvSpPr>
          <p:cNvPr id="70661" name="TextBox 5"/>
          <p:cNvSpPr txBox="1">
            <a:spLocks noChangeArrowheads="1"/>
          </p:cNvSpPr>
          <p:nvPr/>
        </p:nvSpPr>
        <p:spPr bwMode="auto">
          <a:xfrm>
            <a:off x="1476375" y="293688"/>
            <a:ext cx="7775575" cy="831850"/>
          </a:xfrm>
          <a:prstGeom prst="rect">
            <a:avLst/>
          </a:prstGeom>
          <a:noFill/>
          <a:ln w="9525">
            <a:noFill/>
            <a:miter lim="800000"/>
            <a:headEnd/>
            <a:tailEnd/>
          </a:ln>
        </p:spPr>
        <p:txBody>
          <a:bodyPr>
            <a:spAutoFit/>
          </a:bodyPr>
          <a:lstStyle/>
          <a:p>
            <a:pPr algn="ctr"/>
            <a:r>
              <a:rPr lang="lt-LT" sz="4800" b="1">
                <a:solidFill>
                  <a:srgbClr val="FF0000"/>
                </a:solidFill>
              </a:rPr>
              <a:t>Ką tai vaizduoja (2010) ?</a:t>
            </a:r>
          </a:p>
        </p:txBody>
      </p:sp>
      <p:sp>
        <p:nvSpPr>
          <p:cNvPr id="70662" name="Text Box 4"/>
          <p:cNvSpPr txBox="1">
            <a:spLocks noChangeArrowheads="1"/>
          </p:cNvSpPr>
          <p:nvPr/>
        </p:nvSpPr>
        <p:spPr bwMode="auto">
          <a:xfrm>
            <a:off x="827088" y="65627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tx1"/>
                </a:solidFill>
              </a:rPr>
              <a:t>D. Kirvelis. BIOFIZIKA</a:t>
            </a:r>
            <a:endParaRPr lang="en-US" sz="1800" b="1">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187450" y="341313"/>
            <a:ext cx="4032250" cy="396875"/>
          </a:xfrm>
          <a:prstGeom prst="rect">
            <a:avLst/>
          </a:prstGeom>
          <a:noFill/>
          <a:ln w="9525">
            <a:noFill/>
            <a:miter lim="800000"/>
            <a:headEnd/>
            <a:tailEnd/>
          </a:ln>
        </p:spPr>
        <p:txBody>
          <a:bodyPr>
            <a:spAutoFit/>
          </a:bodyPr>
          <a:lstStyle/>
          <a:p>
            <a:pPr>
              <a:spcBef>
                <a:spcPct val="50000"/>
              </a:spcBef>
              <a:defRPr/>
            </a:pPr>
            <a:endParaRPr lang="en-US" sz="2000" b="1"/>
          </a:p>
        </p:txBody>
      </p:sp>
      <p:pic>
        <p:nvPicPr>
          <p:cNvPr id="119811" name="Picture 4"/>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19812" name="Picture 2" descr="http://arep.med.harvard.edu/gmc/church02a.jpg"/>
          <p:cNvPicPr>
            <a:picLocks noChangeAspect="1" noChangeArrowheads="1"/>
          </p:cNvPicPr>
          <p:nvPr/>
        </p:nvPicPr>
        <p:blipFill>
          <a:blip r:embed="rId4" cstate="print"/>
          <a:srcRect/>
          <a:stretch>
            <a:fillRect/>
          </a:stretch>
        </p:blipFill>
        <p:spPr bwMode="auto">
          <a:xfrm>
            <a:off x="41275" y="1808163"/>
            <a:ext cx="2955925" cy="2874962"/>
          </a:xfrm>
          <a:prstGeom prst="rect">
            <a:avLst/>
          </a:prstGeom>
          <a:noFill/>
          <a:ln w="9525">
            <a:noFill/>
            <a:miter lim="800000"/>
            <a:headEnd/>
            <a:tailEnd/>
          </a:ln>
        </p:spPr>
      </p:pic>
      <p:pic>
        <p:nvPicPr>
          <p:cNvPr id="119813" name="Picture 4" descr="Yuan  Gao, Ph.D."/>
          <p:cNvPicPr>
            <a:picLocks noChangeAspect="1" noChangeArrowheads="1"/>
          </p:cNvPicPr>
          <p:nvPr/>
        </p:nvPicPr>
        <p:blipFill>
          <a:blip r:embed="rId5" cstate="print"/>
          <a:srcRect/>
          <a:stretch>
            <a:fillRect/>
          </a:stretch>
        </p:blipFill>
        <p:spPr bwMode="auto">
          <a:xfrm>
            <a:off x="3176588" y="1149350"/>
            <a:ext cx="2925762" cy="3544888"/>
          </a:xfrm>
          <a:prstGeom prst="rect">
            <a:avLst/>
          </a:prstGeom>
          <a:noFill/>
          <a:ln w="9525">
            <a:noFill/>
            <a:miter lim="800000"/>
            <a:headEnd/>
            <a:tailEnd/>
          </a:ln>
        </p:spPr>
      </p:pic>
      <p:pic>
        <p:nvPicPr>
          <p:cNvPr id="119814" name="Picture 6" descr="Image:Sri Kosuri.jpg">
            <a:hlinkClick r:id="rId6"/>
          </p:cNvPr>
          <p:cNvPicPr>
            <a:picLocks noChangeAspect="1" noChangeArrowheads="1"/>
          </p:cNvPicPr>
          <p:nvPr/>
        </p:nvPicPr>
        <p:blipFill>
          <a:blip r:embed="rId7" cstate="print"/>
          <a:srcRect/>
          <a:stretch>
            <a:fillRect/>
          </a:stretch>
        </p:blipFill>
        <p:spPr bwMode="auto">
          <a:xfrm>
            <a:off x="6221413" y="1666875"/>
            <a:ext cx="2851150" cy="3022600"/>
          </a:xfrm>
          <a:prstGeom prst="rect">
            <a:avLst/>
          </a:prstGeom>
          <a:noFill/>
          <a:ln w="9525">
            <a:noFill/>
            <a:miter lim="800000"/>
            <a:headEnd/>
            <a:tailEnd/>
          </a:ln>
        </p:spPr>
      </p:pic>
      <p:sp>
        <p:nvSpPr>
          <p:cNvPr id="54279" name="TextBox 7"/>
          <p:cNvSpPr txBox="1">
            <a:spLocks noChangeArrowheads="1"/>
          </p:cNvSpPr>
          <p:nvPr/>
        </p:nvSpPr>
        <p:spPr bwMode="auto">
          <a:xfrm>
            <a:off x="0" y="5049838"/>
            <a:ext cx="9028113" cy="3108325"/>
          </a:xfrm>
          <a:prstGeom prst="rect">
            <a:avLst/>
          </a:prstGeom>
          <a:noFill/>
          <a:ln w="9525">
            <a:noFill/>
            <a:miter lim="800000"/>
            <a:headEnd/>
            <a:tailEnd/>
          </a:ln>
        </p:spPr>
        <p:txBody>
          <a:bodyPr>
            <a:spAutoFit/>
          </a:bodyPr>
          <a:lstStyle/>
          <a:p>
            <a:pPr>
              <a:defRPr/>
            </a:pPr>
            <a:r>
              <a:rPr lang="lt-LT">
                <a:hlinkClick r:id="rId8" action="ppaction://hlinkfile"/>
              </a:rPr>
              <a:t>George M. Church</a:t>
            </a:r>
            <a:r>
              <a:rPr lang="lt-LT"/>
              <a:t>,       </a:t>
            </a:r>
            <a:r>
              <a:rPr lang="lt-LT">
                <a:hlinkClick r:id="rId9" action="ppaction://hlinkfile"/>
              </a:rPr>
              <a:t>Yuan Gao</a:t>
            </a:r>
            <a:r>
              <a:rPr lang="lt-LT"/>
              <a:t>,          </a:t>
            </a:r>
            <a:r>
              <a:rPr lang="lt-LT">
                <a:hlinkClick r:id="rId10" action="ppaction://hlinkfile"/>
              </a:rPr>
              <a:t>Sriram Kosuri</a:t>
            </a:r>
            <a:endParaRPr lang="lt-LT"/>
          </a:p>
          <a:p>
            <a:pPr>
              <a:defRPr/>
            </a:pPr>
            <a:r>
              <a:rPr lang="lt-LT"/>
              <a:t>Sciencewww.sciencemag.org</a:t>
            </a:r>
          </a:p>
          <a:p>
            <a:pPr algn="ctr">
              <a:defRPr/>
            </a:pPr>
            <a:r>
              <a:rPr lang="lt-LT" b="1"/>
              <a:t>Published Online August 16 2012</a:t>
            </a:r>
            <a:r>
              <a:rPr lang="lt-LT" i="1"/>
              <a:t/>
            </a:r>
            <a:br>
              <a:rPr lang="lt-LT" i="1"/>
            </a:br>
            <a:r>
              <a:rPr lang="lt-LT" b="1" i="1">
                <a:hlinkClick r:id="rId11" action="ppaction://hlinkfile"/>
              </a:rPr>
              <a:t>&lt; Science Express</a:t>
            </a:r>
            <a:endParaRPr lang="lt-LT" i="1"/>
          </a:p>
          <a:p>
            <a:pPr>
              <a:defRPr/>
            </a:pPr>
            <a:r>
              <a:rPr lang="lt-LT" i="1"/>
              <a:t/>
            </a:r>
            <a:br>
              <a:rPr lang="lt-LT" i="1"/>
            </a:br>
            <a:endParaRPr lang="lt-LT" b="1"/>
          </a:p>
          <a:p>
            <a:pPr>
              <a:defRPr/>
            </a:pPr>
            <a:endParaRPr lang="lt-LT"/>
          </a:p>
        </p:txBody>
      </p:sp>
      <p:sp>
        <p:nvSpPr>
          <p:cNvPr id="54280" name="TextBox 8"/>
          <p:cNvSpPr txBox="1">
            <a:spLocks noChangeArrowheads="1"/>
          </p:cNvSpPr>
          <p:nvPr/>
        </p:nvSpPr>
        <p:spPr bwMode="auto">
          <a:xfrm>
            <a:off x="1557338" y="323850"/>
            <a:ext cx="7380287" cy="954088"/>
          </a:xfrm>
          <a:prstGeom prst="rect">
            <a:avLst/>
          </a:prstGeom>
          <a:noFill/>
          <a:ln w="9525">
            <a:noFill/>
            <a:miter lim="800000"/>
            <a:headEnd/>
            <a:tailEnd/>
          </a:ln>
        </p:spPr>
        <p:txBody>
          <a:bodyPr>
            <a:spAutoFit/>
          </a:bodyPr>
          <a:lstStyle/>
          <a:p>
            <a:pPr algn="ctr">
              <a:defRPr/>
            </a:pPr>
            <a:r>
              <a:rPr lang="lt-LT" b="1" dirty="0">
                <a:solidFill>
                  <a:srgbClr val="3219CB"/>
                </a:solidFill>
                <a:latin typeface="Comic Sans MS" pitchFamily="66" charset="0"/>
              </a:rPr>
              <a:t>Next-Generation Digital Information Storage in DNA</a:t>
            </a:r>
            <a:endParaRPr lang="lt-LT"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187450" y="341313"/>
            <a:ext cx="4032250" cy="396875"/>
          </a:xfrm>
          <a:prstGeom prst="rect">
            <a:avLst/>
          </a:prstGeom>
          <a:noFill/>
          <a:ln w="9525">
            <a:noFill/>
            <a:miter lim="800000"/>
            <a:headEnd/>
            <a:tailEnd/>
          </a:ln>
        </p:spPr>
        <p:txBody>
          <a:bodyPr>
            <a:spAutoFit/>
          </a:bodyPr>
          <a:lstStyle/>
          <a:p>
            <a:pPr>
              <a:spcBef>
                <a:spcPct val="50000"/>
              </a:spcBef>
              <a:defRPr/>
            </a:pPr>
            <a:endParaRPr lang="en-US" sz="2000" b="1"/>
          </a:p>
        </p:txBody>
      </p:sp>
      <p:pic>
        <p:nvPicPr>
          <p:cNvPr id="120835" name="Picture 4"/>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20836" name="Picture 5" descr="http://www.kurzweilai.net/images/regenesis-how-synthetic-biology-will-reinvent-nature-and-ourselves.jpg">
            <a:hlinkClick r:id="rId4"/>
          </p:cNvPr>
          <p:cNvPicPr>
            <a:picLocks noChangeAspect="1" noChangeArrowheads="1"/>
          </p:cNvPicPr>
          <p:nvPr/>
        </p:nvPicPr>
        <p:blipFill>
          <a:blip r:embed="rId5" cstate="print"/>
          <a:srcRect/>
          <a:stretch>
            <a:fillRect/>
          </a:stretch>
        </p:blipFill>
        <p:spPr bwMode="auto">
          <a:xfrm>
            <a:off x="4932363" y="368300"/>
            <a:ext cx="4005262" cy="6108700"/>
          </a:xfrm>
          <a:prstGeom prst="rect">
            <a:avLst/>
          </a:prstGeom>
          <a:noFill/>
          <a:ln w="9525">
            <a:noFill/>
            <a:miter lim="800000"/>
            <a:headEnd/>
            <a:tailEnd/>
          </a:ln>
        </p:spPr>
      </p:pic>
      <p:sp>
        <p:nvSpPr>
          <p:cNvPr id="55301" name="TextBox 5"/>
          <p:cNvSpPr txBox="1">
            <a:spLocks noChangeArrowheads="1"/>
          </p:cNvSpPr>
          <p:nvPr/>
        </p:nvSpPr>
        <p:spPr bwMode="auto">
          <a:xfrm>
            <a:off x="0" y="1673225"/>
            <a:ext cx="4932363" cy="4832350"/>
          </a:xfrm>
          <a:prstGeom prst="rect">
            <a:avLst/>
          </a:prstGeom>
          <a:noFill/>
          <a:ln w="9525">
            <a:noFill/>
            <a:miter lim="800000"/>
            <a:headEnd/>
            <a:tailEnd/>
          </a:ln>
        </p:spPr>
        <p:txBody>
          <a:bodyPr>
            <a:spAutoFit/>
          </a:bodyPr>
          <a:lstStyle/>
          <a:p>
            <a:pPr>
              <a:defRPr/>
            </a:pPr>
            <a:r>
              <a:rPr lang="en-US" b="1" u="sng">
                <a:solidFill>
                  <a:srgbClr val="C00000"/>
                </a:solidFill>
              </a:rPr>
              <a:t>Regenesis: </a:t>
            </a:r>
            <a:endParaRPr lang="lt-LT" b="1" u="sng">
              <a:solidFill>
                <a:srgbClr val="C00000"/>
              </a:solidFill>
            </a:endParaRPr>
          </a:p>
          <a:p>
            <a:pPr>
              <a:defRPr/>
            </a:pPr>
            <a:r>
              <a:rPr lang="en-US" b="1">
                <a:solidFill>
                  <a:srgbClr val="FF0000"/>
                </a:solidFill>
              </a:rPr>
              <a:t>How Synthetic Biology </a:t>
            </a:r>
            <a:endParaRPr lang="lt-LT" b="1">
              <a:solidFill>
                <a:srgbClr val="FF0000"/>
              </a:solidFill>
            </a:endParaRPr>
          </a:p>
          <a:p>
            <a:pPr>
              <a:defRPr/>
            </a:pPr>
            <a:r>
              <a:rPr lang="en-US" b="1">
                <a:solidFill>
                  <a:srgbClr val="FF0000"/>
                </a:solidFill>
              </a:rPr>
              <a:t>Will Reinvent Nature and Ourselves</a:t>
            </a:r>
          </a:p>
          <a:p>
            <a:pPr>
              <a:defRPr/>
            </a:pPr>
            <a:r>
              <a:rPr lang="en-US"/>
              <a:t>Author</a:t>
            </a:r>
            <a:r>
              <a:rPr lang="en-US" b="1"/>
              <a:t>:</a:t>
            </a:r>
            <a:r>
              <a:rPr lang="lt-LT" b="1"/>
              <a:t> </a:t>
            </a:r>
            <a:r>
              <a:rPr lang="en-US" b="1"/>
              <a:t>George M. Church</a:t>
            </a:r>
            <a:r>
              <a:rPr lang="en-US"/>
              <a:t>, </a:t>
            </a:r>
            <a:endParaRPr lang="lt-LT"/>
          </a:p>
          <a:p>
            <a:pPr>
              <a:defRPr/>
            </a:pPr>
            <a:r>
              <a:rPr lang="en-US"/>
              <a:t>Ed RegisPublisher:Basic Books (10/2/2012</a:t>
            </a:r>
            <a:r>
              <a:rPr lang="lt-LT"/>
              <a:t>)</a:t>
            </a:r>
          </a:p>
          <a:p>
            <a:pPr>
              <a:defRPr/>
            </a:pPr>
            <a:endParaRPr lang="lt-LT"/>
          </a:p>
          <a:p>
            <a:pPr>
              <a:defRPr/>
            </a:pPr>
            <a:r>
              <a:rPr lang="en-US"/>
              <a:t>August 17, 2012</a:t>
            </a:r>
          </a:p>
          <a:p>
            <a:pPr>
              <a:defRPr/>
            </a:pPr>
            <a:endParaRPr lang="en-US"/>
          </a:p>
          <a:p>
            <a:pPr>
              <a:defRPr/>
            </a:pPr>
            <a:endParaRPr lang="lt-LT"/>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547813" y="333375"/>
            <a:ext cx="7200900" cy="1322388"/>
          </a:xfrm>
          <a:prstGeom prst="rect">
            <a:avLst/>
          </a:prstGeom>
          <a:noFill/>
          <a:ln w="9525">
            <a:noFill/>
            <a:miter lim="800000"/>
            <a:headEnd/>
            <a:tailEnd/>
          </a:ln>
        </p:spPr>
        <p:txBody>
          <a:bodyPr>
            <a:spAutoFit/>
          </a:bodyPr>
          <a:lstStyle/>
          <a:p>
            <a:pPr algn="ctr">
              <a:spcBef>
                <a:spcPct val="50000"/>
              </a:spcBef>
            </a:pPr>
            <a:r>
              <a:rPr lang="lt-LT" sz="2000" b="1">
                <a:solidFill>
                  <a:srgbClr val="3219CB"/>
                </a:solidFill>
                <a:effectLst/>
                <a:latin typeface="Comic Sans MS" pitchFamily="66" charset="0"/>
              </a:rPr>
              <a:t>Harvardo u-to prof. George Church į DNR įrašė dar neišleistą knygą </a:t>
            </a:r>
            <a:r>
              <a:rPr lang="lt-LT" sz="2000" b="1">
                <a:solidFill>
                  <a:srgbClr val="FF0000"/>
                </a:solidFill>
                <a:effectLst/>
                <a:latin typeface="Comic Sans MS" pitchFamily="66" charset="0"/>
              </a:rPr>
              <a:t>„Regenesis: How Synthetic Biology Will Reinvent Nature and Ourselves“, </a:t>
            </a:r>
            <a:r>
              <a:rPr lang="lt-LT" sz="2000" b="1">
                <a:solidFill>
                  <a:srgbClr val="3219CB"/>
                </a:solidFill>
                <a:effectLst/>
                <a:latin typeface="Comic Sans MS" pitchFamily="66" charset="0"/>
              </a:rPr>
              <a:t>vėliau buvo atliktas knygos nuskaitymas iš DNR į kompiuterį ir spausdinimas</a:t>
            </a:r>
            <a:endParaRPr lang="en-US" sz="2000" b="1">
              <a:solidFill>
                <a:srgbClr val="3219CB"/>
              </a:solidFill>
              <a:effectLst/>
              <a:latin typeface="Comic Sans MS" pitchFamily="66" charset="0"/>
            </a:endParaRPr>
          </a:p>
        </p:txBody>
      </p:sp>
      <p:pic>
        <p:nvPicPr>
          <p:cNvPr id="12185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121860" name="Picture 3" descr="C:\Users\Dobilas\Desktop\Atmintis C-D DNR.jpg"/>
          <p:cNvPicPr>
            <a:picLocks noChangeAspect="1" noChangeArrowheads="1"/>
          </p:cNvPicPr>
          <p:nvPr/>
        </p:nvPicPr>
        <p:blipFill>
          <a:blip r:embed="rId4" cstate="print"/>
          <a:srcRect/>
          <a:stretch>
            <a:fillRect/>
          </a:stretch>
        </p:blipFill>
        <p:spPr bwMode="auto">
          <a:xfrm>
            <a:off x="2124075" y="3573463"/>
            <a:ext cx="5184775" cy="3311525"/>
          </a:xfrm>
          <a:prstGeom prst="rect">
            <a:avLst/>
          </a:prstGeom>
          <a:noFill/>
          <a:ln w="9525">
            <a:noFill/>
            <a:miter lim="800000"/>
            <a:headEnd/>
            <a:tailEnd/>
          </a:ln>
        </p:spPr>
      </p:pic>
      <p:sp>
        <p:nvSpPr>
          <p:cNvPr id="121861" name="Text Box 2"/>
          <p:cNvSpPr txBox="1">
            <a:spLocks noChangeArrowheads="1"/>
          </p:cNvSpPr>
          <p:nvPr/>
        </p:nvSpPr>
        <p:spPr bwMode="auto">
          <a:xfrm>
            <a:off x="2636838" y="2039938"/>
            <a:ext cx="3735387" cy="939800"/>
          </a:xfrm>
          <a:prstGeom prst="rect">
            <a:avLst/>
          </a:prstGeom>
          <a:solidFill>
            <a:srgbClr val="FFFFFF"/>
          </a:solidFill>
          <a:ln w="9525">
            <a:solidFill>
              <a:srgbClr val="000000"/>
            </a:solidFill>
            <a:miter lim="800000"/>
            <a:headEnd/>
            <a:tailEnd/>
          </a:ln>
        </p:spPr>
        <p:txBody>
          <a:bodyPr/>
          <a:lstStyle/>
          <a:p>
            <a:pPr algn="ctr"/>
            <a:r>
              <a:rPr lang="lt-LT" sz="1800" b="1">
                <a:solidFill>
                  <a:srgbClr val="3219CB"/>
                </a:solidFill>
                <a:effectLst/>
              </a:rPr>
              <a:t>KODAVIMAS-DEKODAVIMAS</a:t>
            </a:r>
          </a:p>
          <a:p>
            <a:pPr algn="ctr"/>
            <a:r>
              <a:rPr lang="lt-LT" sz="1800" b="1">
                <a:solidFill>
                  <a:srgbClr val="3219CB"/>
                </a:solidFill>
                <a:effectLst/>
              </a:rPr>
              <a:t>valdoma DNR sintezė ir analizė</a:t>
            </a:r>
          </a:p>
          <a:p>
            <a:pPr algn="ctr"/>
            <a:r>
              <a:rPr lang="lt-LT" sz="1800" b="1">
                <a:solidFill>
                  <a:srgbClr val="3219CB"/>
                </a:solidFill>
                <a:effectLst/>
              </a:rPr>
              <a:t>SAVE-REFERUOJANTI DNR</a:t>
            </a:r>
            <a:endParaRPr lang="lt-LT" sz="1800">
              <a:solidFill>
                <a:srgbClr val="3219CB"/>
              </a:solidFill>
              <a:effectLst/>
            </a:endParaRPr>
          </a:p>
        </p:txBody>
      </p:sp>
      <p:cxnSp>
        <p:nvCxnSpPr>
          <p:cNvPr id="121862" name="AutoShape 3"/>
          <p:cNvCxnSpPr>
            <a:cxnSpLocks noChangeShapeType="1"/>
          </p:cNvCxnSpPr>
          <p:nvPr/>
        </p:nvCxnSpPr>
        <p:spPr bwMode="auto">
          <a:xfrm>
            <a:off x="4500563" y="2997200"/>
            <a:ext cx="0" cy="863600"/>
          </a:xfrm>
          <a:prstGeom prst="straightConnector1">
            <a:avLst/>
          </a:prstGeom>
          <a:noFill/>
          <a:ln w="76200">
            <a:solidFill>
              <a:srgbClr val="FF0000"/>
            </a:solidFill>
            <a:round/>
            <a:headEnd type="triangle" w="med" len="med"/>
            <a:tailEnd type="triangle" w="med" len="med"/>
          </a:ln>
        </p:spPr>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latin typeface="Arial" pitchFamily="34" charset="0"/>
            </a:endParaRPr>
          </a:p>
        </p:txBody>
      </p:sp>
      <p:pic>
        <p:nvPicPr>
          <p:cNvPr id="12288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TextBox 3"/>
          <p:cNvSpPr txBox="1"/>
          <p:nvPr/>
        </p:nvSpPr>
        <p:spPr>
          <a:xfrm>
            <a:off x="395288" y="1844675"/>
            <a:ext cx="8497887" cy="1939925"/>
          </a:xfrm>
          <a:prstGeom prst="rect">
            <a:avLst/>
          </a:prstGeom>
          <a:noFill/>
        </p:spPr>
        <p:txBody>
          <a:bodyPr>
            <a:spAutoFit/>
          </a:bodyPr>
          <a:lstStyle/>
          <a:p>
            <a:pPr algn="ctr">
              <a:defRPr/>
            </a:pPr>
            <a:r>
              <a:rPr lang="lt-LT" sz="4000" b="1" dirty="0">
                <a:solidFill>
                  <a:srgbClr val="3219CB"/>
                </a:solidFill>
                <a:latin typeface="Comic Sans MS" pitchFamily="66" charset="0"/>
              </a:rPr>
              <a:t>Ar tai nerodo </a:t>
            </a:r>
          </a:p>
          <a:p>
            <a:pPr algn="ctr">
              <a:defRPr/>
            </a:pPr>
            <a:r>
              <a:rPr lang="lt-LT" sz="4000" b="1" dirty="0">
                <a:solidFill>
                  <a:srgbClr val="FF0000"/>
                </a:solidFill>
                <a:latin typeface="Comic Sans MS" pitchFamily="66" charset="0"/>
              </a:rPr>
              <a:t>TRIMAČIO BIO-PRINTERIO </a:t>
            </a:r>
          </a:p>
          <a:p>
            <a:pPr algn="ctr">
              <a:defRPr/>
            </a:pPr>
            <a:r>
              <a:rPr lang="lt-LT" sz="4000" b="1" dirty="0">
                <a:solidFill>
                  <a:srgbClr val="3219CB"/>
                </a:solidFill>
                <a:latin typeface="Comic Sans MS" pitchFamily="66" charset="0"/>
              </a:rPr>
              <a:t>realybę </a:t>
            </a:r>
            <a:r>
              <a:rPr lang="lt-LT" sz="4000" dirty="0">
                <a:solidFill>
                  <a:srgbClr val="3219CB"/>
                </a:solidFill>
                <a:latin typeface="Comic Sans MS" pitchFamily="66" charset="0"/>
              </a:rPr>
              <a:t>?</a:t>
            </a:r>
          </a:p>
        </p:txBody>
      </p:sp>
      <p:sp>
        <p:nvSpPr>
          <p:cNvPr id="5" name="TextBox 4"/>
          <p:cNvSpPr txBox="1"/>
          <p:nvPr/>
        </p:nvSpPr>
        <p:spPr>
          <a:xfrm>
            <a:off x="900113" y="4221163"/>
            <a:ext cx="7488237" cy="1016000"/>
          </a:xfrm>
          <a:prstGeom prst="rect">
            <a:avLst/>
          </a:prstGeom>
          <a:noFill/>
        </p:spPr>
        <p:txBody>
          <a:bodyPr>
            <a:spAutoFit/>
          </a:bodyPr>
          <a:lstStyle/>
          <a:p>
            <a:pPr algn="ctr">
              <a:defRPr/>
            </a:pPr>
            <a:r>
              <a:rPr lang="lt-LT" sz="6000" b="1" dirty="0">
                <a:solidFill>
                  <a:srgbClr val="3219CB"/>
                </a:solidFill>
                <a:latin typeface="Comic Sans MS" pitchFamily="66" charset="0"/>
              </a:rPr>
              <a:t>O kur tai veda ?</a:t>
            </a:r>
          </a:p>
        </p:txBody>
      </p:sp>
      <p:sp>
        <p:nvSpPr>
          <p:cNvPr id="6"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5"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7" name="TextBox 6"/>
          <p:cNvSpPr txBox="1"/>
          <p:nvPr/>
        </p:nvSpPr>
        <p:spPr>
          <a:xfrm>
            <a:off x="1475656" y="2330877"/>
            <a:ext cx="6840760"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00B050"/>
                </a:solidFill>
                <a:effectLst/>
                <a:latin typeface="Comic Sans MS" pitchFamily="66" charset="0"/>
              </a:rPr>
              <a:t>gyvųjų SIELA </a:t>
            </a:r>
            <a:r>
              <a:rPr lang="lt-LT" b="1" dirty="0" smtClean="0">
                <a:solidFill>
                  <a:srgbClr val="3219CB"/>
                </a:solidFill>
                <a:effectLst/>
                <a:latin typeface="Comic Sans MS" pitchFamily="66" charset="0"/>
              </a:rPr>
              <a:t>?</a:t>
            </a:r>
          </a:p>
          <a:p>
            <a:r>
              <a:rPr lang="lt-LT" b="1" dirty="0" smtClean="0">
                <a:solidFill>
                  <a:srgbClr val="3219CB"/>
                </a:solidFill>
                <a:effectLst/>
                <a:latin typeface="Comic Sans MS" pitchFamily="66" charset="0"/>
              </a:rPr>
              <a:t>Ją turi kiekvienas gyvas organizmas</a:t>
            </a:r>
            <a:endParaRPr lang="lt-LT" b="1" dirty="0">
              <a:solidFill>
                <a:srgbClr val="3219CB"/>
              </a:solidFill>
              <a:effectLst/>
              <a:latin typeface="Comic Sans MS" pitchFamily="66" charset="0"/>
            </a:endParaRPr>
          </a:p>
        </p:txBody>
      </p:sp>
      <p:sp>
        <p:nvSpPr>
          <p:cNvPr id="9" name="TextBox 8"/>
          <p:cNvSpPr txBox="1"/>
          <p:nvPr/>
        </p:nvSpPr>
        <p:spPr>
          <a:xfrm>
            <a:off x="1331640" y="4635133"/>
            <a:ext cx="6984776" cy="954107"/>
          </a:xfrm>
          <a:prstGeom prst="rect">
            <a:avLst/>
          </a:prstGeom>
          <a:noFill/>
        </p:spPr>
        <p:txBody>
          <a:bodyPr wrap="square" rtlCol="0">
            <a:spAutoFit/>
          </a:bodyPr>
          <a:lstStyle/>
          <a:p>
            <a:r>
              <a:rPr lang="lt-LT" b="1" dirty="0" smtClean="0">
                <a:solidFill>
                  <a:srgbClr val="3219CB"/>
                </a:solidFill>
                <a:effectLst/>
                <a:latin typeface="Comic Sans MS" pitchFamily="66" charset="0"/>
              </a:rPr>
              <a:t>Kas yra </a:t>
            </a:r>
            <a:r>
              <a:rPr lang="lt-LT" b="1" dirty="0" smtClean="0">
                <a:solidFill>
                  <a:srgbClr val="FF0000"/>
                </a:solidFill>
                <a:effectLst/>
                <a:latin typeface="Comic Sans MS" pitchFamily="66" charset="0"/>
              </a:rPr>
              <a:t>ŽMOGAUS SIELA </a:t>
            </a:r>
            <a:r>
              <a:rPr lang="lt-LT" b="1" dirty="0" smtClean="0">
                <a:solidFill>
                  <a:srgbClr val="3219CB"/>
                </a:solidFill>
                <a:effectLst/>
                <a:latin typeface="Comic Sans MS" pitchFamily="66" charset="0"/>
              </a:rPr>
              <a:t>?</a:t>
            </a:r>
          </a:p>
          <a:p>
            <a:r>
              <a:rPr lang="lt-LT" b="1" dirty="0" smtClean="0">
                <a:solidFill>
                  <a:srgbClr val="3219CB"/>
                </a:solidFill>
                <a:effectLst/>
                <a:latin typeface="Comic Sans MS" pitchFamily="66" charset="0"/>
              </a:rPr>
              <a:t>Ją turi kiekvienas ŽMOGUS</a:t>
            </a:r>
            <a:endParaRPr lang="lt-LT" b="1" dirty="0">
              <a:solidFill>
                <a:srgbClr val="3219CB"/>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pic>
        <p:nvPicPr>
          <p:cNvPr id="29697" name="Picture 1"/>
          <p:cNvPicPr>
            <a:picLocks noChangeAspect="1" noChangeArrowheads="1"/>
          </p:cNvPicPr>
          <p:nvPr/>
        </p:nvPicPr>
        <p:blipFill>
          <a:blip r:embed="rId4" cstate="print"/>
          <a:srcRect/>
          <a:stretch>
            <a:fillRect/>
          </a:stretch>
        </p:blipFill>
        <p:spPr bwMode="auto">
          <a:xfrm>
            <a:off x="2008610" y="1268839"/>
            <a:ext cx="6379814" cy="5328513"/>
          </a:xfrm>
          <a:prstGeom prst="rect">
            <a:avLst/>
          </a:prstGeom>
          <a:noFill/>
          <a:ln w="9525">
            <a:noFill/>
            <a:miter lim="800000"/>
            <a:headEnd/>
            <a:tailEnd/>
          </a:ln>
        </p:spPr>
      </p:pic>
      <p:sp>
        <p:nvSpPr>
          <p:cNvPr id="9"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sp>
        <p:nvSpPr>
          <p:cNvPr id="849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sz="500" b="0" i="0" u="none" strike="noStrike" cap="none" normalizeH="0" baseline="0" smtClean="0">
                <a:ln>
                  <a:noFill/>
                </a:ln>
                <a:solidFill>
                  <a:srgbClr val="222222"/>
                </a:solidFill>
                <a:effectLst/>
                <a:latin typeface="Arial" pitchFamily="34" charset="0"/>
                <a:ea typeface="Times New Roman" pitchFamily="18" charset="0"/>
                <a:cs typeface="Arial" pitchFamily="34" charset="0"/>
              </a:rPr>
              <a:t>And in this brave new world, everybody should be able to have the best kids they can genetically... let's hope so.</a:t>
            </a:r>
            <a:endParaRPr kumimoji="0" lang="lt-LT"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t-LT" sz="1800" b="0" i="0" u="none" strike="noStrike" cap="none" normalizeH="0" baseline="0" smtClean="0">
              <a:ln>
                <a:noFill/>
              </a:ln>
              <a:solidFill>
                <a:schemeClr val="tx1"/>
              </a:solidFill>
              <a:effectLst/>
              <a:latin typeface="Arial" pitchFamily="34" charset="0"/>
              <a:cs typeface="Arial" pitchFamily="34" charset="0"/>
            </a:endParaRPr>
          </a:p>
        </p:txBody>
      </p:sp>
      <p:pic>
        <p:nvPicPr>
          <p:cNvPr id="84993" name="Picture 1" descr="http://4.bp.blogspot.com/-WRhdPD-4nDE/VTDjEtaExTI/AAAAAAAAAG4/jbA5hQ3G2NQ/s1600/EvolutionRobotSquid1.jpg"/>
          <p:cNvPicPr>
            <a:picLocks noChangeAspect="1" noChangeArrowheads="1"/>
          </p:cNvPicPr>
          <p:nvPr/>
        </p:nvPicPr>
        <p:blipFill>
          <a:blip r:embed="rId4" cstate="print"/>
          <a:srcRect/>
          <a:stretch>
            <a:fillRect/>
          </a:stretch>
        </p:blipFill>
        <p:spPr bwMode="auto">
          <a:xfrm>
            <a:off x="323528" y="1988840"/>
            <a:ext cx="8512257" cy="3271899"/>
          </a:xfrm>
          <a:prstGeom prst="rect">
            <a:avLst/>
          </a:prstGeom>
          <a:noFill/>
        </p:spPr>
      </p:pic>
      <p:sp>
        <p:nvSpPr>
          <p:cNvPr id="84995" name="Rectangle 3"/>
          <p:cNvSpPr>
            <a:spLocks noChangeArrowheads="1"/>
          </p:cNvSpPr>
          <p:nvPr/>
        </p:nvSpPr>
        <p:spPr bwMode="auto">
          <a:xfrm>
            <a:off x="0" y="280035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lt-LT"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TextBox 3"/>
          <p:cNvSpPr txBox="1"/>
          <p:nvPr/>
        </p:nvSpPr>
        <p:spPr>
          <a:xfrm>
            <a:off x="1259632" y="2348880"/>
            <a:ext cx="6984776" cy="1938992"/>
          </a:xfrm>
          <a:prstGeom prst="rect">
            <a:avLst/>
          </a:prstGeom>
          <a:noFill/>
        </p:spPr>
        <p:txBody>
          <a:bodyPr wrap="square" rtlCol="0">
            <a:spAutoFit/>
          </a:bodyPr>
          <a:lstStyle/>
          <a:p>
            <a:pPr algn="ctr"/>
            <a:r>
              <a:rPr lang="lt-LT" sz="4000" b="1" dirty="0" smtClean="0">
                <a:solidFill>
                  <a:srgbClr val="3219CB"/>
                </a:solidFill>
                <a:latin typeface="Comic Sans MS" pitchFamily="66" charset="0"/>
              </a:rPr>
              <a:t>ROBOTAI </a:t>
            </a:r>
          </a:p>
          <a:p>
            <a:pPr algn="ctr"/>
            <a:r>
              <a:rPr lang="lt-LT" sz="4000" b="1" dirty="0" smtClean="0">
                <a:solidFill>
                  <a:srgbClr val="3219CB"/>
                </a:solidFill>
                <a:latin typeface="Comic Sans MS" pitchFamily="66" charset="0"/>
              </a:rPr>
              <a:t>ir</a:t>
            </a:r>
          </a:p>
          <a:p>
            <a:pPr algn="ctr"/>
            <a:r>
              <a:rPr lang="lt-LT" sz="4000" b="1" dirty="0" smtClean="0">
                <a:solidFill>
                  <a:srgbClr val="3219CB"/>
                </a:solidFill>
                <a:latin typeface="Comic Sans MS" pitchFamily="66" charset="0"/>
              </a:rPr>
              <a:t> </a:t>
            </a:r>
            <a:r>
              <a:rPr lang="lt-LT" sz="4000" b="1" dirty="0" smtClean="0">
                <a:solidFill>
                  <a:srgbClr val="C00000"/>
                </a:solidFill>
                <a:latin typeface="Comic Sans MS" pitchFamily="66" charset="0"/>
              </a:rPr>
              <a:t>DIRBTINIS INTELEKTAS</a:t>
            </a:r>
            <a:endParaRPr lang="lt-LT" sz="4000" b="1"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406399"/>
            <a:ext cx="9072562" cy="1150937"/>
            <a:chOff x="45" y="256"/>
            <a:chExt cx="5715" cy="725"/>
          </a:xfrm>
        </p:grpSpPr>
        <p:sp>
          <p:nvSpPr>
            <p:cNvPr id="46086" name="Line 3"/>
            <p:cNvSpPr>
              <a:spLocks noChangeShapeType="1"/>
            </p:cNvSpPr>
            <p:nvPr/>
          </p:nvSpPr>
          <p:spPr bwMode="auto">
            <a:xfrm>
              <a:off x="760" y="754"/>
              <a:ext cx="5000" cy="0"/>
            </a:xfrm>
            <a:prstGeom prst="line">
              <a:avLst/>
            </a:prstGeom>
            <a:noFill/>
            <a:ln w="38100" cmpd="dbl">
              <a:solidFill>
                <a:srgbClr val="0000FF"/>
              </a:solidFill>
              <a:round/>
              <a:headEnd/>
              <a:tailEnd/>
            </a:ln>
          </p:spPr>
          <p:txBody>
            <a:bodyPr/>
            <a:lstStyle/>
            <a:p>
              <a:endParaRPr lang="lt-LT"/>
            </a:p>
          </p:txBody>
        </p:sp>
        <p:pic>
          <p:nvPicPr>
            <p:cNvPr id="46087" name="Picture 4"/>
            <p:cNvPicPr>
              <a:picLocks noChangeAspect="1" noChangeArrowheads="1"/>
            </p:cNvPicPr>
            <p:nvPr/>
          </p:nvPicPr>
          <p:blipFill>
            <a:blip r:embed="rId2" cstate="print"/>
            <a:srcRect/>
            <a:stretch>
              <a:fillRect/>
            </a:stretch>
          </p:blipFill>
          <p:spPr bwMode="auto">
            <a:xfrm>
              <a:off x="45" y="256"/>
              <a:ext cx="817" cy="725"/>
            </a:xfrm>
            <a:prstGeom prst="rect">
              <a:avLst/>
            </a:prstGeom>
            <a:noFill/>
            <a:ln w="9525">
              <a:noFill/>
              <a:miter lim="800000"/>
              <a:headEnd/>
              <a:tailEnd/>
            </a:ln>
          </p:spPr>
        </p:pic>
      </p:grpSp>
      <p:sp>
        <p:nvSpPr>
          <p:cNvPr id="46083" name="TextBox 4"/>
          <p:cNvSpPr txBox="1">
            <a:spLocks noChangeArrowheads="1"/>
          </p:cNvSpPr>
          <p:nvPr/>
        </p:nvSpPr>
        <p:spPr bwMode="auto">
          <a:xfrm>
            <a:off x="1115616" y="533623"/>
            <a:ext cx="8191500" cy="519113"/>
          </a:xfrm>
          <a:prstGeom prst="rect">
            <a:avLst/>
          </a:prstGeom>
          <a:noFill/>
          <a:ln w="9525">
            <a:noFill/>
            <a:miter lim="800000"/>
            <a:headEnd/>
            <a:tailEnd/>
          </a:ln>
        </p:spPr>
        <p:txBody>
          <a:bodyPr>
            <a:spAutoFit/>
          </a:bodyPr>
          <a:lstStyle/>
          <a:p>
            <a:r>
              <a:rPr lang="lt-LT" sz="2800" b="1" dirty="0">
                <a:solidFill>
                  <a:srgbClr val="0000FF"/>
                </a:solidFill>
                <a:latin typeface="Comic Sans MS" pitchFamily="66" charset="0"/>
              </a:rPr>
              <a:t>Mąstyti revoli</a:t>
            </a:r>
            <a:r>
              <a:rPr lang="en-US" sz="2800" b="1" dirty="0">
                <a:solidFill>
                  <a:srgbClr val="0000FF"/>
                </a:solidFill>
                <a:latin typeface="Comic Sans MS" pitchFamily="66" charset="0"/>
              </a:rPr>
              <a:t>u</a:t>
            </a:r>
            <a:r>
              <a:rPr lang="lt-LT" sz="2800" b="1" dirty="0">
                <a:solidFill>
                  <a:srgbClr val="0000FF"/>
                </a:solidFill>
                <a:latin typeface="Comic Sans MS" pitchFamily="66" charset="0"/>
              </a:rPr>
              <a:t>ciškai – įgyvendinti evoliuciškai</a:t>
            </a:r>
          </a:p>
        </p:txBody>
      </p:sp>
      <p:sp>
        <p:nvSpPr>
          <p:cNvPr id="6" name="TextBox 5"/>
          <p:cNvSpPr txBox="1">
            <a:spLocks noChangeArrowheads="1"/>
          </p:cNvSpPr>
          <p:nvPr/>
        </p:nvSpPr>
        <p:spPr bwMode="auto">
          <a:xfrm>
            <a:off x="1" y="1938338"/>
            <a:ext cx="9144000" cy="3693319"/>
          </a:xfrm>
          <a:prstGeom prst="rect">
            <a:avLst/>
          </a:prstGeom>
          <a:noFill/>
          <a:ln w="9525">
            <a:noFill/>
            <a:miter lim="800000"/>
            <a:headEnd/>
            <a:tailEnd/>
          </a:ln>
        </p:spPr>
        <p:txBody>
          <a:bodyPr wrap="square">
            <a:spAutoFit/>
          </a:bodyPr>
          <a:lstStyle/>
          <a:p>
            <a:r>
              <a:rPr lang="lt-LT" sz="2000" b="1" dirty="0">
                <a:solidFill>
                  <a:srgbClr val="0000FF"/>
                </a:solidFill>
                <a:effectLst/>
                <a:latin typeface="Comic Sans MS" pitchFamily="66" charset="0"/>
              </a:rPr>
              <a:t>XXI-jame amžiuje reiškiasi dvi strateginės mokslo-technologinės raidos </a:t>
            </a:r>
          </a:p>
          <a:p>
            <a:pPr algn="r"/>
            <a:r>
              <a:rPr lang="lt-LT" sz="2000" b="1" dirty="0">
                <a:solidFill>
                  <a:srgbClr val="0000FF"/>
                </a:solidFill>
                <a:effectLst/>
                <a:latin typeface="Comic Sans MS" pitchFamily="66" charset="0"/>
              </a:rPr>
              <a:t>inovacinės nuostatos:</a:t>
            </a:r>
          </a:p>
          <a:p>
            <a:endParaRPr lang="lt-LT" dirty="0">
              <a:solidFill>
                <a:srgbClr val="0000FF"/>
              </a:solidFill>
              <a:latin typeface="Comic Sans MS" pitchFamily="66" charset="0"/>
            </a:endParaRPr>
          </a:p>
          <a:p>
            <a:pPr>
              <a:buFont typeface="Arial" pitchFamily="34" charset="0"/>
              <a:buChar char="•"/>
            </a:pPr>
            <a:r>
              <a:rPr lang="lt-LT" b="1" dirty="0">
                <a:solidFill>
                  <a:srgbClr val="0000FF"/>
                </a:solidFill>
                <a:effectLst/>
                <a:latin typeface="Comic Sans MS" pitchFamily="66" charset="0"/>
              </a:rPr>
              <a:t>VOKIETIJOS – </a:t>
            </a:r>
            <a:r>
              <a:rPr lang="lt-LT" b="1" i="1" dirty="0">
                <a:solidFill>
                  <a:srgbClr val="C00000"/>
                </a:solidFill>
                <a:effectLst/>
                <a:latin typeface="Comic Sans MS" pitchFamily="66" charset="0"/>
              </a:rPr>
              <a:t>Industry 4.0 </a:t>
            </a:r>
            <a:r>
              <a:rPr lang="lt-LT" b="1" dirty="0">
                <a:solidFill>
                  <a:srgbClr val="0000FF"/>
                </a:solidFill>
                <a:effectLst/>
                <a:latin typeface="Comic Sans MS" pitchFamily="66" charset="0"/>
              </a:rPr>
              <a:t>– </a:t>
            </a:r>
            <a:endParaRPr lang="lt-LT" b="1" dirty="0" smtClean="0">
              <a:solidFill>
                <a:srgbClr val="0000FF"/>
              </a:solidFill>
              <a:effectLst/>
              <a:latin typeface="Comic Sans MS" pitchFamily="66" charset="0"/>
            </a:endParaRPr>
          </a:p>
          <a:p>
            <a:pPr algn="r"/>
            <a:r>
              <a:rPr lang="lt-LT" b="1" dirty="0" smtClean="0">
                <a:solidFill>
                  <a:srgbClr val="0000FF"/>
                </a:solidFill>
                <a:effectLst/>
                <a:latin typeface="Comic Sans MS" pitchFamily="66" charset="0"/>
              </a:rPr>
              <a:t>ROBOTAI </a:t>
            </a:r>
            <a:r>
              <a:rPr lang="lt-LT" b="1" dirty="0">
                <a:solidFill>
                  <a:srgbClr val="0000FF"/>
                </a:solidFill>
                <a:effectLst/>
                <a:latin typeface="Comic Sans MS" pitchFamily="66" charset="0"/>
              </a:rPr>
              <a:t>VALDO ROBOTUS – </a:t>
            </a:r>
            <a:r>
              <a:rPr lang="lt-LT" b="1" dirty="0">
                <a:solidFill>
                  <a:srgbClr val="C00000"/>
                </a:solidFill>
                <a:effectLst/>
                <a:latin typeface="Comic Sans MS" pitchFamily="66" charset="0"/>
              </a:rPr>
              <a:t>CyberFizika</a:t>
            </a:r>
            <a:r>
              <a:rPr lang="lt-LT" b="1" dirty="0">
                <a:solidFill>
                  <a:srgbClr val="0000FF"/>
                </a:solidFill>
                <a:effectLst/>
                <a:latin typeface="Comic Sans MS" pitchFamily="66" charset="0"/>
              </a:rPr>
              <a:t>;</a:t>
            </a:r>
          </a:p>
          <a:p>
            <a:pPr>
              <a:buFont typeface="Arial" pitchFamily="34" charset="0"/>
              <a:buChar char="•"/>
            </a:pPr>
            <a:endParaRPr lang="lt-LT" dirty="0">
              <a:solidFill>
                <a:srgbClr val="0000FF"/>
              </a:solidFill>
              <a:latin typeface="Comic Sans MS" pitchFamily="66" charset="0"/>
            </a:endParaRPr>
          </a:p>
          <a:p>
            <a:pPr>
              <a:buFont typeface="Arial" pitchFamily="34" charset="0"/>
              <a:buChar char="•"/>
            </a:pPr>
            <a:endParaRPr lang="lt-LT" dirty="0">
              <a:solidFill>
                <a:srgbClr val="0000FF"/>
              </a:solidFill>
              <a:latin typeface="Comic Sans MS" pitchFamily="66" charset="0"/>
            </a:endParaRPr>
          </a:p>
          <a:p>
            <a:pPr>
              <a:buFont typeface="Arial" pitchFamily="34" charset="0"/>
              <a:buChar char="•"/>
            </a:pPr>
            <a:r>
              <a:rPr lang="lt-LT" sz="1800" b="1" dirty="0">
                <a:solidFill>
                  <a:srgbClr val="0000FF"/>
                </a:solidFill>
                <a:effectLst/>
                <a:latin typeface="Comic Sans MS" pitchFamily="66" charset="0"/>
              </a:rPr>
              <a:t>JAV – </a:t>
            </a:r>
            <a:r>
              <a:rPr lang="lt-LT" sz="1800" b="1" i="1" dirty="0">
                <a:solidFill>
                  <a:srgbClr val="C00000"/>
                </a:solidFill>
                <a:effectLst/>
                <a:latin typeface="Comic Sans MS" pitchFamily="66" charset="0"/>
              </a:rPr>
              <a:t>Nano-Bio-Info-Cogno</a:t>
            </a:r>
            <a:r>
              <a:rPr lang="lt-LT" sz="1800" b="1" dirty="0">
                <a:solidFill>
                  <a:srgbClr val="0000FF"/>
                </a:solidFill>
                <a:effectLst/>
                <a:latin typeface="Comic Sans MS" pitchFamily="66" charset="0"/>
              </a:rPr>
              <a:t> (NBIC) – kaip </a:t>
            </a:r>
            <a:r>
              <a:rPr lang="lt-LT" sz="1800" b="1" dirty="0">
                <a:solidFill>
                  <a:srgbClr val="C00000"/>
                </a:solidFill>
                <a:effectLst/>
                <a:latin typeface="Comic Sans MS" pitchFamily="66" charset="0"/>
              </a:rPr>
              <a:t>XXI –jo amžiaus </a:t>
            </a:r>
            <a:r>
              <a:rPr lang="lt-LT" sz="1800" b="1" dirty="0" smtClean="0">
                <a:solidFill>
                  <a:srgbClr val="C00000"/>
                </a:solidFill>
                <a:effectLst/>
                <a:latin typeface="Comic Sans MS" pitchFamily="66" charset="0"/>
              </a:rPr>
              <a:t>BIOINŽINERIJA</a:t>
            </a:r>
          </a:p>
          <a:p>
            <a:pPr>
              <a:buFont typeface="Arial" pitchFamily="34" charset="0"/>
              <a:buChar char="•"/>
            </a:pPr>
            <a:endParaRPr lang="lt-LT" sz="1800" b="1" dirty="0" smtClean="0">
              <a:solidFill>
                <a:srgbClr val="0000FF"/>
              </a:solidFill>
              <a:effectLst/>
              <a:latin typeface="Comic Sans MS" pitchFamily="66" charset="0"/>
            </a:endParaRPr>
          </a:p>
          <a:p>
            <a:pPr>
              <a:buFont typeface="Arial" pitchFamily="34" charset="0"/>
              <a:buChar char="•"/>
            </a:pPr>
            <a:endParaRPr lang="lt-LT" sz="1800" b="1" dirty="0">
              <a:solidFill>
                <a:srgbClr val="0000FF"/>
              </a:solidFill>
              <a:effectLst/>
              <a:latin typeface="Comic Sans MS" pitchFamily="66" charset="0"/>
            </a:endParaRPr>
          </a:p>
        </p:txBody>
      </p:sp>
      <p:sp>
        <p:nvSpPr>
          <p:cNvPr id="7" name="TextBox 6"/>
          <p:cNvSpPr txBox="1">
            <a:spLocks noChangeArrowheads="1"/>
          </p:cNvSpPr>
          <p:nvPr/>
        </p:nvSpPr>
        <p:spPr bwMode="auto">
          <a:xfrm>
            <a:off x="360363" y="4959350"/>
            <a:ext cx="8667750" cy="707886"/>
          </a:xfrm>
          <a:prstGeom prst="rect">
            <a:avLst/>
          </a:prstGeom>
          <a:noFill/>
          <a:ln w="9525">
            <a:noFill/>
            <a:miter lim="800000"/>
            <a:headEnd/>
            <a:tailEnd/>
          </a:ln>
        </p:spPr>
        <p:txBody>
          <a:bodyPr>
            <a:spAutoFit/>
          </a:bodyPr>
          <a:lstStyle/>
          <a:p>
            <a:endParaRPr lang="lt-LT" sz="2000" dirty="0" smtClean="0">
              <a:solidFill>
                <a:srgbClr val="0000FF"/>
              </a:solidFill>
              <a:latin typeface="Comic Sans MS" pitchFamily="66" charset="0"/>
            </a:endParaRPr>
          </a:p>
          <a:p>
            <a:r>
              <a:rPr lang="lt-LT" sz="2000" dirty="0" smtClean="0">
                <a:solidFill>
                  <a:srgbClr val="0000FF"/>
                </a:solidFill>
                <a:latin typeface="Comic Sans MS" pitchFamily="66" charset="0"/>
              </a:rPr>
              <a:t>LIETUVOJE  </a:t>
            </a:r>
            <a:r>
              <a:rPr lang="lt-LT" sz="2000" dirty="0">
                <a:solidFill>
                  <a:srgbClr val="0000FF"/>
                </a:solidFill>
                <a:latin typeface="Comic Sans MS" pitchFamily="66" charset="0"/>
              </a:rPr>
              <a:t>bandoma </a:t>
            </a:r>
            <a:r>
              <a:rPr lang="lt-LT" sz="2000" b="1" dirty="0">
                <a:solidFill>
                  <a:srgbClr val="C00000"/>
                </a:solidFill>
                <a:latin typeface="Comic Sans MS" pitchFamily="66" charset="0"/>
              </a:rPr>
              <a:t>inicijuoti  </a:t>
            </a:r>
            <a:r>
              <a:rPr lang="lt-LT" sz="2000" b="1" i="1" dirty="0">
                <a:solidFill>
                  <a:srgbClr val="C00000"/>
                </a:solidFill>
                <a:latin typeface="Comic Sans MS" pitchFamily="66" charset="0"/>
              </a:rPr>
              <a:t>Nano-Bio-Info-Cogno-Eco</a:t>
            </a:r>
            <a:r>
              <a:rPr lang="lt-LT" sz="2000" b="1" dirty="0">
                <a:solidFill>
                  <a:srgbClr val="C00000"/>
                </a:solidFill>
                <a:latin typeface="Comic Sans MS" pitchFamily="66" charset="0"/>
              </a:rPr>
              <a:t>  </a:t>
            </a:r>
            <a:r>
              <a:rPr lang="lt-LT" sz="2000" dirty="0">
                <a:solidFill>
                  <a:srgbClr val="0000FF"/>
                </a:solidFill>
                <a:latin typeface="Comic Sans MS" pitchFamily="66" charset="0"/>
              </a:rPr>
              <a:t>(NBICE)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http://www.mr-automation.at/__we_thumbs__/1819_2_four_stages_of_Industry_4_2.jpg"/>
          <p:cNvPicPr>
            <a:picLocks noChangeAspect="1" noChangeArrowheads="1"/>
          </p:cNvPicPr>
          <p:nvPr/>
        </p:nvPicPr>
        <p:blipFill>
          <a:blip r:embed="rId2" cstate="print"/>
          <a:srcRect/>
          <a:stretch>
            <a:fillRect/>
          </a:stretch>
        </p:blipFill>
        <p:spPr bwMode="auto">
          <a:xfrm>
            <a:off x="1601788" y="585788"/>
            <a:ext cx="5580062" cy="2663825"/>
          </a:xfrm>
          <a:prstGeom prst="rect">
            <a:avLst/>
          </a:prstGeom>
          <a:noFill/>
          <a:ln w="9525">
            <a:noFill/>
            <a:miter lim="800000"/>
            <a:headEnd/>
            <a:tailEnd/>
          </a:ln>
        </p:spPr>
      </p:pic>
      <p:sp>
        <p:nvSpPr>
          <p:cNvPr id="47107" name="Rectangle 6"/>
          <p:cNvSpPr>
            <a:spLocks noChangeArrowheads="1"/>
          </p:cNvSpPr>
          <p:nvPr/>
        </p:nvSpPr>
        <p:spPr bwMode="auto">
          <a:xfrm>
            <a:off x="0" y="0"/>
            <a:ext cx="3810000" cy="0"/>
          </a:xfrm>
          <a:prstGeom prst="rect">
            <a:avLst/>
          </a:prstGeom>
          <a:noFill/>
          <a:ln w="9525">
            <a:noFill/>
            <a:miter lim="800000"/>
            <a:headEnd/>
            <a:tailEnd/>
          </a:ln>
        </p:spPr>
        <p:txBody>
          <a:bodyPr wrap="none" lIns="0" tIns="31740" rIns="0" bIns="12696" anchor="ctr">
            <a:spAutoFit/>
          </a:bodyPr>
          <a:lstStyle/>
          <a:p>
            <a:pPr eaLnBrk="0" hangingPunct="0"/>
            <a:r>
              <a:rPr lang="en-US"/>
              <a:t/>
            </a:r>
            <a:br>
              <a:rPr lang="en-US"/>
            </a:br>
            <a:endParaRPr lang="en-US"/>
          </a:p>
        </p:txBody>
      </p:sp>
      <p:sp>
        <p:nvSpPr>
          <p:cNvPr id="47108" name="Rectangle 6"/>
          <p:cNvSpPr>
            <a:spLocks noChangeArrowheads="1"/>
          </p:cNvSpPr>
          <p:nvPr/>
        </p:nvSpPr>
        <p:spPr bwMode="auto">
          <a:xfrm>
            <a:off x="2097088" y="4733925"/>
            <a:ext cx="4572000" cy="1200150"/>
          </a:xfrm>
          <a:prstGeom prst="rect">
            <a:avLst/>
          </a:prstGeom>
          <a:noFill/>
          <a:ln w="9525">
            <a:noFill/>
            <a:miter lim="800000"/>
            <a:headEnd/>
            <a:tailEnd/>
          </a:ln>
        </p:spPr>
        <p:txBody>
          <a:bodyPr>
            <a:spAutoFit/>
          </a:bodyPr>
          <a:lstStyle/>
          <a:p>
            <a:pPr fontAlgn="ctr"/>
            <a:r>
              <a:rPr lang="lt-LT"/>
              <a:t/>
            </a:r>
            <a:br>
              <a:rPr lang="lt-LT"/>
            </a:br>
            <a:endParaRPr lang="lt-LT"/>
          </a:p>
          <a:p>
            <a:r>
              <a:rPr lang="lt-LT"/>
              <a:t/>
            </a:r>
            <a:br>
              <a:rPr lang="lt-LT"/>
            </a:br>
            <a:endParaRPr lang="lt-LT"/>
          </a:p>
        </p:txBody>
      </p:sp>
      <p:sp>
        <p:nvSpPr>
          <p:cNvPr id="47109" name="Rectangle 7"/>
          <p:cNvSpPr>
            <a:spLocks noChangeArrowheads="1"/>
          </p:cNvSpPr>
          <p:nvPr/>
        </p:nvSpPr>
        <p:spPr bwMode="auto">
          <a:xfrm>
            <a:off x="2276475" y="5499100"/>
            <a:ext cx="4572000" cy="646113"/>
          </a:xfrm>
          <a:prstGeom prst="rect">
            <a:avLst/>
          </a:prstGeom>
          <a:noFill/>
          <a:ln w="9525">
            <a:noFill/>
            <a:miter lim="800000"/>
            <a:headEnd/>
            <a:tailEnd/>
          </a:ln>
        </p:spPr>
        <p:txBody>
          <a:bodyPr>
            <a:spAutoFit/>
          </a:bodyPr>
          <a:lstStyle/>
          <a:p>
            <a:r>
              <a:rPr lang="lt-LT"/>
              <a:t/>
            </a:r>
            <a:br>
              <a:rPr lang="lt-LT"/>
            </a:br>
            <a:endParaRPr lang="lt-LT"/>
          </a:p>
        </p:txBody>
      </p:sp>
      <p:pic>
        <p:nvPicPr>
          <p:cNvPr id="53254" name="Picture 12" descr="http://www.allaboutlean.com/wp-content/uploads/2015/11/Industry-4.0.png">
            <a:hlinkClick r:id="rId3"/>
          </p:cNvPr>
          <p:cNvPicPr>
            <a:picLocks noChangeAspect="1" noChangeArrowheads="1"/>
          </p:cNvPicPr>
          <p:nvPr/>
        </p:nvPicPr>
        <p:blipFill>
          <a:blip r:embed="rId4" cstate="print"/>
          <a:srcRect/>
          <a:stretch>
            <a:fillRect/>
          </a:stretch>
        </p:blipFill>
        <p:spPr bwMode="auto">
          <a:xfrm>
            <a:off x="296863" y="2798763"/>
            <a:ext cx="8332787" cy="4046537"/>
          </a:xfrm>
          <a:prstGeom prst="rect">
            <a:avLst/>
          </a:prstGeom>
          <a:noFill/>
          <a:ln w="9525">
            <a:noFill/>
            <a:miter lim="800000"/>
            <a:headEnd/>
            <a:tailEnd/>
          </a:ln>
        </p:spPr>
      </p:pic>
      <p:sp>
        <p:nvSpPr>
          <p:cNvPr id="12" name="TextBox 11"/>
          <p:cNvSpPr txBox="1"/>
          <p:nvPr/>
        </p:nvSpPr>
        <p:spPr>
          <a:xfrm>
            <a:off x="1601788" y="98425"/>
            <a:ext cx="7181850" cy="831850"/>
          </a:xfrm>
          <a:prstGeom prst="rect">
            <a:avLst/>
          </a:prstGeom>
          <a:noFill/>
        </p:spPr>
        <p:txBody>
          <a:bodyPr>
            <a:spAutoFit/>
          </a:bodyPr>
          <a:lstStyle/>
          <a:p>
            <a:pPr algn="r">
              <a:defRPr/>
            </a:pPr>
            <a:r>
              <a:rPr lang="lt-LT" sz="2400" b="1" dirty="0">
                <a:solidFill>
                  <a:srgbClr val="0000FF"/>
                </a:solidFill>
                <a:effectLst>
                  <a:outerShdw blurRad="38100" dist="38100" dir="2700000" algn="tl">
                    <a:srgbClr val="000000">
                      <a:alpha val="43137"/>
                    </a:srgbClr>
                  </a:outerShdw>
                </a:effectLst>
                <a:latin typeface="Comic Sans MS" pitchFamily="66" charset="0"/>
              </a:rPr>
              <a:t>Vokietijos techno-kūrybos strategija XXI-jam amžiui</a:t>
            </a:r>
          </a:p>
        </p:txBody>
      </p:sp>
      <p:sp>
        <p:nvSpPr>
          <p:cNvPr id="13" name="TextBox 12"/>
          <p:cNvSpPr txBox="1"/>
          <p:nvPr/>
        </p:nvSpPr>
        <p:spPr>
          <a:xfrm>
            <a:off x="5876925" y="1549400"/>
            <a:ext cx="3286125" cy="1384300"/>
          </a:xfrm>
          <a:prstGeom prst="rect">
            <a:avLst/>
          </a:prstGeom>
          <a:noFill/>
        </p:spPr>
        <p:txBody>
          <a:bodyPr>
            <a:spAutoFit/>
          </a:bodyPr>
          <a:lstStyle/>
          <a:p>
            <a:pPr algn="ctr">
              <a:defRPr/>
            </a:pPr>
            <a:r>
              <a:rPr lang="lt-LT" sz="2800" b="1" i="1" u="sng" dirty="0">
                <a:solidFill>
                  <a:srgbClr val="FF0000"/>
                </a:solidFill>
                <a:effectLst>
                  <a:outerShdw blurRad="38100" dist="38100" dir="2700000" algn="tl">
                    <a:srgbClr val="000000">
                      <a:alpha val="43137"/>
                    </a:srgbClr>
                  </a:outerShdw>
                </a:effectLst>
                <a:latin typeface="Comic Sans MS" pitchFamily="66" charset="0"/>
              </a:rPr>
              <a:t>INDUSTRY 4.0</a:t>
            </a:r>
          </a:p>
          <a:p>
            <a:pPr algn="ctr">
              <a:defRPr/>
            </a:pPr>
            <a:r>
              <a:rPr lang="lt-LT" sz="2800" b="1" dirty="0">
                <a:solidFill>
                  <a:srgbClr val="FF0000"/>
                </a:solidFill>
                <a:latin typeface="Comic Sans MS" pitchFamily="66" charset="0"/>
              </a:rPr>
              <a:t>Cyber Physical Systems</a:t>
            </a:r>
          </a:p>
        </p:txBody>
      </p:sp>
      <p:grpSp>
        <p:nvGrpSpPr>
          <p:cNvPr id="2" name="Group 2"/>
          <p:cNvGrpSpPr>
            <a:grpSpLocks/>
          </p:cNvGrpSpPr>
          <p:nvPr/>
        </p:nvGrpSpPr>
        <p:grpSpPr bwMode="auto">
          <a:xfrm>
            <a:off x="71438" y="115888"/>
            <a:ext cx="9072562" cy="1150937"/>
            <a:chOff x="45" y="73"/>
            <a:chExt cx="5715" cy="725"/>
          </a:xfrm>
        </p:grpSpPr>
        <p:sp>
          <p:nvSpPr>
            <p:cNvPr id="47114"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47115" name="Picture 4"/>
            <p:cNvPicPr>
              <a:picLocks noChangeAspect="1" noChangeArrowheads="1"/>
            </p:cNvPicPr>
            <p:nvPr/>
          </p:nvPicPr>
          <p:blipFill>
            <a:blip r:embed="rId5" cstate="print"/>
            <a:srcRect/>
            <a:stretch>
              <a:fillRect/>
            </a:stretch>
          </p:blipFill>
          <p:spPr bwMode="auto">
            <a:xfrm>
              <a:off x="45" y="73"/>
              <a:ext cx="817" cy="72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115888"/>
            <a:ext cx="9072562" cy="1150937"/>
            <a:chOff x="45" y="73"/>
            <a:chExt cx="5715" cy="725"/>
          </a:xfrm>
        </p:grpSpPr>
        <p:sp>
          <p:nvSpPr>
            <p:cNvPr id="48133"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48134" name="Picture 4"/>
            <p:cNvPicPr>
              <a:picLocks noChangeAspect="1" noChangeArrowheads="1"/>
            </p:cNvPicPr>
            <p:nvPr/>
          </p:nvPicPr>
          <p:blipFill>
            <a:blip r:embed="rId2" cstate="print"/>
            <a:srcRect/>
            <a:stretch>
              <a:fillRect/>
            </a:stretch>
          </p:blipFill>
          <p:spPr bwMode="auto">
            <a:xfrm>
              <a:off x="45" y="73"/>
              <a:ext cx="817" cy="725"/>
            </a:xfrm>
            <a:prstGeom prst="rect">
              <a:avLst/>
            </a:prstGeom>
            <a:noFill/>
            <a:ln w="9525">
              <a:noFill/>
              <a:miter lim="800000"/>
              <a:headEnd/>
              <a:tailEnd/>
            </a:ln>
          </p:spPr>
        </p:pic>
      </p:grpSp>
      <p:pic>
        <p:nvPicPr>
          <p:cNvPr id="48131" name="Picture 2" descr="C:\Users\Dobilas\Desktop\Robot-Ranka.png"/>
          <p:cNvPicPr>
            <a:picLocks noChangeAspect="1" noChangeArrowheads="1"/>
          </p:cNvPicPr>
          <p:nvPr/>
        </p:nvPicPr>
        <p:blipFill>
          <a:blip r:embed="rId3" cstate="print"/>
          <a:srcRect/>
          <a:stretch>
            <a:fillRect/>
          </a:stretch>
        </p:blipFill>
        <p:spPr bwMode="auto">
          <a:xfrm>
            <a:off x="527050" y="1133475"/>
            <a:ext cx="8088313" cy="4591050"/>
          </a:xfrm>
          <a:prstGeom prst="rect">
            <a:avLst/>
          </a:prstGeom>
          <a:noFill/>
          <a:ln w="9525">
            <a:noFill/>
            <a:miter lim="800000"/>
            <a:headEnd/>
            <a:tailEnd/>
          </a:ln>
        </p:spPr>
      </p:pic>
      <p:sp>
        <p:nvSpPr>
          <p:cNvPr id="48132" name="TextBox 5"/>
          <p:cNvSpPr txBox="1">
            <a:spLocks noChangeArrowheads="1"/>
          </p:cNvSpPr>
          <p:nvPr/>
        </p:nvSpPr>
        <p:spPr bwMode="auto">
          <a:xfrm>
            <a:off x="1601788" y="98425"/>
            <a:ext cx="7245350" cy="1108075"/>
          </a:xfrm>
          <a:prstGeom prst="rect">
            <a:avLst/>
          </a:prstGeom>
          <a:noFill/>
          <a:ln w="9525">
            <a:noFill/>
            <a:miter lim="800000"/>
            <a:headEnd/>
            <a:tailEnd/>
          </a:ln>
        </p:spPr>
        <p:txBody>
          <a:bodyPr>
            <a:spAutoFit/>
          </a:bodyPr>
          <a:lstStyle/>
          <a:p>
            <a:r>
              <a:rPr lang="en-US" sz="2400" b="1">
                <a:solidFill>
                  <a:srgbClr val="0000FF"/>
                </a:solidFill>
                <a:latin typeface="Comic Sans MS" pitchFamily="66" charset="0"/>
              </a:rPr>
              <a:t>World Economic Forum Annual Meeting</a:t>
            </a:r>
          </a:p>
          <a:p>
            <a:r>
              <a:rPr lang="en-US" sz="2400">
                <a:solidFill>
                  <a:srgbClr val="0000FF"/>
                </a:solidFill>
                <a:latin typeface="Comic Sans MS" pitchFamily="66" charset="0"/>
              </a:rPr>
              <a:t>20-23 January 2016 Davos-Klosters, Switzerland</a:t>
            </a:r>
          </a:p>
          <a:p>
            <a:endParaRPr lang="lt-LT"/>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115888"/>
            <a:ext cx="9072562" cy="1296987"/>
            <a:chOff x="45" y="73"/>
            <a:chExt cx="5715" cy="817"/>
          </a:xfrm>
        </p:grpSpPr>
        <p:sp>
          <p:nvSpPr>
            <p:cNvPr id="49157"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49158" name="Picture 4"/>
            <p:cNvPicPr>
              <a:picLocks noChangeAspect="1" noChangeArrowheads="1"/>
            </p:cNvPicPr>
            <p:nvPr/>
          </p:nvPicPr>
          <p:blipFill>
            <a:blip r:embed="rId2" cstate="print"/>
            <a:srcRect/>
            <a:stretch>
              <a:fillRect/>
            </a:stretch>
          </p:blipFill>
          <p:spPr bwMode="auto">
            <a:xfrm>
              <a:off x="45" y="73"/>
              <a:ext cx="921" cy="817"/>
            </a:xfrm>
            <a:prstGeom prst="rect">
              <a:avLst/>
            </a:prstGeom>
            <a:noFill/>
            <a:ln w="9525">
              <a:noFill/>
              <a:miter lim="800000"/>
              <a:headEnd/>
              <a:tailEnd/>
            </a:ln>
          </p:spPr>
        </p:pic>
      </p:grpSp>
      <p:pic>
        <p:nvPicPr>
          <p:cNvPr id="49155" name="Picture 5" descr="C:\Users\Dobilas\Desktop\DavosRobot.jpg"/>
          <p:cNvPicPr>
            <a:picLocks noChangeAspect="1" noChangeArrowheads="1"/>
          </p:cNvPicPr>
          <p:nvPr/>
        </p:nvPicPr>
        <p:blipFill>
          <a:blip r:embed="rId3" cstate="print"/>
          <a:srcRect/>
          <a:stretch>
            <a:fillRect/>
          </a:stretch>
        </p:blipFill>
        <p:spPr bwMode="auto">
          <a:xfrm>
            <a:off x="1511300" y="998538"/>
            <a:ext cx="7429500" cy="5562600"/>
          </a:xfrm>
          <a:prstGeom prst="rect">
            <a:avLst/>
          </a:prstGeom>
          <a:noFill/>
          <a:ln w="9525">
            <a:noFill/>
            <a:miter lim="800000"/>
            <a:headEnd/>
            <a:tailEnd/>
          </a:ln>
        </p:spPr>
      </p:pic>
      <p:sp>
        <p:nvSpPr>
          <p:cNvPr id="49156" name="TextBox 5"/>
          <p:cNvSpPr txBox="1">
            <a:spLocks noChangeArrowheads="1"/>
          </p:cNvSpPr>
          <p:nvPr/>
        </p:nvSpPr>
        <p:spPr bwMode="auto">
          <a:xfrm>
            <a:off x="1601788" y="98425"/>
            <a:ext cx="7245350" cy="1108075"/>
          </a:xfrm>
          <a:prstGeom prst="rect">
            <a:avLst/>
          </a:prstGeom>
          <a:noFill/>
          <a:ln w="9525">
            <a:noFill/>
            <a:miter lim="800000"/>
            <a:headEnd/>
            <a:tailEnd/>
          </a:ln>
        </p:spPr>
        <p:txBody>
          <a:bodyPr>
            <a:spAutoFit/>
          </a:bodyPr>
          <a:lstStyle/>
          <a:p>
            <a:r>
              <a:rPr lang="en-US" sz="2400" b="1">
                <a:solidFill>
                  <a:srgbClr val="0000FF"/>
                </a:solidFill>
                <a:latin typeface="Comic Sans MS" pitchFamily="66" charset="0"/>
              </a:rPr>
              <a:t>World Economic Forum Annual Meeting</a:t>
            </a:r>
          </a:p>
          <a:p>
            <a:r>
              <a:rPr lang="en-US" sz="2400">
                <a:solidFill>
                  <a:srgbClr val="0000FF"/>
                </a:solidFill>
                <a:latin typeface="Comic Sans MS" pitchFamily="66" charset="0"/>
              </a:rPr>
              <a:t>20-23 January 2016 Davos-Klosters, Switzerland</a:t>
            </a:r>
          </a:p>
          <a:p>
            <a:endParaRPr lang="lt-LT"/>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7948" y="115888"/>
            <a:ext cx="9251948" cy="1441449"/>
            <a:chOff x="-68" y="73"/>
            <a:chExt cx="5828" cy="908"/>
          </a:xfrm>
        </p:grpSpPr>
        <p:sp>
          <p:nvSpPr>
            <p:cNvPr id="50182"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50183" name="Picture 4"/>
            <p:cNvPicPr>
              <a:picLocks noChangeAspect="1" noChangeArrowheads="1"/>
            </p:cNvPicPr>
            <p:nvPr/>
          </p:nvPicPr>
          <p:blipFill>
            <a:blip r:embed="rId2" cstate="print"/>
            <a:srcRect/>
            <a:stretch>
              <a:fillRect/>
            </a:stretch>
          </p:blipFill>
          <p:spPr bwMode="auto">
            <a:xfrm>
              <a:off x="-68" y="73"/>
              <a:ext cx="1023" cy="908"/>
            </a:xfrm>
            <a:prstGeom prst="rect">
              <a:avLst/>
            </a:prstGeom>
            <a:noFill/>
            <a:ln w="9525">
              <a:noFill/>
              <a:miter lim="800000"/>
              <a:headEnd/>
              <a:tailEnd/>
            </a:ln>
          </p:spPr>
        </p:pic>
      </p:grpSp>
      <p:sp>
        <p:nvSpPr>
          <p:cNvPr id="50179" name="TextBox 4"/>
          <p:cNvSpPr txBox="1">
            <a:spLocks noChangeArrowheads="1"/>
          </p:cNvSpPr>
          <p:nvPr/>
        </p:nvSpPr>
        <p:spPr bwMode="auto">
          <a:xfrm>
            <a:off x="1285875" y="295275"/>
            <a:ext cx="8191500" cy="523875"/>
          </a:xfrm>
          <a:prstGeom prst="rect">
            <a:avLst/>
          </a:prstGeom>
          <a:noFill/>
          <a:ln w="9525">
            <a:noFill/>
            <a:miter lim="800000"/>
            <a:headEnd/>
            <a:tailEnd/>
          </a:ln>
        </p:spPr>
        <p:txBody>
          <a:bodyPr>
            <a:spAutoFit/>
          </a:bodyPr>
          <a:lstStyle/>
          <a:p>
            <a:r>
              <a:rPr lang="lt-LT" sz="2800" b="1">
                <a:solidFill>
                  <a:srgbClr val="0000FF"/>
                </a:solidFill>
                <a:latin typeface="Comic Sans MS" pitchFamily="66" charset="0"/>
              </a:rPr>
              <a:t>Mąstyti revoliciškai – įgyvendinti evoliuciškai</a:t>
            </a:r>
          </a:p>
        </p:txBody>
      </p:sp>
      <p:sp>
        <p:nvSpPr>
          <p:cNvPr id="50180" name="Rectangle 5"/>
          <p:cNvSpPr>
            <a:spLocks noChangeArrowheads="1"/>
          </p:cNvSpPr>
          <p:nvPr/>
        </p:nvSpPr>
        <p:spPr bwMode="auto">
          <a:xfrm>
            <a:off x="2366963" y="998538"/>
            <a:ext cx="5849937" cy="1138773"/>
          </a:xfrm>
          <a:prstGeom prst="rect">
            <a:avLst/>
          </a:prstGeom>
          <a:noFill/>
          <a:ln w="9525">
            <a:noFill/>
            <a:miter lim="800000"/>
            <a:headEnd/>
            <a:tailEnd/>
          </a:ln>
        </p:spPr>
        <p:txBody>
          <a:bodyPr>
            <a:spAutoFit/>
          </a:bodyPr>
          <a:lstStyle/>
          <a:p>
            <a:r>
              <a:rPr lang="en-US" sz="2000" b="1" dirty="0">
                <a:solidFill>
                  <a:srgbClr val="C00000"/>
                </a:solidFill>
                <a:effectLst/>
                <a:latin typeface="Comic Sans MS" pitchFamily="66" charset="0"/>
              </a:rPr>
              <a:t>‘Robot’ activists in Switzerland demand guaranteed income for all humans</a:t>
            </a:r>
            <a:r>
              <a:rPr lang="lt-LT" sz="2000" b="1" dirty="0">
                <a:solidFill>
                  <a:srgbClr val="C00000"/>
                </a:solidFill>
                <a:effectLst/>
                <a:latin typeface="Comic Sans MS" pitchFamily="66" charset="0"/>
              </a:rPr>
              <a:t> (</a:t>
            </a:r>
            <a:r>
              <a:rPr lang="lt-LT" sz="2000" b="1" dirty="0" smtClean="0">
                <a:solidFill>
                  <a:srgbClr val="C00000"/>
                </a:solidFill>
                <a:effectLst/>
                <a:latin typeface="Comic Sans MS" pitchFamily="66" charset="0"/>
              </a:rPr>
              <a:t>Zurich), </a:t>
            </a:r>
            <a:r>
              <a:rPr lang="lt-LT" b="1" dirty="0">
                <a:solidFill>
                  <a:srgbClr val="C00000"/>
                </a:solidFill>
                <a:latin typeface="Comic Sans MS" pitchFamily="66" charset="0"/>
              </a:rPr>
              <a:t>2016 04 30)</a:t>
            </a:r>
            <a:endParaRPr lang="en-US" b="1" dirty="0">
              <a:solidFill>
                <a:srgbClr val="C00000"/>
              </a:solidFill>
              <a:latin typeface="Comic Sans MS" pitchFamily="66" charset="0"/>
            </a:endParaRPr>
          </a:p>
        </p:txBody>
      </p:sp>
      <p:pic>
        <p:nvPicPr>
          <p:cNvPr id="50181" name="Picture 17" descr="Protesters dressed as robots demand a basic income for everyone during a demonstration at the Bahnhofstrasse in Zurich, Switzerland April 30, 2016. © Arnd Wiegmann"/>
          <p:cNvPicPr>
            <a:picLocks noChangeAspect="1" noChangeArrowheads="1"/>
          </p:cNvPicPr>
          <p:nvPr/>
        </p:nvPicPr>
        <p:blipFill>
          <a:blip r:embed="rId3" cstate="print"/>
          <a:srcRect/>
          <a:stretch>
            <a:fillRect/>
          </a:stretch>
        </p:blipFill>
        <p:spPr bwMode="auto">
          <a:xfrm>
            <a:off x="385763" y="1719263"/>
            <a:ext cx="85725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115888"/>
            <a:ext cx="9072562" cy="1368424"/>
            <a:chOff x="45" y="73"/>
            <a:chExt cx="5715" cy="862"/>
          </a:xfrm>
        </p:grpSpPr>
        <p:sp>
          <p:nvSpPr>
            <p:cNvPr id="51205" name="Line 3"/>
            <p:cNvSpPr>
              <a:spLocks noChangeShapeType="1"/>
            </p:cNvSpPr>
            <p:nvPr/>
          </p:nvSpPr>
          <p:spPr bwMode="auto">
            <a:xfrm>
              <a:off x="760" y="601"/>
              <a:ext cx="5000" cy="0"/>
            </a:xfrm>
            <a:prstGeom prst="line">
              <a:avLst/>
            </a:prstGeom>
            <a:noFill/>
            <a:ln w="38100" cmpd="dbl">
              <a:solidFill>
                <a:srgbClr val="0000FF"/>
              </a:solidFill>
              <a:round/>
              <a:headEnd/>
              <a:tailEnd/>
            </a:ln>
          </p:spPr>
          <p:txBody>
            <a:bodyPr/>
            <a:lstStyle/>
            <a:p>
              <a:endParaRPr lang="lt-LT"/>
            </a:p>
          </p:txBody>
        </p:sp>
        <p:pic>
          <p:nvPicPr>
            <p:cNvPr id="51206" name="Picture 4"/>
            <p:cNvPicPr>
              <a:picLocks noChangeAspect="1" noChangeArrowheads="1"/>
            </p:cNvPicPr>
            <p:nvPr/>
          </p:nvPicPr>
          <p:blipFill>
            <a:blip r:embed="rId2" cstate="print"/>
            <a:srcRect/>
            <a:stretch>
              <a:fillRect/>
            </a:stretch>
          </p:blipFill>
          <p:spPr bwMode="auto">
            <a:xfrm>
              <a:off x="45" y="73"/>
              <a:ext cx="972" cy="862"/>
            </a:xfrm>
            <a:prstGeom prst="rect">
              <a:avLst/>
            </a:prstGeom>
            <a:noFill/>
            <a:ln w="9525">
              <a:noFill/>
              <a:miter lim="800000"/>
              <a:headEnd/>
              <a:tailEnd/>
            </a:ln>
          </p:spPr>
        </p:pic>
      </p:grpSp>
      <p:pic>
        <p:nvPicPr>
          <p:cNvPr id="51203" name="Picture 8" descr="http://static2.techinsider.io/image/5728c40691058424008c05a3-2405-1804/rtx2c8pv.jpg">
            <a:hlinkClick r:id="rId3"/>
          </p:cNvPr>
          <p:cNvPicPr>
            <a:picLocks noChangeAspect="1" noChangeArrowheads="1"/>
          </p:cNvPicPr>
          <p:nvPr/>
        </p:nvPicPr>
        <p:blipFill>
          <a:blip r:embed="rId4" cstate="print"/>
          <a:srcRect/>
          <a:stretch>
            <a:fillRect/>
          </a:stretch>
        </p:blipFill>
        <p:spPr bwMode="auto">
          <a:xfrm>
            <a:off x="1658938" y="1009650"/>
            <a:ext cx="7188200" cy="5389563"/>
          </a:xfrm>
          <a:prstGeom prst="rect">
            <a:avLst/>
          </a:prstGeom>
          <a:noFill/>
          <a:ln w="9525">
            <a:noFill/>
            <a:miter lim="800000"/>
            <a:headEnd/>
            <a:tailEnd/>
          </a:ln>
        </p:spPr>
      </p:pic>
      <p:sp>
        <p:nvSpPr>
          <p:cNvPr id="51204" name="Rectangle 5"/>
          <p:cNvSpPr>
            <a:spLocks noChangeArrowheads="1"/>
          </p:cNvSpPr>
          <p:nvPr/>
        </p:nvSpPr>
        <p:spPr bwMode="auto">
          <a:xfrm>
            <a:off x="1376363" y="188913"/>
            <a:ext cx="7561262" cy="708025"/>
          </a:xfrm>
          <a:prstGeom prst="rect">
            <a:avLst/>
          </a:prstGeom>
          <a:noFill/>
          <a:ln w="9525">
            <a:noFill/>
            <a:miter lim="800000"/>
            <a:headEnd/>
            <a:tailEnd/>
          </a:ln>
        </p:spPr>
        <p:txBody>
          <a:bodyPr>
            <a:spAutoFit/>
          </a:bodyPr>
          <a:lstStyle/>
          <a:p>
            <a:r>
              <a:rPr lang="en-US" sz="2000" b="1">
                <a:solidFill>
                  <a:srgbClr val="C00000"/>
                </a:solidFill>
                <a:latin typeface="Comic Sans MS" pitchFamily="66" charset="0"/>
              </a:rPr>
              <a:t>‘Robot’ activists in Switzerland demand guaranteed income </a:t>
            </a:r>
            <a:endParaRPr lang="lt-LT" sz="2000" b="1">
              <a:solidFill>
                <a:srgbClr val="C00000"/>
              </a:solidFill>
              <a:latin typeface="Comic Sans MS" pitchFamily="66" charset="0"/>
            </a:endParaRPr>
          </a:p>
          <a:p>
            <a:pPr algn="ctr"/>
            <a:r>
              <a:rPr lang="en-US" sz="2000" b="1">
                <a:solidFill>
                  <a:srgbClr val="C00000"/>
                </a:solidFill>
                <a:latin typeface="Comic Sans MS" pitchFamily="66" charset="0"/>
              </a:rPr>
              <a:t>for all humans</a:t>
            </a:r>
            <a:r>
              <a:rPr lang="lt-LT" sz="2000" b="1">
                <a:solidFill>
                  <a:srgbClr val="C00000"/>
                </a:solidFill>
                <a:latin typeface="Comic Sans MS" pitchFamily="66" charset="0"/>
              </a:rPr>
              <a:t> (Zurich, 2016 04 30)</a:t>
            </a:r>
            <a:endParaRPr lang="en-US" sz="2000" b="1">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pic>
        <p:nvPicPr>
          <p:cNvPr id="7" name="Picture 2" descr="Vaizdo rezultatas pagal užklausą „Zurich Robots“">
            <a:hlinkClick r:id="rId4"/>
          </p:cNvPr>
          <p:cNvPicPr>
            <a:picLocks noChangeAspect="1" noChangeArrowheads="1"/>
          </p:cNvPicPr>
          <p:nvPr/>
        </p:nvPicPr>
        <p:blipFill>
          <a:blip r:embed="rId5" cstate="print"/>
          <a:srcRect/>
          <a:stretch>
            <a:fillRect/>
          </a:stretch>
        </p:blipFill>
        <p:spPr bwMode="auto">
          <a:xfrm>
            <a:off x="679694" y="1707628"/>
            <a:ext cx="7924754" cy="4457676"/>
          </a:xfrm>
          <a:prstGeom prst="rect">
            <a:avLst/>
          </a:prstGeom>
          <a:noFill/>
        </p:spPr>
      </p:pic>
      <p:sp>
        <p:nvSpPr>
          <p:cNvPr id="9"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Line 2"/>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19459"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19460" name="Text Box 4"/>
          <p:cNvSpPr txBox="1">
            <a:spLocks noChangeArrowheads="1"/>
          </p:cNvSpPr>
          <p:nvPr/>
        </p:nvSpPr>
        <p:spPr bwMode="auto">
          <a:xfrm>
            <a:off x="827088" y="6524625"/>
            <a:ext cx="7489825" cy="366713"/>
          </a:xfrm>
          <a:prstGeom prst="rect">
            <a:avLst/>
          </a:prstGeom>
          <a:noFill/>
          <a:ln w="9525">
            <a:noFill/>
            <a:miter lim="800000"/>
            <a:headEnd/>
            <a:tailEnd/>
          </a:ln>
        </p:spPr>
        <p:txBody>
          <a:bodyPr>
            <a:spAutoFit/>
          </a:bodyPr>
          <a:lstStyle/>
          <a:p>
            <a:pPr algn="ctr">
              <a:spcBef>
                <a:spcPct val="50000"/>
              </a:spcBef>
            </a:pPr>
            <a:r>
              <a:rPr lang="lt-LT" sz="1800" b="1">
                <a:solidFill>
                  <a:schemeClr val="bg2"/>
                </a:solidFill>
                <a:effectLst/>
                <a:latin typeface="Comic Sans MS" pitchFamily="66" charset="0"/>
              </a:rPr>
              <a:t>D. Kirvelis. NEUROINFORMATIKA</a:t>
            </a:r>
            <a:endParaRPr lang="en-US" sz="1800" b="1">
              <a:solidFill>
                <a:schemeClr val="bg2"/>
              </a:solidFill>
              <a:effectLst/>
              <a:latin typeface="Comic Sans MS" pitchFamily="66" charset="0"/>
            </a:endParaRPr>
          </a:p>
        </p:txBody>
      </p:sp>
      <p:sp>
        <p:nvSpPr>
          <p:cNvPr id="6" name="Rectangle 2"/>
          <p:cNvSpPr>
            <a:spLocks noChangeArrowheads="1"/>
          </p:cNvSpPr>
          <p:nvPr/>
        </p:nvSpPr>
        <p:spPr bwMode="auto">
          <a:xfrm>
            <a:off x="-107950" y="2289061"/>
            <a:ext cx="9288463" cy="4524315"/>
          </a:xfrm>
          <a:prstGeom prst="rect">
            <a:avLst/>
          </a:prstGeom>
          <a:noFill/>
          <a:ln w="9525">
            <a:noFill/>
            <a:miter lim="800000"/>
            <a:headEnd/>
            <a:tailEnd/>
          </a:ln>
          <a:effectLst/>
        </p:spPr>
        <p:txBody>
          <a:bodyPr anchor="ctr">
            <a:spAutoFit/>
          </a:bodyPr>
          <a:lstStyle/>
          <a:p>
            <a:pPr indent="457200" algn="just" eaLnBrk="0" hangingPunct="0">
              <a:defRPr/>
            </a:pPr>
            <a:r>
              <a:rPr lang="lt-LT" sz="1600" b="1" dirty="0" smtClean="0">
                <a:solidFill>
                  <a:srgbClr val="0000CC"/>
                </a:solidFill>
                <a:latin typeface="Arial" pitchFamily="34" charset="0"/>
                <a:cs typeface="Times New Roman" pitchFamily="18" charset="0"/>
              </a:rPr>
              <a:t>2001 </a:t>
            </a:r>
            <a:r>
              <a:rPr lang="lt-LT" sz="1600" b="1" dirty="0">
                <a:solidFill>
                  <a:srgbClr val="0000CC"/>
                </a:solidFill>
                <a:latin typeface="Arial" pitchFamily="34" charset="0"/>
                <a:cs typeface="Times New Roman" pitchFamily="18" charset="0"/>
              </a:rPr>
              <a:t>Marcello Barbieri</a:t>
            </a:r>
            <a:r>
              <a:rPr lang="lt-LT" sz="1600" b="1" dirty="0">
                <a:solidFill>
                  <a:srgbClr val="FF0000"/>
                </a:solidFill>
                <a:latin typeface="Arial" pitchFamily="34" charset="0"/>
                <a:cs typeface="Times New Roman" pitchFamily="18" charset="0"/>
              </a:rPr>
              <a:t>.....................................................................ORGANINIS KODAS</a:t>
            </a:r>
          </a:p>
          <a:p>
            <a:pPr indent="457200" algn="just" eaLnBrk="0" hangingPunct="0">
              <a:defRPr/>
            </a:pPr>
            <a:r>
              <a:rPr lang="en-US" sz="1600" b="1" dirty="0">
                <a:latin typeface="Arial" pitchFamily="34" charset="0"/>
                <a:cs typeface="Times New Roman" pitchFamily="18" charset="0"/>
              </a:rPr>
              <a:t>1989 </a:t>
            </a:r>
            <a:r>
              <a:rPr lang="en-US" sz="1600" b="1" dirty="0" err="1">
                <a:latin typeface="Arial" pitchFamily="34" charset="0"/>
                <a:cs typeface="Times New Roman" pitchFamily="18" charset="0"/>
              </a:rPr>
              <a:t>H.Maturana</a:t>
            </a:r>
            <a:r>
              <a:rPr lang="en-US" sz="1600" b="1" dirty="0">
                <a:latin typeface="Arial" pitchFamily="34" charset="0"/>
                <a:cs typeface="Times New Roman" pitchFamily="18" charset="0"/>
              </a:rPr>
              <a:t>, </a:t>
            </a:r>
            <a:r>
              <a:rPr lang="en-US" sz="1600" b="1" dirty="0" err="1">
                <a:latin typeface="Arial" pitchFamily="34" charset="0"/>
                <a:cs typeface="Times New Roman" pitchFamily="18" charset="0"/>
              </a:rPr>
              <a:t>F.Varela</a:t>
            </a:r>
            <a:r>
              <a:rPr lang="en-US" sz="1600" b="1" dirty="0">
                <a:latin typeface="Arial" pitchFamily="34" charset="0"/>
                <a:cs typeface="Times New Roman" pitchFamily="18" charset="0"/>
              </a:rPr>
              <a:t>…………………………………………….</a:t>
            </a:r>
            <a:r>
              <a:rPr lang="en-US" sz="1600" b="1" i="1" dirty="0">
                <a:solidFill>
                  <a:schemeClr val="hlink"/>
                </a:solidFill>
                <a:latin typeface="Arial" pitchFamily="34" charset="0"/>
                <a:cs typeface="Times New Roman" pitchFamily="18" charset="0"/>
              </a:rPr>
              <a:t>AUTOPOIESIS</a:t>
            </a:r>
            <a:endParaRPr lang="en-GB" sz="1600" b="1" i="1" dirty="0">
              <a:solidFill>
                <a:schemeClr val="hlink"/>
              </a:solidFill>
              <a:latin typeface="Arial" pitchFamily="34" charset="0"/>
            </a:endParaRPr>
          </a:p>
          <a:p>
            <a:pPr indent="457200" algn="just" eaLnBrk="0" hangingPunct="0">
              <a:defRPr/>
            </a:pPr>
            <a:r>
              <a:rPr lang="en-US" sz="1600" b="1" dirty="0">
                <a:latin typeface="Arial" pitchFamily="34" charset="0"/>
                <a:cs typeface="Times New Roman" pitchFamily="18" charset="0"/>
              </a:rPr>
              <a:t>1985 R .Rosen……………………..………………………………….</a:t>
            </a:r>
            <a:r>
              <a:rPr lang="en-US" sz="1600" b="1" dirty="0">
                <a:solidFill>
                  <a:schemeClr val="hlink"/>
                </a:solidFill>
                <a:latin typeface="Arial" pitchFamily="34" charset="0"/>
                <a:cs typeface="Times New Roman" pitchFamily="18" charset="0"/>
              </a:rPr>
              <a:t>ANTICIPA</a:t>
            </a:r>
            <a:r>
              <a:rPr lang="lt-LT" sz="1600" b="1" dirty="0">
                <a:solidFill>
                  <a:schemeClr val="hlink"/>
                </a:solidFill>
                <a:latin typeface="Arial" pitchFamily="34" charset="0"/>
                <a:cs typeface="Times New Roman" pitchFamily="18" charset="0"/>
              </a:rPr>
              <a:t>CIJA</a:t>
            </a:r>
            <a:endParaRPr lang="en-GB" sz="1600" b="1" dirty="0">
              <a:solidFill>
                <a:schemeClr val="hlink"/>
              </a:solidFill>
              <a:latin typeface="Arial" pitchFamily="34" charset="0"/>
            </a:endParaRPr>
          </a:p>
          <a:p>
            <a:pPr indent="457200" algn="just" eaLnBrk="0" hangingPunct="0">
              <a:defRPr/>
            </a:pPr>
            <a:r>
              <a:rPr lang="en-US" sz="1600" b="1" dirty="0">
                <a:latin typeface="Arial" pitchFamily="34" charset="0"/>
                <a:cs typeface="Times New Roman" pitchFamily="18" charset="0"/>
              </a:rPr>
              <a:t>1982 H. </a:t>
            </a:r>
            <a:r>
              <a:rPr lang="en-US" sz="1600" b="1" dirty="0" err="1">
                <a:latin typeface="Arial" pitchFamily="34" charset="0"/>
                <a:cs typeface="Times New Roman" pitchFamily="18" charset="0"/>
              </a:rPr>
              <a:t>Pattee</a:t>
            </a:r>
            <a:r>
              <a:rPr lang="en-US" sz="1600" b="1" dirty="0">
                <a:latin typeface="Arial" pitchFamily="34" charset="0"/>
                <a:cs typeface="Times New Roman" pitchFamily="18" charset="0"/>
              </a:rPr>
              <a:t> …..…………………………………………….</a:t>
            </a:r>
            <a:r>
              <a:rPr lang="en-US" sz="1600" b="1" dirty="0">
                <a:solidFill>
                  <a:schemeClr val="hlink"/>
                </a:solidFill>
                <a:latin typeface="Arial" pitchFamily="34" charset="0"/>
                <a:cs typeface="Times New Roman" pitchFamily="18" charset="0"/>
              </a:rPr>
              <a:t>SEMANTI</a:t>
            </a:r>
            <a:r>
              <a:rPr lang="lt-LT" sz="1600" b="1" dirty="0">
                <a:solidFill>
                  <a:schemeClr val="hlink"/>
                </a:solidFill>
                <a:latin typeface="Arial" pitchFamily="34" charset="0"/>
                <a:cs typeface="Times New Roman" pitchFamily="18" charset="0"/>
              </a:rPr>
              <a:t>NIS UŽDARUMAS</a:t>
            </a:r>
            <a:endParaRPr lang="en-GB" sz="1600" b="1" dirty="0">
              <a:solidFill>
                <a:schemeClr val="hlink"/>
              </a:solidFill>
              <a:latin typeface="Arial" pitchFamily="34" charset="0"/>
            </a:endParaRPr>
          </a:p>
          <a:p>
            <a:pPr indent="457200" algn="just" eaLnBrk="0" hangingPunct="0">
              <a:defRPr/>
            </a:pPr>
            <a:r>
              <a:rPr lang="en-US" sz="1600" b="1" dirty="0">
                <a:solidFill>
                  <a:srgbClr val="0000CC"/>
                </a:solidFill>
                <a:latin typeface="Arial" pitchFamily="34" charset="0"/>
                <a:cs typeface="Times New Roman" pitchFamily="18" charset="0"/>
              </a:rPr>
              <a:t>1977 H.von Forster</a:t>
            </a:r>
            <a:r>
              <a:rPr lang="en-US" sz="1600" b="1" dirty="0">
                <a:latin typeface="Arial" pitchFamily="34" charset="0"/>
                <a:cs typeface="Times New Roman" pitchFamily="18" charset="0"/>
              </a:rPr>
              <a:t> </a:t>
            </a:r>
            <a:r>
              <a:rPr lang="en-US" sz="1600" b="1" dirty="0">
                <a:solidFill>
                  <a:srgbClr val="FF0000"/>
                </a:solidFill>
                <a:latin typeface="Arial" pitchFamily="34" charset="0"/>
                <a:cs typeface="Times New Roman" pitchFamily="18" charset="0"/>
              </a:rPr>
              <a:t>…………………………………………</a:t>
            </a:r>
            <a:r>
              <a:rPr lang="lt-LT" sz="1600" b="1" dirty="0">
                <a:solidFill>
                  <a:srgbClr val="FF0000"/>
                </a:solidFill>
                <a:latin typeface="Arial" pitchFamily="34" charset="0"/>
                <a:cs typeface="Times New Roman" pitchFamily="18" charset="0"/>
              </a:rPr>
              <a:t>.</a:t>
            </a:r>
            <a:r>
              <a:rPr lang="en-US" sz="1600" b="1" i="1" dirty="0">
                <a:solidFill>
                  <a:srgbClr val="FF0000"/>
                </a:solidFill>
                <a:latin typeface="Arial" pitchFamily="34" charset="0"/>
                <a:cs typeface="Times New Roman" pitchFamily="18" charset="0"/>
              </a:rPr>
              <a:t>EIGENBEHAVIOR</a:t>
            </a:r>
            <a:endParaRPr lang="en-GB" sz="1600" b="1" i="1" dirty="0">
              <a:solidFill>
                <a:srgbClr val="FF0000"/>
              </a:solidFill>
              <a:latin typeface="Arial" pitchFamily="34" charset="0"/>
            </a:endParaRPr>
          </a:p>
          <a:p>
            <a:pPr indent="457200" algn="just" eaLnBrk="0" hangingPunct="0">
              <a:defRPr/>
            </a:pPr>
            <a:r>
              <a:rPr lang="en-US" sz="1600" b="1" dirty="0">
                <a:latin typeface="Arial" pitchFamily="34" charset="0"/>
                <a:cs typeface="Times New Roman" pitchFamily="18" charset="0"/>
              </a:rPr>
              <a:t>1962 F.S. Rothschild, </a:t>
            </a:r>
            <a:r>
              <a:rPr lang="en-US" sz="1600" b="1" dirty="0" err="1">
                <a:latin typeface="Arial" pitchFamily="34" charset="0"/>
                <a:cs typeface="Times New Roman" pitchFamily="18" charset="0"/>
              </a:rPr>
              <a:t>T.A.Sebeok</a:t>
            </a:r>
            <a:r>
              <a:rPr lang="en-US" sz="1600" b="1" dirty="0">
                <a:latin typeface="Arial" pitchFamily="34" charset="0"/>
                <a:cs typeface="Times New Roman" pitchFamily="18" charset="0"/>
              </a:rPr>
              <a:t>……………………</a:t>
            </a:r>
            <a:r>
              <a:rPr lang="lt-LT" sz="1600" b="1" dirty="0">
                <a:latin typeface="Arial" pitchFamily="34" charset="0"/>
                <a:cs typeface="Times New Roman" pitchFamily="18" charset="0"/>
              </a:rPr>
              <a:t>...</a:t>
            </a:r>
            <a:r>
              <a:rPr lang="en-US" sz="1600" b="1" dirty="0">
                <a:solidFill>
                  <a:schemeClr val="hlink"/>
                </a:solidFill>
                <a:latin typeface="Arial" pitchFamily="34" charset="0"/>
                <a:cs typeface="Times New Roman" pitchFamily="18" charset="0"/>
              </a:rPr>
              <a:t>BIO-SEMIOTI</a:t>
            </a:r>
            <a:r>
              <a:rPr lang="lt-LT" sz="1600" b="1" dirty="0">
                <a:solidFill>
                  <a:schemeClr val="hlink"/>
                </a:solidFill>
                <a:latin typeface="Arial" pitchFamily="34" charset="0"/>
                <a:cs typeface="Times New Roman" pitchFamily="18" charset="0"/>
              </a:rPr>
              <a:t>KA</a:t>
            </a:r>
            <a:endParaRPr lang="en-GB" sz="1600" b="1" dirty="0">
              <a:solidFill>
                <a:schemeClr val="hlink"/>
              </a:solidFill>
              <a:latin typeface="Arial" pitchFamily="34" charset="0"/>
            </a:endParaRPr>
          </a:p>
          <a:p>
            <a:pPr indent="457200" algn="just" eaLnBrk="0" hangingPunct="0">
              <a:defRPr/>
            </a:pPr>
            <a:r>
              <a:rPr lang="en-US" sz="1600" b="1" dirty="0">
                <a:solidFill>
                  <a:srgbClr val="0000CC"/>
                </a:solidFill>
                <a:latin typeface="Arial" pitchFamily="34" charset="0"/>
                <a:cs typeface="Times New Roman" pitchFamily="18" charset="0"/>
              </a:rPr>
              <a:t>1948  </a:t>
            </a:r>
            <a:r>
              <a:rPr lang="en-US" sz="1600" b="1" dirty="0" err="1">
                <a:solidFill>
                  <a:srgbClr val="0000CC"/>
                </a:solidFill>
                <a:latin typeface="Arial" pitchFamily="34" charset="0"/>
                <a:cs typeface="Times New Roman" pitchFamily="18" charset="0"/>
              </a:rPr>
              <a:t>N.Wiener</a:t>
            </a:r>
            <a:r>
              <a:rPr lang="en-US" sz="1600" b="1" dirty="0">
                <a:solidFill>
                  <a:srgbClr val="0000CC"/>
                </a:solidFill>
                <a:latin typeface="Arial" pitchFamily="34" charset="0"/>
                <a:cs typeface="Times New Roman" pitchFamily="18" charset="0"/>
              </a:rPr>
              <a:t>,  </a:t>
            </a:r>
            <a:r>
              <a:rPr lang="en-US" sz="1600" b="1" dirty="0" err="1">
                <a:solidFill>
                  <a:srgbClr val="0000CC"/>
                </a:solidFill>
                <a:latin typeface="Arial" pitchFamily="34" charset="0"/>
                <a:cs typeface="Times New Roman" pitchFamily="18" charset="0"/>
              </a:rPr>
              <a:t>C.E.Shannon</a:t>
            </a:r>
            <a:r>
              <a:rPr lang="en-US" sz="1600" b="1" dirty="0">
                <a:solidFill>
                  <a:srgbClr val="FF0000"/>
                </a:solidFill>
                <a:latin typeface="Arial" pitchFamily="34" charset="0"/>
                <a:cs typeface="Times New Roman" pitchFamily="18" charset="0"/>
              </a:rPr>
              <a:t>………........................</a:t>
            </a:r>
            <a:r>
              <a:rPr lang="lt-LT" sz="1600" b="1" dirty="0">
                <a:solidFill>
                  <a:srgbClr val="FF0000"/>
                </a:solidFill>
                <a:latin typeface="Arial" pitchFamily="34" charset="0"/>
                <a:cs typeface="Times New Roman" pitchFamily="18" charset="0"/>
              </a:rPr>
              <a:t>VALDYMAS </a:t>
            </a:r>
            <a:r>
              <a:rPr lang="en-US" sz="1600" b="1" dirty="0">
                <a:solidFill>
                  <a:srgbClr val="FF0000"/>
                </a:solidFill>
                <a:latin typeface="Arial" pitchFamily="34" charset="0"/>
              </a:rPr>
              <a:t>INFORMA</a:t>
            </a:r>
            <a:r>
              <a:rPr lang="lt-LT" sz="1600" b="1" dirty="0">
                <a:solidFill>
                  <a:srgbClr val="FF0000"/>
                </a:solidFill>
                <a:latin typeface="Arial" pitchFamily="34" charset="0"/>
              </a:rPr>
              <a:t>CIJA</a:t>
            </a:r>
            <a:r>
              <a:rPr lang="lt-LT" sz="1600" dirty="0">
                <a:solidFill>
                  <a:srgbClr val="FF0000"/>
                </a:solidFill>
                <a:effectLst>
                  <a:outerShdw blurRad="38100" dist="38100" dir="2700000" algn="tl">
                    <a:srgbClr val="C0C0C0"/>
                  </a:outerShdw>
                </a:effectLst>
                <a:latin typeface="Arial" pitchFamily="34" charset="0"/>
              </a:rPr>
              <a:t> </a:t>
            </a:r>
            <a:endParaRPr lang="en-GB" sz="1600" b="1" dirty="0">
              <a:solidFill>
                <a:srgbClr val="FF0000"/>
              </a:solidFill>
              <a:latin typeface="Arial" pitchFamily="34" charset="0"/>
            </a:endParaRPr>
          </a:p>
          <a:p>
            <a:pPr indent="457200" algn="just" eaLnBrk="0" hangingPunct="0">
              <a:defRPr/>
            </a:pPr>
            <a:r>
              <a:rPr lang="en-US" sz="1600" b="1" dirty="0">
                <a:latin typeface="Arial" pitchFamily="34" charset="0"/>
                <a:cs typeface="Times New Roman" pitchFamily="18" charset="0"/>
              </a:rPr>
              <a:t>1938-1955  </a:t>
            </a:r>
            <a:r>
              <a:rPr lang="en-US" sz="1600" b="1" dirty="0" err="1">
                <a:latin typeface="Arial" pitchFamily="34" charset="0"/>
                <a:cs typeface="Times New Roman" pitchFamily="18" charset="0"/>
              </a:rPr>
              <a:t>P.Teilhard</a:t>
            </a:r>
            <a:r>
              <a:rPr lang="en-US" sz="1600" b="1" dirty="0">
                <a:latin typeface="Arial" pitchFamily="34" charset="0"/>
                <a:cs typeface="Times New Roman" pitchFamily="18" charset="0"/>
              </a:rPr>
              <a:t> de </a:t>
            </a:r>
            <a:r>
              <a:rPr lang="en-US" sz="1600" b="1" dirty="0" err="1">
                <a:latin typeface="Arial" pitchFamily="34" charset="0"/>
                <a:cs typeface="Times New Roman" pitchFamily="18" charset="0"/>
              </a:rPr>
              <a:t>Shardin</a:t>
            </a:r>
            <a:r>
              <a:rPr lang="en-US" sz="1600" b="1" dirty="0">
                <a:latin typeface="Arial" pitchFamily="34" charset="0"/>
                <a:cs typeface="Times New Roman" pitchFamily="18" charset="0"/>
              </a:rPr>
              <a:t>  …..............….</a:t>
            </a:r>
            <a:r>
              <a:rPr lang="en-US" sz="1600" b="1" dirty="0">
                <a:solidFill>
                  <a:schemeClr val="hlink"/>
                </a:solidFill>
                <a:latin typeface="Arial" pitchFamily="34" charset="0"/>
                <a:cs typeface="Times New Roman" pitchFamily="18" charset="0"/>
              </a:rPr>
              <a:t>NOO</a:t>
            </a:r>
            <a:r>
              <a:rPr lang="lt-LT" sz="1600" b="1" dirty="0">
                <a:solidFill>
                  <a:schemeClr val="hlink"/>
                </a:solidFill>
                <a:latin typeface="Arial" pitchFamily="34" charset="0"/>
                <a:cs typeface="Times New Roman" pitchFamily="18" charset="0"/>
              </a:rPr>
              <a:t>SF</a:t>
            </a:r>
            <a:r>
              <a:rPr lang="en-US" sz="1600" b="1" dirty="0">
                <a:solidFill>
                  <a:schemeClr val="hlink"/>
                </a:solidFill>
                <a:latin typeface="Arial" pitchFamily="34" charset="0"/>
                <a:cs typeface="Times New Roman" pitchFamily="18" charset="0"/>
              </a:rPr>
              <a:t>ERA-</a:t>
            </a:r>
            <a:r>
              <a:rPr lang="lt-LT" sz="1600" b="1" dirty="0">
                <a:solidFill>
                  <a:schemeClr val="hlink"/>
                </a:solidFill>
                <a:latin typeface="Arial" pitchFamily="34" charset="0"/>
                <a:cs typeface="Times New Roman" pitchFamily="18" charset="0"/>
              </a:rPr>
              <a:t>MINTYS BIOSFEROJE</a:t>
            </a:r>
            <a:endParaRPr lang="en-GB" sz="1600" b="1" dirty="0">
              <a:solidFill>
                <a:schemeClr val="hlink"/>
              </a:solidFill>
              <a:latin typeface="Arial" pitchFamily="34" charset="0"/>
            </a:endParaRPr>
          </a:p>
          <a:p>
            <a:pPr indent="457200" algn="just" eaLnBrk="0" hangingPunct="0">
              <a:defRPr/>
            </a:pPr>
            <a:r>
              <a:rPr lang="en-US" sz="1600" b="1" dirty="0">
                <a:latin typeface="Arial" pitchFamily="34" charset="0"/>
                <a:cs typeface="Times New Roman" pitchFamily="18" charset="0"/>
              </a:rPr>
              <a:t>1940</a:t>
            </a:r>
            <a:r>
              <a:rPr lang="lt-LT" sz="1600" b="1" dirty="0">
                <a:latin typeface="Arial" pitchFamily="34" charset="0"/>
                <a:cs typeface="Times New Roman" pitchFamily="18" charset="0"/>
              </a:rPr>
              <a:t> </a:t>
            </a:r>
            <a:r>
              <a:rPr lang="en-US" sz="1600" b="1" dirty="0" err="1">
                <a:latin typeface="Arial" pitchFamily="34" charset="0"/>
                <a:cs typeface="Times New Roman" pitchFamily="18" charset="0"/>
              </a:rPr>
              <a:t>H.Driesh</a:t>
            </a:r>
            <a:r>
              <a:rPr lang="en-US" sz="1600" b="1" dirty="0">
                <a:latin typeface="Arial" pitchFamily="34" charset="0"/>
                <a:cs typeface="Times New Roman" pitchFamily="18" charset="0"/>
              </a:rPr>
              <a:t>………………...................….   </a:t>
            </a:r>
            <a:r>
              <a:rPr lang="en-US" sz="1600" b="1" dirty="0">
                <a:solidFill>
                  <a:schemeClr val="hlink"/>
                </a:solidFill>
                <a:latin typeface="Arial" pitchFamily="34" charset="0"/>
                <a:cs typeface="Times New Roman" pitchFamily="18" charset="0"/>
              </a:rPr>
              <a:t>VITAL</a:t>
            </a:r>
            <a:r>
              <a:rPr lang="lt-LT" sz="1600" b="1" dirty="0">
                <a:solidFill>
                  <a:schemeClr val="hlink"/>
                </a:solidFill>
                <a:latin typeface="Arial" pitchFamily="34" charset="0"/>
                <a:cs typeface="Times New Roman" pitchFamily="18" charset="0"/>
              </a:rPr>
              <a:t>INĖ JĖGA,</a:t>
            </a:r>
            <a:r>
              <a:rPr lang="en-US" sz="1600" b="1" dirty="0">
                <a:solidFill>
                  <a:schemeClr val="hlink"/>
                </a:solidFill>
                <a:latin typeface="Arial" pitchFamily="34" charset="0"/>
                <a:cs typeface="Times New Roman" pitchFamily="18" charset="0"/>
              </a:rPr>
              <a:t>  ENTELECHI</a:t>
            </a:r>
            <a:r>
              <a:rPr lang="lt-LT" sz="1600" b="1" dirty="0">
                <a:solidFill>
                  <a:schemeClr val="hlink"/>
                </a:solidFill>
                <a:latin typeface="Arial" pitchFamily="34" charset="0"/>
                <a:cs typeface="Times New Roman" pitchFamily="18" charset="0"/>
              </a:rPr>
              <a:t>JO</a:t>
            </a:r>
            <a:r>
              <a:rPr lang="en-US" sz="1600" b="1" dirty="0">
                <a:solidFill>
                  <a:schemeClr val="hlink"/>
                </a:solidFill>
                <a:latin typeface="Arial" pitchFamily="34" charset="0"/>
                <a:cs typeface="Times New Roman" pitchFamily="18" charset="0"/>
              </a:rPr>
              <a:t>S</a:t>
            </a:r>
            <a:endParaRPr lang="lt-LT" sz="1600" b="1" dirty="0">
              <a:solidFill>
                <a:schemeClr val="hlink"/>
              </a:solidFill>
              <a:latin typeface="Arial" pitchFamily="34" charset="0"/>
              <a:cs typeface="Times New Roman" pitchFamily="18" charset="0"/>
            </a:endParaRPr>
          </a:p>
          <a:p>
            <a:pPr indent="457200" algn="just" eaLnBrk="0" hangingPunct="0">
              <a:defRPr/>
            </a:pPr>
            <a:r>
              <a:rPr lang="lt-LT" sz="1600" b="1" dirty="0">
                <a:latin typeface="Arial" pitchFamily="34" charset="0"/>
                <a:cs typeface="Times New Roman" pitchFamily="18" charset="0"/>
              </a:rPr>
              <a:t>1926</a:t>
            </a:r>
            <a:r>
              <a:rPr lang="lt-LT" sz="1600" b="1" dirty="0">
                <a:solidFill>
                  <a:schemeClr val="hlink"/>
                </a:solidFill>
                <a:latin typeface="Arial" pitchFamily="34" charset="0"/>
                <a:cs typeface="Times New Roman" pitchFamily="18" charset="0"/>
              </a:rPr>
              <a:t> </a:t>
            </a:r>
            <a:r>
              <a:rPr lang="lt-LT" sz="1600" b="1" dirty="0">
                <a:latin typeface="Arial" pitchFamily="34" charset="0"/>
              </a:rPr>
              <a:t>J. von Uexkűll.............................. </a:t>
            </a:r>
            <a:r>
              <a:rPr lang="lt-LT" sz="1600" b="1" i="1" dirty="0">
                <a:solidFill>
                  <a:srgbClr val="3219CB"/>
                </a:solidFill>
                <a:effectLst/>
                <a:latin typeface="Arial" pitchFamily="34" charset="0"/>
              </a:rPr>
              <a:t>Umwelt</a:t>
            </a:r>
            <a:r>
              <a:rPr lang="lt-LT" sz="1600" b="1" dirty="0">
                <a:solidFill>
                  <a:srgbClr val="3219CB"/>
                </a:solidFill>
                <a:effectLst/>
                <a:latin typeface="Arial" pitchFamily="34" charset="0"/>
              </a:rPr>
              <a:t> </a:t>
            </a:r>
            <a:endParaRPr lang="en-GB" sz="1600" b="1" dirty="0">
              <a:solidFill>
                <a:srgbClr val="3219CB"/>
              </a:solidFill>
              <a:effectLst/>
              <a:latin typeface="Arial" pitchFamily="34" charset="0"/>
            </a:endParaRPr>
          </a:p>
          <a:p>
            <a:pPr indent="457200" eaLnBrk="0" hangingPunct="0">
              <a:defRPr/>
            </a:pPr>
            <a:r>
              <a:rPr lang="lt-LT" sz="1600" b="1" u="sng" dirty="0">
                <a:solidFill>
                  <a:srgbClr val="0000CC"/>
                </a:solidFill>
                <a:latin typeface="Arial" pitchFamily="34" charset="0"/>
              </a:rPr>
              <a:t>1902-09-11 Wilhelm Johannsen</a:t>
            </a:r>
            <a:r>
              <a:rPr lang="lt-LT" sz="1600" b="1" u="sng" dirty="0">
                <a:solidFill>
                  <a:srgbClr val="FF0000"/>
                </a:solidFill>
                <a:latin typeface="Arial" pitchFamily="34" charset="0"/>
              </a:rPr>
              <a:t>.......GENOTIPAS-FENOTIPAS</a:t>
            </a:r>
            <a:endParaRPr lang="lt-LT" sz="1600" b="1" u="sng" dirty="0">
              <a:solidFill>
                <a:srgbClr val="FF0000"/>
              </a:solidFill>
              <a:latin typeface="Arial" pitchFamily="34" charset="0"/>
              <a:cs typeface="Times New Roman" pitchFamily="18" charset="0"/>
            </a:endParaRPr>
          </a:p>
          <a:p>
            <a:pPr indent="457200" eaLnBrk="0" hangingPunct="0">
              <a:defRPr/>
            </a:pPr>
            <a:r>
              <a:rPr lang="en-US" sz="1600" b="1" dirty="0">
                <a:solidFill>
                  <a:srgbClr val="0000CC"/>
                </a:solidFill>
                <a:latin typeface="Arial" pitchFamily="34" charset="0"/>
                <a:cs typeface="Times New Roman" pitchFamily="18" charset="0"/>
              </a:rPr>
              <a:t>1804</a:t>
            </a:r>
            <a:r>
              <a:rPr lang="lt-LT" sz="1600" b="1" dirty="0">
                <a:solidFill>
                  <a:srgbClr val="0000CC"/>
                </a:solidFill>
                <a:latin typeface="Arial" pitchFamily="34" charset="0"/>
                <a:cs typeface="Times New Roman" pitchFamily="18" charset="0"/>
              </a:rPr>
              <a:t> </a:t>
            </a:r>
            <a:r>
              <a:rPr lang="en-US" sz="1600" b="1" dirty="0" err="1">
                <a:solidFill>
                  <a:srgbClr val="0000CC"/>
                </a:solidFill>
                <a:latin typeface="Arial" pitchFamily="34" charset="0"/>
                <a:cs typeface="Times New Roman" pitchFamily="18" charset="0"/>
              </a:rPr>
              <a:t>A.Sniadecki</a:t>
            </a:r>
            <a:r>
              <a:rPr lang="en-US" sz="1600" b="1" dirty="0">
                <a:solidFill>
                  <a:srgbClr val="FF0000"/>
                </a:solidFill>
                <a:latin typeface="Arial" pitchFamily="34" charset="0"/>
                <a:cs typeface="Times New Roman" pitchFamily="18" charset="0"/>
              </a:rPr>
              <a:t>… ...…………ORGANI</a:t>
            </a:r>
            <a:r>
              <a:rPr lang="lt-LT" sz="1600" b="1" dirty="0">
                <a:solidFill>
                  <a:srgbClr val="FF0000"/>
                </a:solidFill>
                <a:latin typeface="Arial" pitchFamily="34" charset="0"/>
                <a:cs typeface="Times New Roman" pitchFamily="18" charset="0"/>
              </a:rPr>
              <a:t>ZUOJANTI</a:t>
            </a:r>
            <a:r>
              <a:rPr lang="en-US" sz="1600" b="1" dirty="0">
                <a:solidFill>
                  <a:srgbClr val="FF0000"/>
                </a:solidFill>
                <a:latin typeface="Arial" pitchFamily="34" charset="0"/>
                <a:cs typeface="Times New Roman" pitchFamily="18" charset="0"/>
              </a:rPr>
              <a:t> (ORGANI</a:t>
            </a:r>
            <a:r>
              <a:rPr lang="lt-LT" sz="1600" b="1" dirty="0">
                <a:solidFill>
                  <a:srgbClr val="FF0000"/>
                </a:solidFill>
                <a:latin typeface="Arial" pitchFamily="34" charset="0"/>
                <a:cs typeface="Times New Roman" pitchFamily="18" charset="0"/>
              </a:rPr>
              <a:t>NĖ</a:t>
            </a:r>
            <a:r>
              <a:rPr lang="en-US" sz="1600" b="1" dirty="0">
                <a:solidFill>
                  <a:srgbClr val="FF0000"/>
                </a:solidFill>
                <a:latin typeface="Arial" pitchFamily="34" charset="0"/>
                <a:cs typeface="Times New Roman" pitchFamily="18" charset="0"/>
              </a:rPr>
              <a:t>)  </a:t>
            </a:r>
            <a:r>
              <a:rPr lang="lt-LT" sz="1600" b="1" dirty="0">
                <a:solidFill>
                  <a:srgbClr val="FF0000"/>
                </a:solidFill>
                <a:latin typeface="Arial" pitchFamily="34" charset="0"/>
                <a:cs typeface="Times New Roman" pitchFamily="18" charset="0"/>
              </a:rPr>
              <a:t>JĖGA</a:t>
            </a:r>
            <a:endParaRPr lang="en-GB" sz="1600" b="1" dirty="0">
              <a:solidFill>
                <a:srgbClr val="FF0000"/>
              </a:solidFill>
              <a:latin typeface="Arial" pitchFamily="34" charset="0"/>
            </a:endParaRPr>
          </a:p>
          <a:p>
            <a:pPr indent="457200" algn="just" eaLnBrk="0" hangingPunct="0">
              <a:defRPr/>
            </a:pPr>
            <a:r>
              <a:rPr lang="en-US" sz="1600" b="1" dirty="0">
                <a:latin typeface="Arial" pitchFamily="34" charset="0"/>
                <a:cs typeface="Times New Roman" pitchFamily="18" charset="0"/>
              </a:rPr>
              <a:t>	               </a:t>
            </a:r>
            <a:r>
              <a:rPr lang="lt-LT" sz="1600" b="1" dirty="0">
                <a:latin typeface="Arial" pitchFamily="34" charset="0"/>
              </a:rPr>
              <a:t>               </a:t>
            </a:r>
            <a:r>
              <a:rPr lang="en-US" sz="1600" b="1" dirty="0">
                <a:latin typeface="Arial" pitchFamily="34" charset="0"/>
                <a:cs typeface="Times New Roman" pitchFamily="18" charset="0"/>
              </a:rPr>
              <a:t>        </a:t>
            </a:r>
            <a:r>
              <a:rPr lang="en-US" sz="1600" b="1" i="1" dirty="0">
                <a:solidFill>
                  <a:schemeClr val="hlink"/>
                </a:solidFill>
                <a:latin typeface="Arial" pitchFamily="34" charset="0"/>
                <a:cs typeface="Times New Roman" pitchFamily="18" charset="0"/>
              </a:rPr>
              <a:t>VIS VITALIS</a:t>
            </a:r>
            <a:r>
              <a:rPr lang="en-US" sz="1600" b="1" dirty="0">
                <a:latin typeface="Arial" pitchFamily="34" charset="0"/>
                <a:cs typeface="Times New Roman" pitchFamily="18" charset="0"/>
              </a:rPr>
              <a:t>…....</a:t>
            </a:r>
            <a:r>
              <a:rPr lang="lt-LT" sz="1600" b="1" dirty="0">
                <a:latin typeface="Arial" pitchFamily="34" charset="0"/>
                <a:cs typeface="Times New Roman" pitchFamily="18" charset="0"/>
              </a:rPr>
              <a:t>.......................</a:t>
            </a:r>
            <a:r>
              <a:rPr lang="en-US" sz="1600" b="1" dirty="0">
                <a:latin typeface="Arial" pitchFamily="34" charset="0"/>
                <a:cs typeface="Times New Roman" pitchFamily="18" charset="0"/>
              </a:rPr>
              <a:t>.</a:t>
            </a:r>
            <a:r>
              <a:rPr lang="en-US" sz="1600" b="1" dirty="0" err="1">
                <a:latin typeface="Arial" pitchFamily="34" charset="0"/>
                <a:cs typeface="Times New Roman" pitchFamily="18" charset="0"/>
              </a:rPr>
              <a:t>G.Treviranus</a:t>
            </a:r>
            <a:r>
              <a:rPr lang="en-US" sz="1600" b="1" dirty="0">
                <a:latin typeface="Arial" pitchFamily="34" charset="0"/>
                <a:cs typeface="Times New Roman" pitchFamily="18" charset="0"/>
              </a:rPr>
              <a:t> (1779-1837)</a:t>
            </a:r>
            <a:endParaRPr lang="en-GB" sz="1600" b="1" dirty="0">
              <a:latin typeface="Arial" pitchFamily="34" charset="0"/>
            </a:endParaRPr>
          </a:p>
          <a:p>
            <a:pPr indent="457200" algn="just" eaLnBrk="0" hangingPunct="0">
              <a:defRPr/>
            </a:pPr>
            <a:r>
              <a:rPr lang="en-US" sz="1600" b="1" dirty="0">
                <a:latin typeface="Arial" pitchFamily="34" charset="0"/>
                <a:cs typeface="Times New Roman" pitchFamily="18" charset="0"/>
              </a:rPr>
              <a:t>                     	            </a:t>
            </a:r>
            <a:r>
              <a:rPr lang="lt-LT" sz="1600" b="1" dirty="0">
                <a:solidFill>
                  <a:schemeClr val="hlink"/>
                </a:solidFill>
                <a:latin typeface="Arial" pitchFamily="34" charset="0"/>
                <a:cs typeface="Times New Roman" pitchFamily="18" charset="0"/>
              </a:rPr>
              <a:t>VALDANTI</a:t>
            </a:r>
            <a:r>
              <a:rPr lang="en-US" sz="1600" b="1" dirty="0">
                <a:solidFill>
                  <a:schemeClr val="hlink"/>
                </a:solidFill>
                <a:latin typeface="Arial" pitchFamily="34" charset="0"/>
                <a:cs typeface="Times New Roman" pitchFamily="18" charset="0"/>
              </a:rPr>
              <a:t>  S</a:t>
            </a:r>
            <a:r>
              <a:rPr lang="lt-LT" sz="1600" b="1" dirty="0">
                <a:solidFill>
                  <a:schemeClr val="hlink"/>
                </a:solidFill>
                <a:latin typeface="Arial" pitchFamily="34" charset="0"/>
                <a:cs typeface="Times New Roman" pitchFamily="18" charset="0"/>
              </a:rPr>
              <a:t>IE</a:t>
            </a:r>
            <a:r>
              <a:rPr lang="en-US" sz="1600" b="1" dirty="0">
                <a:solidFill>
                  <a:schemeClr val="hlink"/>
                </a:solidFill>
                <a:latin typeface="Arial" pitchFamily="34" charset="0"/>
                <a:cs typeface="Times New Roman" pitchFamily="18" charset="0"/>
              </a:rPr>
              <a:t>L</a:t>
            </a:r>
            <a:r>
              <a:rPr lang="lt-LT" sz="1600" b="1" dirty="0">
                <a:solidFill>
                  <a:schemeClr val="hlink"/>
                </a:solidFill>
                <a:latin typeface="Arial" pitchFamily="34" charset="0"/>
                <a:cs typeface="Times New Roman" pitchFamily="18" charset="0"/>
              </a:rPr>
              <a:t>A</a:t>
            </a:r>
            <a:r>
              <a:rPr lang="en-US" sz="1600" b="1" dirty="0">
                <a:latin typeface="Arial" pitchFamily="34" charset="0"/>
                <a:cs typeface="Times New Roman" pitchFamily="18" charset="0"/>
              </a:rPr>
              <a:t> …............................</a:t>
            </a:r>
            <a:r>
              <a:rPr lang="lt-LT" sz="1600" b="1" dirty="0">
                <a:latin typeface="Arial" pitchFamily="34" charset="0"/>
                <a:cs typeface="Times New Roman" pitchFamily="18" charset="0"/>
              </a:rPr>
              <a:t>.......</a:t>
            </a:r>
            <a:r>
              <a:rPr lang="en-US" sz="1600" b="1" dirty="0">
                <a:latin typeface="Arial" pitchFamily="34" charset="0"/>
                <a:cs typeface="Times New Roman" pitchFamily="18" charset="0"/>
              </a:rPr>
              <a:t>A. </a:t>
            </a:r>
            <a:r>
              <a:rPr lang="en-US" sz="1600" b="1" dirty="0" err="1">
                <a:latin typeface="Arial" pitchFamily="34" charset="0"/>
                <a:cs typeface="Times New Roman" pitchFamily="18" charset="0"/>
              </a:rPr>
              <a:t>Shtall</a:t>
            </a:r>
            <a:r>
              <a:rPr lang="en-US" sz="1600" b="1" dirty="0">
                <a:latin typeface="Arial" pitchFamily="34" charset="0"/>
                <a:cs typeface="Times New Roman" pitchFamily="18" charset="0"/>
              </a:rPr>
              <a:t> (1660-1734)</a:t>
            </a:r>
            <a:endParaRPr lang="en-GB" sz="1600" b="1" dirty="0">
              <a:latin typeface="Arial" pitchFamily="34" charset="0"/>
            </a:endParaRPr>
          </a:p>
          <a:p>
            <a:pPr indent="457200" algn="just" eaLnBrk="0" hangingPunct="0">
              <a:defRPr/>
            </a:pPr>
            <a:r>
              <a:rPr lang="en-US" sz="1600" b="1" dirty="0">
                <a:latin typeface="Arial" pitchFamily="34" charset="0"/>
                <a:cs typeface="Times New Roman" pitchFamily="18" charset="0"/>
              </a:rPr>
              <a:t>          </a:t>
            </a:r>
            <a:r>
              <a:rPr lang="lt-LT" sz="1600" b="1" dirty="0">
                <a:solidFill>
                  <a:srgbClr val="FF0000"/>
                </a:solidFill>
                <a:latin typeface="Arial" pitchFamily="34" charset="0"/>
                <a:cs typeface="Times New Roman" pitchFamily="18" charset="0"/>
              </a:rPr>
              <a:t>ATSPINDĖJIMAS </a:t>
            </a:r>
            <a:r>
              <a:rPr lang="en-US" sz="1600" b="1" dirty="0">
                <a:solidFill>
                  <a:srgbClr val="FF0000"/>
                </a:solidFill>
                <a:latin typeface="Arial" pitchFamily="34" charset="0"/>
                <a:cs typeface="Times New Roman" pitchFamily="18" charset="0"/>
              </a:rPr>
              <a:t>S</a:t>
            </a:r>
            <a:r>
              <a:rPr lang="lt-LT" sz="1600" b="1" dirty="0">
                <a:solidFill>
                  <a:srgbClr val="FF0000"/>
                </a:solidFill>
                <a:latin typeface="Arial" pitchFamily="34" charset="0"/>
                <a:cs typeface="Times New Roman" pitchFamily="18" charset="0"/>
              </a:rPr>
              <a:t>IELOJE </a:t>
            </a:r>
            <a:r>
              <a:rPr lang="en-US" sz="1600" b="1" dirty="0">
                <a:solidFill>
                  <a:srgbClr val="FF0000"/>
                </a:solidFill>
                <a:latin typeface="Arial" pitchFamily="34" charset="0"/>
                <a:cs typeface="Times New Roman" pitchFamily="18" charset="0"/>
              </a:rPr>
              <a:t>................................</a:t>
            </a:r>
            <a:r>
              <a:rPr lang="lt-LT" sz="1600" b="1" dirty="0">
                <a:solidFill>
                  <a:srgbClr val="FF0000"/>
                </a:solidFill>
                <a:latin typeface="Arial" pitchFamily="34" charset="0"/>
                <a:cs typeface="Times New Roman" pitchFamily="18" charset="0"/>
              </a:rPr>
              <a:t>..........</a:t>
            </a:r>
            <a:r>
              <a:rPr lang="en-US" sz="1600" b="1" dirty="0">
                <a:solidFill>
                  <a:srgbClr val="FF0000"/>
                </a:solidFill>
                <a:latin typeface="Arial" pitchFamily="34" charset="0"/>
                <a:cs typeface="Times New Roman" pitchFamily="18" charset="0"/>
              </a:rPr>
              <a:t>.</a:t>
            </a:r>
            <a:r>
              <a:rPr lang="en-US" sz="1600" b="1" dirty="0" err="1">
                <a:solidFill>
                  <a:srgbClr val="0000CC"/>
                </a:solidFill>
                <a:latin typeface="Arial" pitchFamily="34" charset="0"/>
                <a:cs typeface="Times New Roman" pitchFamily="18" charset="0"/>
              </a:rPr>
              <a:t>R.Descartes</a:t>
            </a:r>
            <a:r>
              <a:rPr lang="en-US" sz="1600" b="1" dirty="0">
                <a:solidFill>
                  <a:srgbClr val="0000CC"/>
                </a:solidFill>
                <a:latin typeface="Arial" pitchFamily="34" charset="0"/>
                <a:cs typeface="Times New Roman" pitchFamily="18" charset="0"/>
              </a:rPr>
              <a:t>(1596-1650)</a:t>
            </a:r>
            <a:endParaRPr lang="en-GB" sz="1600" b="1" dirty="0">
              <a:solidFill>
                <a:srgbClr val="0000CC"/>
              </a:solidFill>
              <a:latin typeface="Arial" pitchFamily="34" charset="0"/>
            </a:endParaRPr>
          </a:p>
          <a:p>
            <a:pPr indent="457200" algn="just" eaLnBrk="0" hangingPunct="0">
              <a:defRPr/>
            </a:pPr>
            <a:r>
              <a:rPr lang="en-US" sz="1600" b="1" dirty="0">
                <a:latin typeface="Arial" pitchFamily="34" charset="0"/>
                <a:cs typeface="Times New Roman" pitchFamily="18" charset="0"/>
              </a:rPr>
              <a:t>	</a:t>
            </a:r>
            <a:r>
              <a:rPr lang="en-US" sz="1600" b="1" i="1" dirty="0">
                <a:solidFill>
                  <a:schemeClr val="hlink"/>
                </a:solidFill>
                <a:latin typeface="Arial" pitchFamily="34" charset="0"/>
                <a:cs typeface="Times New Roman" pitchFamily="18" charset="0"/>
              </a:rPr>
              <a:t>ARCHAEUS</a:t>
            </a:r>
            <a:r>
              <a:rPr lang="en-US" sz="1600" b="1" dirty="0">
                <a:latin typeface="Arial" pitchFamily="34" charset="0"/>
                <a:cs typeface="Times New Roman" pitchFamily="18" charset="0"/>
              </a:rPr>
              <a:t>…………………………………………………….</a:t>
            </a:r>
            <a:r>
              <a:rPr lang="lt-LT" sz="1600" b="1" dirty="0">
                <a:latin typeface="Arial" pitchFamily="34" charset="0"/>
                <a:cs typeface="Times New Roman" pitchFamily="18" charset="0"/>
              </a:rPr>
              <a:t>. </a:t>
            </a:r>
            <a:r>
              <a:rPr lang="en-US" sz="1600" b="1" dirty="0" err="1">
                <a:latin typeface="Arial" pitchFamily="34" charset="0"/>
                <a:cs typeface="Times New Roman" pitchFamily="18" charset="0"/>
              </a:rPr>
              <a:t>T.Paracels</a:t>
            </a:r>
            <a:r>
              <a:rPr lang="en-US" sz="1600" b="1" dirty="0">
                <a:latin typeface="Arial" pitchFamily="34" charset="0"/>
                <a:cs typeface="Times New Roman" pitchFamily="18" charset="0"/>
              </a:rPr>
              <a:t>(1453-1541</a:t>
            </a:r>
            <a:r>
              <a:rPr lang="lt-LT" sz="1600" b="1" dirty="0">
                <a:latin typeface="Arial" pitchFamily="34" charset="0"/>
                <a:cs typeface="Times New Roman" pitchFamily="18" charset="0"/>
              </a:rPr>
              <a:t>)</a:t>
            </a:r>
            <a:endParaRPr lang="en-GB" sz="1600" b="1" dirty="0">
              <a:latin typeface="Arial" pitchFamily="34" charset="0"/>
            </a:endParaRPr>
          </a:p>
          <a:p>
            <a:pPr indent="457200" algn="just" eaLnBrk="0" hangingPunct="0">
              <a:defRPr/>
            </a:pPr>
            <a:r>
              <a:rPr lang="en-US" sz="1600" b="1" dirty="0">
                <a:solidFill>
                  <a:schemeClr val="hlink"/>
                </a:solidFill>
                <a:latin typeface="Arial" pitchFamily="34" charset="0"/>
                <a:cs typeface="Times New Roman" pitchFamily="18" charset="0"/>
              </a:rPr>
              <a:t>ENTELECHI</a:t>
            </a:r>
            <a:r>
              <a:rPr lang="lt-LT" sz="1600" b="1" dirty="0">
                <a:solidFill>
                  <a:schemeClr val="hlink"/>
                </a:solidFill>
                <a:latin typeface="Arial" pitchFamily="34" charset="0"/>
                <a:cs typeface="Times New Roman" pitchFamily="18" charset="0"/>
              </a:rPr>
              <a:t>JA</a:t>
            </a:r>
            <a:r>
              <a:rPr lang="en-US" sz="1600" b="1" dirty="0">
                <a:latin typeface="Arial" pitchFamily="34" charset="0"/>
                <a:cs typeface="Times New Roman" pitchFamily="18" charset="0"/>
              </a:rPr>
              <a:t>…………………….................................................Aristotle (384-322 BC)</a:t>
            </a:r>
            <a:endParaRPr lang="en-GB" sz="1600" b="1" dirty="0">
              <a:latin typeface="Arial" pitchFamily="34" charset="0"/>
            </a:endParaRPr>
          </a:p>
          <a:p>
            <a:pPr indent="457200" algn="just" eaLnBrk="0" hangingPunct="0">
              <a:defRPr/>
            </a:pPr>
            <a:r>
              <a:rPr lang="en-US" sz="1600" b="1" i="1" dirty="0">
                <a:solidFill>
                  <a:schemeClr val="hlink"/>
                </a:solidFill>
                <a:latin typeface="Arial" pitchFamily="34" charset="0"/>
                <a:cs typeface="Times New Roman" pitchFamily="18" charset="0"/>
              </a:rPr>
              <a:t>PSICHE</a:t>
            </a:r>
            <a:r>
              <a:rPr lang="en-US" sz="1600" b="1" dirty="0">
                <a:latin typeface="Arial" pitchFamily="34" charset="0"/>
                <a:cs typeface="Times New Roman" pitchFamily="18" charset="0"/>
              </a:rPr>
              <a:t>………………………………………..........................................Plato (427-347 BC)</a:t>
            </a:r>
          </a:p>
        </p:txBody>
      </p:sp>
      <p:sp>
        <p:nvSpPr>
          <p:cNvPr id="7" name="Text Box 3"/>
          <p:cNvSpPr txBox="1">
            <a:spLocks noChangeArrowheads="1"/>
          </p:cNvSpPr>
          <p:nvPr/>
        </p:nvSpPr>
        <p:spPr bwMode="auto">
          <a:xfrm>
            <a:off x="1331515" y="188640"/>
            <a:ext cx="7776989" cy="913070"/>
          </a:xfrm>
          <a:prstGeom prst="rect">
            <a:avLst/>
          </a:prstGeom>
          <a:noFill/>
          <a:ln w="9525">
            <a:noFill/>
            <a:miter lim="800000"/>
            <a:headEnd/>
            <a:tailEnd/>
          </a:ln>
          <a:effectLst/>
        </p:spPr>
        <p:txBody>
          <a:bodyPr wrap="square">
            <a:spAutoFit/>
          </a:bodyPr>
          <a:lstStyle/>
          <a:p>
            <a:pPr algn="ctr">
              <a:spcBef>
                <a:spcPct val="50000"/>
              </a:spcBef>
              <a:defRPr/>
            </a:pPr>
            <a:r>
              <a:rPr lang="lt-LT" sz="4000" b="1" baseline="-25000" dirty="0">
                <a:solidFill>
                  <a:srgbClr val="3219CB"/>
                </a:solidFill>
                <a:latin typeface="Comic Sans MS" pitchFamily="66" charset="0"/>
              </a:rPr>
              <a:t>PARADIGMŲ apie GYVYBĖS ESMĘ </a:t>
            </a:r>
            <a:r>
              <a:rPr lang="lt-LT" sz="4000" b="1" baseline="-25000" dirty="0" smtClean="0">
                <a:solidFill>
                  <a:srgbClr val="3219CB"/>
                </a:solidFill>
                <a:latin typeface="Comic Sans MS" pitchFamily="66" charset="0"/>
              </a:rPr>
              <a:t>– </a:t>
            </a:r>
            <a:r>
              <a:rPr lang="lt-LT" sz="4000" b="1" baseline="-25000" dirty="0" smtClean="0">
                <a:solidFill>
                  <a:srgbClr val="FF0000"/>
                </a:solidFill>
                <a:latin typeface="Comic Sans MS" pitchFamily="66" charset="0"/>
              </a:rPr>
              <a:t>SIELĄ</a:t>
            </a:r>
            <a:r>
              <a:rPr lang="lt-LT" sz="4000" b="1" baseline="-25000" dirty="0" smtClean="0">
                <a:solidFill>
                  <a:srgbClr val="3219CB"/>
                </a:solidFill>
                <a:latin typeface="Comic Sans MS" pitchFamily="66" charset="0"/>
              </a:rPr>
              <a:t>- EVOLIUCIJA</a:t>
            </a:r>
            <a:endParaRPr lang="en-US" sz="4000" b="1" baseline="-25000" dirty="0">
              <a:solidFill>
                <a:srgbClr val="3219CB"/>
              </a:solidFill>
              <a:latin typeface="Comic Sans MS" pitchFamily="66" charset="0"/>
            </a:endParaRPr>
          </a:p>
        </p:txBody>
      </p:sp>
      <p:sp>
        <p:nvSpPr>
          <p:cNvPr id="8" name="TextBox 7"/>
          <p:cNvSpPr txBox="1"/>
          <p:nvPr/>
        </p:nvSpPr>
        <p:spPr>
          <a:xfrm>
            <a:off x="1475656" y="1124744"/>
            <a:ext cx="7560840" cy="1200329"/>
          </a:xfrm>
          <a:prstGeom prst="rect">
            <a:avLst/>
          </a:prstGeom>
          <a:noFill/>
        </p:spPr>
        <p:txBody>
          <a:bodyPr wrap="square" rtlCol="0">
            <a:spAutoFit/>
          </a:bodyPr>
          <a:lstStyle/>
          <a:p>
            <a:r>
              <a:rPr lang="lt-LT" sz="2400" b="1" dirty="0" smtClean="0">
                <a:solidFill>
                  <a:srgbClr val="CC3300"/>
                </a:solidFill>
                <a:effectLst/>
                <a:latin typeface="Comic Sans MS" pitchFamily="66" charset="0"/>
              </a:rPr>
              <a:t>INFORMACINIS VALDYMAS UŽDARŲ KILPŲ KODAVIMO-DEKODAVIMO PROCEDŪROMIS</a:t>
            </a:r>
          </a:p>
          <a:p>
            <a:pPr algn="ctr"/>
            <a:r>
              <a:rPr lang="lt-LT" sz="2400" b="1" dirty="0" smtClean="0">
                <a:solidFill>
                  <a:srgbClr val="CC3300"/>
                </a:solidFill>
                <a:latin typeface="Comic Sans MS" pitchFamily="66" charset="0"/>
              </a:rPr>
              <a:t>CL-CD</a:t>
            </a:r>
            <a:endParaRPr lang="lt-LT" dirty="0"/>
          </a:p>
        </p:txBody>
      </p:sp>
      <p:cxnSp>
        <p:nvCxnSpPr>
          <p:cNvPr id="10" name="Straight Arrow Connector 9"/>
          <p:cNvCxnSpPr/>
          <p:nvPr/>
        </p:nvCxnSpPr>
        <p:spPr>
          <a:xfrm flipH="1" flipV="1">
            <a:off x="1115616" y="1340768"/>
            <a:ext cx="3672408" cy="720080"/>
          </a:xfrm>
          <a:prstGeom prst="straightConnector1">
            <a:avLst/>
          </a:prstGeom>
          <a:ln w="76200">
            <a:solidFill>
              <a:srgbClr val="3219CB"/>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Line 2"/>
          <p:cNvSpPr>
            <a:spLocks noChangeShapeType="1"/>
          </p:cNvSpPr>
          <p:nvPr/>
        </p:nvSpPr>
        <p:spPr bwMode="auto">
          <a:xfrm>
            <a:off x="1403350" y="1196975"/>
            <a:ext cx="7740650" cy="0"/>
          </a:xfrm>
          <a:prstGeom prst="line">
            <a:avLst/>
          </a:prstGeom>
          <a:noFill/>
          <a:ln w="38100" cmpd="dbl">
            <a:solidFill>
              <a:srgbClr val="0000FF"/>
            </a:solidFill>
            <a:round/>
            <a:headEnd/>
            <a:tailEnd/>
          </a:ln>
          <a:effectLst/>
        </p:spPr>
        <p:txBody>
          <a:bodyPr/>
          <a:lstStyle/>
          <a:p>
            <a:pPr>
              <a:defRPr/>
            </a:pPr>
            <a:endParaRPr lang="lt-LT">
              <a:latin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06363" y="333375"/>
            <a:ext cx="1296987" cy="1150938"/>
          </a:xfrm>
          <a:prstGeom prst="rect">
            <a:avLst/>
          </a:prstGeom>
          <a:noFill/>
          <a:ln w="9525">
            <a:noFill/>
            <a:miter lim="800000"/>
            <a:headEnd/>
            <a:tailEnd/>
          </a:ln>
        </p:spPr>
      </p:pic>
      <p:sp>
        <p:nvSpPr>
          <p:cNvPr id="599047" name="Line 7"/>
          <p:cNvSpPr>
            <a:spLocks noChangeShapeType="1"/>
          </p:cNvSpPr>
          <p:nvPr/>
        </p:nvSpPr>
        <p:spPr bwMode="auto">
          <a:xfrm>
            <a:off x="304800" y="6597352"/>
            <a:ext cx="8435975" cy="0"/>
          </a:xfrm>
          <a:prstGeom prst="line">
            <a:avLst/>
          </a:prstGeom>
          <a:noFill/>
          <a:ln w="19050">
            <a:solidFill>
              <a:srgbClr val="3366FF"/>
            </a:solidFill>
            <a:miter lim="800000"/>
            <a:headEnd/>
            <a:tailEnd/>
          </a:ln>
          <a:effectLst/>
        </p:spPr>
        <p:txBody>
          <a:bodyPr wrap="none"/>
          <a:lstStyle/>
          <a:p>
            <a:pPr>
              <a:defRPr/>
            </a:pPr>
            <a:endParaRPr lang="lt-LT">
              <a:latin typeface="Arial" pitchFamily="34" charset="0"/>
            </a:endParaRPr>
          </a:p>
        </p:txBody>
      </p:sp>
      <p:sp>
        <p:nvSpPr>
          <p:cNvPr id="8" name="Text Box 4"/>
          <p:cNvSpPr txBox="1">
            <a:spLocks noChangeArrowheads="1"/>
          </p:cNvSpPr>
          <p:nvPr/>
        </p:nvSpPr>
        <p:spPr bwMode="auto">
          <a:xfrm>
            <a:off x="1511300" y="6597650"/>
            <a:ext cx="5905500" cy="274638"/>
          </a:xfrm>
          <a:prstGeom prst="rect">
            <a:avLst/>
          </a:prstGeom>
          <a:noFill/>
          <a:ln w="9525">
            <a:noFill/>
            <a:miter lim="800000"/>
            <a:headEnd/>
            <a:tailEnd/>
          </a:ln>
        </p:spPr>
        <p:txBody>
          <a:bodyPr>
            <a:spAutoFit/>
          </a:bodyPr>
          <a:lstStyle/>
          <a:p>
            <a:pPr algn="ctr"/>
            <a:r>
              <a:rPr lang="lt-LT" sz="1200" dirty="0">
                <a:solidFill>
                  <a:schemeClr val="tx1"/>
                </a:solidFill>
                <a:effectLst/>
                <a:latin typeface="Comic Sans MS" pitchFamily="66" charset="0"/>
              </a:rPr>
              <a:t>D. Kirvelis. KIBERNETINĖ BIOPSICHOLOGIJOS SAMPRATA</a:t>
            </a:r>
            <a:endParaRPr lang="en-US" sz="1200" dirty="0">
              <a:solidFill>
                <a:schemeClr val="tx1"/>
              </a:solidFill>
              <a:effectLst/>
              <a:latin typeface="Comic Sans MS" pitchFamily="66" charset="0"/>
            </a:endParaRPr>
          </a:p>
        </p:txBody>
      </p:sp>
      <p:pic>
        <p:nvPicPr>
          <p:cNvPr id="27649" name="Picture 1"/>
          <p:cNvPicPr>
            <a:picLocks noChangeAspect="1" noChangeArrowheads="1"/>
          </p:cNvPicPr>
          <p:nvPr/>
        </p:nvPicPr>
        <p:blipFill>
          <a:blip r:embed="rId4" cstate="print"/>
          <a:srcRect/>
          <a:stretch>
            <a:fillRect/>
          </a:stretch>
        </p:blipFill>
        <p:spPr bwMode="auto">
          <a:xfrm>
            <a:off x="381000" y="1562819"/>
            <a:ext cx="8382000" cy="4962525"/>
          </a:xfrm>
          <a:prstGeom prst="rect">
            <a:avLst/>
          </a:prstGeom>
          <a:noFill/>
          <a:ln w="9525">
            <a:noFill/>
            <a:miter lim="800000"/>
            <a:headEnd/>
            <a:tailEnd/>
          </a:ln>
        </p:spPr>
      </p:pic>
      <p:sp>
        <p:nvSpPr>
          <p:cNvPr id="9" name="Text Box 5"/>
          <p:cNvSpPr txBox="1">
            <a:spLocks noChangeArrowheads="1"/>
          </p:cNvSpPr>
          <p:nvPr/>
        </p:nvSpPr>
        <p:spPr bwMode="auto">
          <a:xfrm>
            <a:off x="1331640" y="188640"/>
            <a:ext cx="7812360" cy="1077218"/>
          </a:xfrm>
          <a:prstGeom prst="rect">
            <a:avLst/>
          </a:prstGeom>
          <a:noFill/>
          <a:ln w="9525">
            <a:noFill/>
            <a:miter lim="800000"/>
            <a:headEnd/>
            <a:tailEnd/>
          </a:ln>
          <a:effectLst/>
        </p:spPr>
        <p:txBody>
          <a:bodyPr wrap="square">
            <a:spAutoFit/>
          </a:bodyPr>
          <a:lstStyle/>
          <a:p>
            <a:pPr algn="ctr">
              <a:defRPr/>
            </a:pPr>
            <a:r>
              <a:rPr lang="lt-LT" sz="3200" b="1" dirty="0">
                <a:solidFill>
                  <a:srgbClr val="3219CB"/>
                </a:solidFill>
                <a:effectLst/>
                <a:latin typeface="Comic Sans MS" pitchFamily="66" charset="0"/>
              </a:rPr>
              <a:t>Žmogaus evoliucinė </a:t>
            </a:r>
            <a:r>
              <a:rPr lang="lt-LT" sz="3200" b="1" dirty="0" smtClean="0">
                <a:solidFill>
                  <a:srgbClr val="3219CB"/>
                </a:solidFill>
                <a:effectLst/>
                <a:latin typeface="Comic Sans MS" pitchFamily="66" charset="0"/>
              </a:rPr>
              <a:t>psichologija</a:t>
            </a:r>
          </a:p>
          <a:p>
            <a:pPr algn="ctr">
              <a:defRPr/>
            </a:pPr>
            <a:r>
              <a:rPr lang="lt-LT" sz="3200" b="1" dirty="0" smtClean="0">
                <a:solidFill>
                  <a:srgbClr val="3219CB"/>
                </a:solidFill>
                <a:effectLst/>
                <a:latin typeface="Comic Sans MS" pitchFamily="66" charset="0"/>
              </a:rPr>
              <a:t>kitu “kampu”</a:t>
            </a:r>
            <a:endParaRPr lang="en-US" sz="32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68680" name="Picture 8" descr="Vaizdo rezultatas pagal užklausą „humarithm“">
            <a:hlinkClick r:id="rId4"/>
          </p:cNvPr>
          <p:cNvPicPr>
            <a:picLocks noChangeAspect="1" noChangeArrowheads="1"/>
          </p:cNvPicPr>
          <p:nvPr/>
        </p:nvPicPr>
        <p:blipFill>
          <a:blip r:embed="rId5" cstate="print"/>
          <a:srcRect/>
          <a:stretch>
            <a:fillRect/>
          </a:stretch>
        </p:blipFill>
        <p:spPr bwMode="auto">
          <a:xfrm>
            <a:off x="1471531" y="1373678"/>
            <a:ext cx="7060909" cy="5295682"/>
          </a:xfrm>
          <a:prstGeom prst="rect">
            <a:avLst/>
          </a:prstGeom>
          <a:noFill/>
        </p:spPr>
      </p:pic>
      <p:sp>
        <p:nvSpPr>
          <p:cNvPr id="5" name="TextBox 4"/>
          <p:cNvSpPr txBox="1"/>
          <p:nvPr/>
        </p:nvSpPr>
        <p:spPr>
          <a:xfrm>
            <a:off x="1187624" y="260648"/>
            <a:ext cx="7956376" cy="830997"/>
          </a:xfrm>
          <a:prstGeom prst="rect">
            <a:avLst/>
          </a:prstGeom>
          <a:noFill/>
        </p:spPr>
        <p:txBody>
          <a:bodyPr wrap="square" rtlCol="0">
            <a:spAutoFit/>
          </a:bodyPr>
          <a:lstStyle/>
          <a:p>
            <a:pPr algn="ctr"/>
            <a:r>
              <a:rPr lang="lt-LT" sz="2400" b="1" dirty="0" smtClean="0">
                <a:solidFill>
                  <a:srgbClr val="C00000"/>
                </a:solidFill>
                <a:latin typeface="Comic Sans MS" pitchFamily="66" charset="0"/>
              </a:rPr>
              <a:t>ŽMOGAUS DARBAS   </a:t>
            </a:r>
            <a:r>
              <a:rPr lang="lt-LT" sz="2400" b="1" dirty="0" smtClean="0">
                <a:solidFill>
                  <a:srgbClr val="3219CB"/>
                </a:solidFill>
                <a:latin typeface="Comic Sans MS" pitchFamily="66" charset="0"/>
              </a:rPr>
              <a:t>ar </a:t>
            </a:r>
          </a:p>
          <a:p>
            <a:pPr algn="r"/>
            <a:r>
              <a:rPr lang="lt-LT" sz="2400" b="1" dirty="0" smtClean="0">
                <a:solidFill>
                  <a:srgbClr val="3219CB"/>
                </a:solidFill>
                <a:latin typeface="Comic Sans MS" pitchFamily="66" charset="0"/>
              </a:rPr>
              <a:t>ROBOTŲ su DIRBTINIU PROTU DARBAI ?</a:t>
            </a:r>
            <a:endParaRPr lang="lt-LT" sz="24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75842" name="AutoShape 2" descr="Vaizdo rezultatas pagal užklausą „STEM vs.HECI“">
            <a:hlinkClick r:id="rId4"/>
          </p:cNvPr>
          <p:cNvSpPr>
            <a:spLocks noChangeAspect="1" noChangeArrowheads="1"/>
          </p:cNvSpPr>
          <p:nvPr/>
        </p:nvSpPr>
        <p:spPr bwMode="auto">
          <a:xfrm>
            <a:off x="920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pic>
        <p:nvPicPr>
          <p:cNvPr id="675850" name="Picture 10" descr="STEM versus HECI technology humanity gerd leonhard futurist"/>
          <p:cNvPicPr>
            <a:picLocks noChangeAspect="1" noChangeArrowheads="1"/>
          </p:cNvPicPr>
          <p:nvPr/>
        </p:nvPicPr>
        <p:blipFill>
          <a:blip r:embed="rId5" cstate="print"/>
          <a:srcRect/>
          <a:stretch>
            <a:fillRect/>
          </a:stretch>
        </p:blipFill>
        <p:spPr bwMode="auto">
          <a:xfrm>
            <a:off x="35496" y="1987135"/>
            <a:ext cx="8639983" cy="4826241"/>
          </a:xfrm>
          <a:prstGeom prst="rect">
            <a:avLst/>
          </a:prstGeom>
          <a:noFill/>
        </p:spPr>
      </p:pic>
      <p:pic>
        <p:nvPicPr>
          <p:cNvPr id="675852" name="Picture 12" descr="Vaizdo rezultatas">
            <a:hlinkClick r:id="rId6"/>
          </p:cNvPr>
          <p:cNvPicPr>
            <a:picLocks noChangeAspect="1" noChangeArrowheads="1"/>
          </p:cNvPicPr>
          <p:nvPr/>
        </p:nvPicPr>
        <p:blipFill>
          <a:blip r:embed="rId7" cstate="print"/>
          <a:srcRect/>
          <a:stretch>
            <a:fillRect/>
          </a:stretch>
        </p:blipFill>
        <p:spPr bwMode="auto">
          <a:xfrm>
            <a:off x="6723112" y="0"/>
            <a:ext cx="2420888" cy="2420888"/>
          </a:xfrm>
          <a:prstGeom prst="rect">
            <a:avLst/>
          </a:prstGeom>
          <a:noFill/>
        </p:spPr>
      </p:pic>
      <p:sp>
        <p:nvSpPr>
          <p:cNvPr id="12" name="TextBox 11"/>
          <p:cNvSpPr txBox="1"/>
          <p:nvPr/>
        </p:nvSpPr>
        <p:spPr>
          <a:xfrm>
            <a:off x="1691680" y="260648"/>
            <a:ext cx="4896544" cy="1384995"/>
          </a:xfrm>
          <a:prstGeom prst="rect">
            <a:avLst/>
          </a:prstGeom>
          <a:noFill/>
        </p:spPr>
        <p:txBody>
          <a:bodyPr wrap="square" rtlCol="0">
            <a:spAutoFit/>
          </a:bodyPr>
          <a:lstStyle/>
          <a:p>
            <a:pPr algn="ctr"/>
            <a:r>
              <a:rPr lang="lt-LT" b="1" cap="all" dirty="0" smtClean="0">
                <a:solidFill>
                  <a:srgbClr val="3219CB"/>
                </a:solidFill>
                <a:effectLst/>
                <a:latin typeface="Comic Sans MS" pitchFamily="66" charset="0"/>
              </a:rPr>
              <a:t>GERD LEONHARD – FUTURIST, </a:t>
            </a:r>
            <a:r>
              <a:rPr lang="lt-LT" b="1" cap="all" dirty="0" smtClean="0">
                <a:solidFill>
                  <a:srgbClr val="3219CB"/>
                </a:solidFill>
                <a:effectLst/>
                <a:latin typeface="Comic Sans MS" pitchFamily="66" charset="0"/>
              </a:rPr>
              <a:t>HUMANIST</a:t>
            </a:r>
          </a:p>
          <a:p>
            <a:pPr algn="ctr"/>
            <a:r>
              <a:rPr lang="lt-LT" b="1" cap="all" dirty="0" smtClean="0">
                <a:solidFill>
                  <a:srgbClr val="3219CB"/>
                </a:solidFill>
                <a:effectLst/>
                <a:latin typeface="Comic Sans MS" pitchFamily="66" charset="0"/>
              </a:rPr>
              <a:t>2016 m.</a:t>
            </a:r>
            <a:endParaRPr lang="lt-L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56386" name="Picture 2" descr="C:\Users\Dobilas\Desktop\LAISVIEJI\Automat_Dekartas.png"/>
          <p:cNvPicPr>
            <a:picLocks noChangeAspect="1" noChangeArrowheads="1"/>
          </p:cNvPicPr>
          <p:nvPr/>
        </p:nvPicPr>
        <p:blipFill>
          <a:blip r:embed="rId4" cstate="print"/>
          <a:srcRect/>
          <a:stretch>
            <a:fillRect/>
          </a:stretch>
        </p:blipFill>
        <p:spPr bwMode="auto">
          <a:xfrm>
            <a:off x="467544" y="1844824"/>
            <a:ext cx="8107635" cy="4529804"/>
          </a:xfrm>
          <a:prstGeom prst="rect">
            <a:avLst/>
          </a:prstGeom>
          <a:noFill/>
        </p:spPr>
      </p:pic>
      <p:sp>
        <p:nvSpPr>
          <p:cNvPr id="5" name="TextBox 4"/>
          <p:cNvSpPr txBox="1"/>
          <p:nvPr/>
        </p:nvSpPr>
        <p:spPr>
          <a:xfrm>
            <a:off x="1259632" y="260648"/>
            <a:ext cx="7884368" cy="1384995"/>
          </a:xfrm>
          <a:prstGeom prst="rect">
            <a:avLst/>
          </a:prstGeom>
          <a:noFill/>
        </p:spPr>
        <p:txBody>
          <a:bodyPr wrap="square" rtlCol="0">
            <a:spAutoFit/>
          </a:bodyPr>
          <a:lstStyle/>
          <a:p>
            <a:pPr algn="ctr"/>
            <a:r>
              <a:rPr lang="lt-LT" b="1" dirty="0" smtClean="0">
                <a:solidFill>
                  <a:srgbClr val="C00000"/>
                </a:solidFill>
                <a:latin typeface="Comic Sans MS" pitchFamily="66" charset="0"/>
              </a:rPr>
              <a:t>BIOINŽINERIZACIJA</a:t>
            </a:r>
            <a:r>
              <a:rPr lang="lt-LT" b="1" dirty="0" smtClean="0">
                <a:solidFill>
                  <a:srgbClr val="3219CB"/>
                </a:solidFill>
                <a:latin typeface="Comic Sans MS" pitchFamily="66" charset="0"/>
              </a:rPr>
              <a:t> </a:t>
            </a:r>
          </a:p>
          <a:p>
            <a:pPr algn="ctr"/>
            <a:r>
              <a:rPr lang="lt-LT" b="1" dirty="0" smtClean="0">
                <a:solidFill>
                  <a:srgbClr val="3219CB"/>
                </a:solidFill>
                <a:latin typeface="Comic Sans MS" pitchFamily="66" charset="0"/>
              </a:rPr>
              <a:t>vs. </a:t>
            </a:r>
          </a:p>
          <a:p>
            <a:pPr algn="ctr"/>
            <a:r>
              <a:rPr lang="lt-LT" b="1" dirty="0" smtClean="0">
                <a:solidFill>
                  <a:srgbClr val="3219CB"/>
                </a:solidFill>
                <a:latin typeface="Comic Sans MS" pitchFamily="66" charset="0"/>
              </a:rPr>
              <a:t>HUMANITARIKA ?</a:t>
            </a:r>
            <a:endParaRPr lang="lt-LT"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57410" name="Picture 2" descr="C:\Users\Dobilas\Desktop\LAISVIEJI\IntelAssist-Amplif.png"/>
          <p:cNvPicPr>
            <a:picLocks noChangeAspect="1" noChangeArrowheads="1"/>
          </p:cNvPicPr>
          <p:nvPr/>
        </p:nvPicPr>
        <p:blipFill>
          <a:blip r:embed="rId4" cstate="print"/>
          <a:srcRect/>
          <a:stretch>
            <a:fillRect/>
          </a:stretch>
        </p:blipFill>
        <p:spPr bwMode="auto">
          <a:xfrm>
            <a:off x="779463" y="1792188"/>
            <a:ext cx="7583487" cy="4229100"/>
          </a:xfrm>
          <a:prstGeom prst="rect">
            <a:avLst/>
          </a:prstGeom>
          <a:noFill/>
        </p:spPr>
      </p:pic>
      <p:sp>
        <p:nvSpPr>
          <p:cNvPr id="5" name="TextBox 4"/>
          <p:cNvSpPr txBox="1"/>
          <p:nvPr/>
        </p:nvSpPr>
        <p:spPr>
          <a:xfrm>
            <a:off x="1547664" y="428471"/>
            <a:ext cx="7128792" cy="1200329"/>
          </a:xfrm>
          <a:prstGeom prst="rect">
            <a:avLst/>
          </a:prstGeom>
          <a:noFill/>
        </p:spPr>
        <p:txBody>
          <a:bodyPr wrap="square" rtlCol="0">
            <a:spAutoFit/>
          </a:bodyPr>
          <a:lstStyle/>
          <a:p>
            <a:pPr algn="ctr"/>
            <a:r>
              <a:rPr lang="lt-LT" sz="2400" b="1" dirty="0" smtClean="0">
                <a:solidFill>
                  <a:srgbClr val="C00000"/>
                </a:solidFill>
                <a:latin typeface="Comic Sans MS" pitchFamily="66" charset="0"/>
              </a:rPr>
              <a:t>ROBOTAI su DIRBTINIU INTELEKTU </a:t>
            </a:r>
          </a:p>
          <a:p>
            <a:pPr algn="ctr"/>
            <a:r>
              <a:rPr lang="lt-LT" sz="2400" b="1" dirty="0" smtClean="0">
                <a:solidFill>
                  <a:srgbClr val="3219CB"/>
                </a:solidFill>
                <a:latin typeface="Comic Sans MS" pitchFamily="66" charset="0"/>
              </a:rPr>
              <a:t>keičia </a:t>
            </a:r>
          </a:p>
          <a:p>
            <a:pPr algn="ctr"/>
            <a:r>
              <a:rPr lang="lt-LT" sz="2400" b="1" dirty="0" smtClean="0">
                <a:solidFill>
                  <a:srgbClr val="3219CB"/>
                </a:solidFill>
                <a:latin typeface="Comic Sans MS" pitchFamily="66" charset="0"/>
              </a:rPr>
              <a:t>APTARNAVIMO KLASĖS DARBUOTOJUS</a:t>
            </a:r>
            <a:endParaRPr lang="lt-LT" sz="24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58434" name="Picture 2" descr="C:\Users\Dobilas\Desktop\LAISVIEJI\Robotai ismeta zmogu.jpg"/>
          <p:cNvPicPr>
            <a:picLocks noChangeAspect="1" noChangeArrowheads="1"/>
          </p:cNvPicPr>
          <p:nvPr/>
        </p:nvPicPr>
        <p:blipFill>
          <a:blip r:embed="rId4" cstate="print"/>
          <a:srcRect/>
          <a:stretch>
            <a:fillRect/>
          </a:stretch>
        </p:blipFill>
        <p:spPr bwMode="auto">
          <a:xfrm>
            <a:off x="611560" y="1828031"/>
            <a:ext cx="8107341" cy="4553297"/>
          </a:xfrm>
          <a:prstGeom prst="rect">
            <a:avLst/>
          </a:prstGeom>
          <a:noFill/>
        </p:spPr>
      </p:pic>
      <p:sp>
        <p:nvSpPr>
          <p:cNvPr id="5" name="TextBox 4"/>
          <p:cNvSpPr txBox="1"/>
          <p:nvPr/>
        </p:nvSpPr>
        <p:spPr>
          <a:xfrm>
            <a:off x="1547664" y="404664"/>
            <a:ext cx="7128792" cy="1200329"/>
          </a:xfrm>
          <a:prstGeom prst="rect">
            <a:avLst/>
          </a:prstGeom>
          <a:noFill/>
        </p:spPr>
        <p:txBody>
          <a:bodyPr wrap="square" rtlCol="0">
            <a:spAutoFit/>
          </a:bodyPr>
          <a:lstStyle/>
          <a:p>
            <a:pPr algn="ctr"/>
            <a:r>
              <a:rPr lang="lt-LT" sz="2400" b="1" dirty="0" smtClean="0">
                <a:solidFill>
                  <a:srgbClr val="C00000"/>
                </a:solidFill>
                <a:latin typeface="Comic Sans MS" pitchFamily="66" charset="0"/>
              </a:rPr>
              <a:t>ROBOTAI su DIRBTINIU INTELEKTU </a:t>
            </a:r>
          </a:p>
          <a:p>
            <a:pPr algn="ctr"/>
            <a:r>
              <a:rPr lang="lt-LT" sz="2400" b="1" dirty="0" smtClean="0">
                <a:solidFill>
                  <a:srgbClr val="3219CB"/>
                </a:solidFill>
                <a:latin typeface="Comic Sans MS" pitchFamily="66" charset="0"/>
              </a:rPr>
              <a:t>keičia </a:t>
            </a:r>
          </a:p>
          <a:p>
            <a:pPr algn="ctr"/>
            <a:r>
              <a:rPr lang="lt-LT" sz="2400" b="1" dirty="0" smtClean="0">
                <a:solidFill>
                  <a:srgbClr val="3219CB"/>
                </a:solidFill>
                <a:latin typeface="Comic Sans MS" pitchFamily="66" charset="0"/>
              </a:rPr>
              <a:t>APTARNAVIMO KLASĖS DARBUOTOJUS</a:t>
            </a:r>
            <a:endParaRPr lang="lt-LT" sz="2400" b="1" dirty="0">
              <a:solidFill>
                <a:srgbClr val="3219CB"/>
              </a:solidFill>
              <a:latin typeface="Comic Sans MS" pitchFamily="66"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59458" name="Picture 2" descr="C:\Users\Dobilas\Desktop\LAISVIEJI\Super-Huimanity.png"/>
          <p:cNvPicPr>
            <a:picLocks noChangeAspect="1" noChangeArrowheads="1"/>
          </p:cNvPicPr>
          <p:nvPr/>
        </p:nvPicPr>
        <p:blipFill>
          <a:blip r:embed="rId4" cstate="print"/>
          <a:srcRect/>
          <a:stretch>
            <a:fillRect/>
          </a:stretch>
        </p:blipFill>
        <p:spPr bwMode="auto">
          <a:xfrm>
            <a:off x="539552" y="2010147"/>
            <a:ext cx="8320035" cy="4587205"/>
          </a:xfrm>
          <a:prstGeom prst="rect">
            <a:avLst/>
          </a:prstGeom>
          <a:noFill/>
        </p:spPr>
      </p:pic>
      <p:sp>
        <p:nvSpPr>
          <p:cNvPr id="5" name="TextBox 4"/>
          <p:cNvSpPr txBox="1"/>
          <p:nvPr/>
        </p:nvSpPr>
        <p:spPr>
          <a:xfrm>
            <a:off x="1331640" y="613137"/>
            <a:ext cx="7812360" cy="1015663"/>
          </a:xfrm>
          <a:prstGeom prst="rect">
            <a:avLst/>
          </a:prstGeom>
          <a:noFill/>
        </p:spPr>
        <p:txBody>
          <a:bodyPr wrap="square" rtlCol="0">
            <a:spAutoFit/>
          </a:bodyPr>
          <a:lstStyle/>
          <a:p>
            <a:pPr algn="ctr"/>
            <a:r>
              <a:rPr lang="lt-LT" sz="3200" b="1" dirty="0" smtClean="0">
                <a:solidFill>
                  <a:srgbClr val="3219CB"/>
                </a:solidFill>
                <a:latin typeface="Comic Sans MS" pitchFamily="66" charset="0"/>
              </a:rPr>
              <a:t>XXI-jo a. GYVENIMAS reikalauja</a:t>
            </a:r>
          </a:p>
          <a:p>
            <a:pPr algn="ctr"/>
            <a:r>
              <a:rPr lang="lt-LT" b="1" dirty="0" smtClean="0">
                <a:solidFill>
                  <a:srgbClr val="3219CB"/>
                </a:solidFill>
                <a:latin typeface="Comic Sans MS" pitchFamily="66" charset="0"/>
              </a:rPr>
              <a:t> </a:t>
            </a:r>
            <a:r>
              <a:rPr lang="lt-LT" b="1" dirty="0" smtClean="0">
                <a:solidFill>
                  <a:srgbClr val="C00000"/>
                </a:solidFill>
                <a:latin typeface="Comic Sans MS" pitchFamily="66" charset="0"/>
              </a:rPr>
              <a:t>SuperHUMANIKOS</a:t>
            </a:r>
            <a:endParaRPr lang="lt-LT" b="1"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4" name="TextBox 3"/>
          <p:cNvSpPr txBox="1"/>
          <p:nvPr/>
        </p:nvSpPr>
        <p:spPr>
          <a:xfrm>
            <a:off x="1763688" y="476672"/>
            <a:ext cx="7056784" cy="6247864"/>
          </a:xfrm>
          <a:prstGeom prst="rect">
            <a:avLst/>
          </a:prstGeom>
          <a:noFill/>
        </p:spPr>
        <p:txBody>
          <a:bodyPr wrap="square" rtlCol="0">
            <a:spAutoFit/>
          </a:bodyPr>
          <a:lstStyle/>
          <a:p>
            <a:pPr algn="ctr"/>
            <a:r>
              <a:rPr lang="lt-LT" sz="2000" b="1" u="sng" dirty="0" smtClean="0">
                <a:solidFill>
                  <a:srgbClr val="3219CB"/>
                </a:solidFill>
                <a:effectLst/>
                <a:latin typeface="Comic Sans MS" pitchFamily="66" charset="0"/>
              </a:rPr>
              <a:t>Humaritmas </a:t>
            </a:r>
            <a:r>
              <a:rPr lang="lt-LT" sz="2000" b="1" dirty="0" smtClean="0">
                <a:solidFill>
                  <a:srgbClr val="3219CB"/>
                </a:solidFill>
                <a:effectLst/>
                <a:latin typeface="Comic Sans MS" pitchFamily="66" charset="0"/>
              </a:rPr>
              <a:t>yra futuri</a:t>
            </a:r>
            <a:r>
              <a:rPr lang="en-US" sz="2000" b="1" dirty="0" err="1" smtClean="0">
                <a:solidFill>
                  <a:srgbClr val="3219CB"/>
                </a:solidFill>
                <a:effectLst/>
                <a:latin typeface="Comic Sans MS" pitchFamily="66" charset="0"/>
              </a:rPr>
              <a:t>sto</a:t>
            </a:r>
            <a:r>
              <a:rPr lang="lt-LT" sz="2000" b="1" dirty="0" smtClean="0">
                <a:solidFill>
                  <a:srgbClr val="3219CB"/>
                </a:solidFill>
                <a:effectLst/>
                <a:latin typeface="Comic Sans MS" pitchFamily="66" charset="0"/>
              </a:rPr>
              <a:t> Gerdo Leonhardo sukurtas terminas, </a:t>
            </a:r>
            <a:endParaRPr lang="en-US" sz="2000" b="1" dirty="0" smtClean="0">
              <a:solidFill>
                <a:srgbClr val="3219CB"/>
              </a:solidFill>
              <a:effectLst/>
              <a:latin typeface="Comic Sans MS" pitchFamily="66" charset="0"/>
            </a:endParaRPr>
          </a:p>
          <a:p>
            <a:endParaRPr lang="en-US" sz="2000" dirty="0" smtClean="0">
              <a:solidFill>
                <a:srgbClr val="3219CB"/>
              </a:solidFill>
              <a:effectLst/>
              <a:latin typeface="Comic Sans MS" pitchFamily="66" charset="0"/>
            </a:endParaRPr>
          </a:p>
          <a:p>
            <a:r>
              <a:rPr lang="lt-LT" sz="2000" dirty="0" smtClean="0">
                <a:solidFill>
                  <a:srgbClr val="3219CB"/>
                </a:solidFill>
                <a:effectLst/>
                <a:latin typeface="Comic Sans MS" pitchFamily="66" charset="0"/>
              </a:rPr>
              <a:t>apibūdinantis, ką jis laiko, kad jis apsaugo darbuotojus nuo prarastos žmonijos jausmo. Kontraktas su algoritmu Leonhardo humoritmas yra etinių ir Žmogaus laimė yra verslo ateitis, ir kūrybinių principų derinys, kuris neleidžia mums tapti logiškais sisteminiais robotams, kuriuos mūsų darbuotojai galėtų padaryti kitais būdais.</a:t>
            </a:r>
          </a:p>
          <a:p>
            <a:r>
              <a:rPr lang="lt-LT" sz="2000" dirty="0" smtClean="0">
                <a:solidFill>
                  <a:srgbClr val="3219CB"/>
                </a:solidFill>
                <a:effectLst/>
                <a:latin typeface="Comic Sans MS" pitchFamily="66" charset="0"/>
              </a:rPr>
              <a:t>automatizavimas bus itin svarbus, tačiau tik palaikymo kontekste</a:t>
            </a:r>
            <a:endParaRPr lang="en-US" sz="2000" smtClean="0">
              <a:solidFill>
                <a:srgbClr val="3219CB"/>
              </a:solidFill>
              <a:effectLst/>
              <a:latin typeface="Comic Sans MS" pitchFamily="66" charset="0"/>
            </a:endParaRPr>
          </a:p>
          <a:p>
            <a:endParaRPr lang="en-US" sz="2000" dirty="0" smtClean="0">
              <a:solidFill>
                <a:srgbClr val="3219CB"/>
              </a:solidFill>
              <a:effectLst/>
              <a:latin typeface="Comic Sans MS" pitchFamily="66" charset="0"/>
            </a:endParaRPr>
          </a:p>
          <a:p>
            <a:r>
              <a:rPr lang="lt-LT" sz="2000" dirty="0" smtClean="0"/>
              <a:t>Užuot atidarius ateitį dirbtinio intelekto rankose, turime išlaikyti savo išimtines teises į žmogaus intuiciją ir moralę. </a:t>
            </a:r>
            <a:endParaRPr lang="en-US" sz="2000" dirty="0" smtClean="0"/>
          </a:p>
          <a:p>
            <a:endParaRPr lang="en-US" sz="2000" dirty="0" smtClean="0"/>
          </a:p>
          <a:p>
            <a:r>
              <a:rPr lang="lt-LT" sz="2000" dirty="0" smtClean="0"/>
              <a:t>Nes jei mes negalime suformuoti savo ateities, šiame pasaulyje mes nebetinkime. Kas gali galvoti apie kažką daugiau bauginančio?</a:t>
            </a:r>
          </a:p>
          <a:p>
            <a:endParaRPr lang="lt-LT" sz="2000" dirty="0" smtClean="0"/>
          </a:p>
          <a:p>
            <a:endParaRPr lang="lt-LT" sz="2000" dirty="0">
              <a:solidFill>
                <a:srgbClr val="3219CB"/>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sp>
        <p:nvSpPr>
          <p:cNvPr id="670722" name="AutoShape 2" descr="Vaizdo rezultatas pagal užklausą „humarithm“">
            <a:hlinkClick r:id="rId4"/>
          </p:cNvPr>
          <p:cNvSpPr>
            <a:spLocks noChangeAspect="1" noChangeArrowheads="1"/>
          </p:cNvSpPr>
          <p:nvPr/>
        </p:nvSpPr>
        <p:spPr bwMode="auto">
          <a:xfrm>
            <a:off x="920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670724" name="AutoShape 4" descr="Vaizdo rezultatas pagal užklausą „humarithm“">
            <a:hlinkClick r:id="rId4"/>
          </p:cNvPr>
          <p:cNvSpPr>
            <a:spLocks noChangeAspect="1" noChangeArrowheads="1"/>
          </p:cNvSpPr>
          <p:nvPr/>
        </p:nvSpPr>
        <p:spPr bwMode="auto">
          <a:xfrm>
            <a:off x="920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pic>
        <p:nvPicPr>
          <p:cNvPr id="670728" name="Picture 8" descr="Vaizdo rezultatas pagal užklausą „humarithm“">
            <a:hlinkClick r:id="rId5"/>
          </p:cNvPr>
          <p:cNvPicPr>
            <a:picLocks noChangeAspect="1" noChangeArrowheads="1"/>
          </p:cNvPicPr>
          <p:nvPr/>
        </p:nvPicPr>
        <p:blipFill>
          <a:blip r:embed="rId6" cstate="print"/>
          <a:srcRect/>
          <a:stretch>
            <a:fillRect/>
          </a:stretch>
        </p:blipFill>
        <p:spPr bwMode="auto">
          <a:xfrm>
            <a:off x="1403649" y="1196752"/>
            <a:ext cx="7417026" cy="5329033"/>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a:defRPr/>
            </a:pPr>
            <a:endParaRPr lang="lt-LT"/>
          </a:p>
        </p:txBody>
      </p:sp>
      <p:pic>
        <p:nvPicPr>
          <p:cNvPr id="194563" name="Picture 3"/>
          <p:cNvPicPr>
            <a:picLocks noChangeAspect="1" noChangeArrowheads="1"/>
          </p:cNvPicPr>
          <p:nvPr/>
        </p:nvPicPr>
        <p:blipFill>
          <a:blip r:embed="rId3" cstate="print"/>
          <a:srcRect/>
          <a:stretch>
            <a:fillRect/>
          </a:stretch>
        </p:blipFill>
        <p:spPr bwMode="auto">
          <a:xfrm>
            <a:off x="71438" y="333375"/>
            <a:ext cx="1296987" cy="1150938"/>
          </a:xfrm>
          <a:prstGeom prst="rect">
            <a:avLst/>
          </a:prstGeom>
          <a:noFill/>
          <a:ln w="9525">
            <a:noFill/>
            <a:miter lim="800000"/>
            <a:headEnd/>
            <a:tailEnd/>
          </a:ln>
        </p:spPr>
      </p:pic>
      <p:pic>
        <p:nvPicPr>
          <p:cNvPr id="664578" name="Picture 2" descr="Vaizdo rezultatas pagal užklausą „humarithm“">
            <a:hlinkClick r:id="rId4"/>
          </p:cNvPr>
          <p:cNvPicPr>
            <a:picLocks noChangeAspect="1" noChangeArrowheads="1"/>
          </p:cNvPicPr>
          <p:nvPr/>
        </p:nvPicPr>
        <p:blipFill>
          <a:blip r:embed="rId5" cstate="print"/>
          <a:srcRect/>
          <a:stretch>
            <a:fillRect/>
          </a:stretch>
        </p:blipFill>
        <p:spPr bwMode="auto">
          <a:xfrm>
            <a:off x="1187624" y="1383593"/>
            <a:ext cx="7732732" cy="43496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14073</TotalTime>
  <Words>3876</Words>
  <Application>Microsoft Office PowerPoint</Application>
  <PresentationFormat>On-screen Show (4:3)</PresentationFormat>
  <Paragraphs>1045</Paragraphs>
  <Slides>131</Slides>
  <Notes>101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131</vt:i4>
      </vt:variant>
    </vt:vector>
  </HeadingPairs>
  <TitlesOfParts>
    <vt:vector size="135" baseType="lpstr">
      <vt:lpstr>Office Theme</vt:lpstr>
      <vt:lpstr>Picture</vt:lpstr>
      <vt:lpstr>Equation</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Dobilas Kirvelis</dc:creator>
  <cp:lastModifiedBy>Dobilas</cp:lastModifiedBy>
  <cp:revision>1308</cp:revision>
  <cp:lastPrinted>2000-05-16T09:40:36Z</cp:lastPrinted>
  <dcterms:modified xsi:type="dcterms:W3CDTF">2017-07-02T09:14:32Z</dcterms:modified>
</cp:coreProperties>
</file>