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1485" r:id="rId3"/>
    <p:sldId id="1484" r:id="rId4"/>
    <p:sldId id="724" r:id="rId5"/>
    <p:sldId id="283" r:id="rId6"/>
    <p:sldId id="1381" r:id="rId7"/>
    <p:sldId id="726" r:id="rId8"/>
    <p:sldId id="723" r:id="rId9"/>
    <p:sldId id="1472" r:id="rId10"/>
    <p:sldId id="502" r:id="rId11"/>
    <p:sldId id="1471" r:id="rId12"/>
    <p:sldId id="725" r:id="rId13"/>
    <p:sldId id="1473" r:id="rId14"/>
    <p:sldId id="1528" r:id="rId15"/>
    <p:sldId id="945" r:id="rId16"/>
    <p:sldId id="1529" r:id="rId17"/>
    <p:sldId id="1565" r:id="rId18"/>
    <p:sldId id="1382" r:id="rId19"/>
    <p:sldId id="1474" r:id="rId20"/>
    <p:sldId id="1477" r:id="rId21"/>
    <p:sldId id="312" r:id="rId22"/>
    <p:sldId id="260" r:id="rId23"/>
    <p:sldId id="276" r:id="rId24"/>
    <p:sldId id="1526" r:id="rId25"/>
    <p:sldId id="1527" r:id="rId26"/>
    <p:sldId id="288" r:id="rId27"/>
    <p:sldId id="289" r:id="rId28"/>
    <p:sldId id="290" r:id="rId29"/>
    <p:sldId id="291" r:id="rId30"/>
    <p:sldId id="1475" r:id="rId31"/>
    <p:sldId id="321" r:id="rId32"/>
    <p:sldId id="322" r:id="rId33"/>
    <p:sldId id="294" r:id="rId34"/>
    <p:sldId id="307" r:id="rId35"/>
    <p:sldId id="1516" r:id="rId36"/>
    <p:sldId id="1517" r:id="rId37"/>
    <p:sldId id="1520" r:id="rId38"/>
    <p:sldId id="1521" r:id="rId39"/>
    <p:sldId id="1522" r:id="rId40"/>
    <p:sldId id="1523" r:id="rId41"/>
    <p:sldId id="1524" r:id="rId42"/>
    <p:sldId id="1525" r:id="rId43"/>
    <p:sldId id="1483" r:id="rId44"/>
    <p:sldId id="342" r:id="rId45"/>
    <p:sldId id="333" r:id="rId46"/>
    <p:sldId id="359" r:id="rId47"/>
    <p:sldId id="360" r:id="rId48"/>
    <p:sldId id="361" r:id="rId49"/>
    <p:sldId id="362" r:id="rId50"/>
    <p:sldId id="1378" r:id="rId51"/>
    <p:sldId id="1379" r:id="rId52"/>
    <p:sldId id="1380" r:id="rId53"/>
    <p:sldId id="364" r:id="rId54"/>
    <p:sldId id="661" r:id="rId55"/>
    <p:sldId id="662" r:id="rId56"/>
    <p:sldId id="663" r:id="rId57"/>
    <p:sldId id="664" r:id="rId58"/>
    <p:sldId id="665" r:id="rId59"/>
    <p:sldId id="666" r:id="rId60"/>
    <p:sldId id="754" r:id="rId61"/>
    <p:sldId id="259" r:id="rId62"/>
    <p:sldId id="721" r:id="rId63"/>
  </p:sldIdLst>
  <p:sldSz cx="9144000" cy="6858000" type="screen4x3"/>
  <p:notesSz cx="6858000" cy="9144000"/>
  <p:defaultTextStyle>
    <a:defPPr>
      <a:defRPr lang="lt-L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9F70C3-07D8-4AE4-844D-8DFC50C3ECF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lt-LT"/>
          </a:p>
        </p:txBody>
      </p:sp>
      <p:sp>
        <p:nvSpPr>
          <p:cNvPr id="3" name="Date Placeholder 2">
            <a:extLst>
              <a:ext uri="{FF2B5EF4-FFF2-40B4-BE49-F238E27FC236}">
                <a16:creationId xmlns:a16="http://schemas.microsoft.com/office/drawing/2014/main" id="{63276D40-F72D-402B-A296-034B5F059E3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F4787B6B-73B4-49CA-9403-C1DF86451655}" type="datetimeFigureOut">
              <a:rPr lang="lt-LT"/>
              <a:pPr>
                <a:defRPr/>
              </a:pPr>
              <a:t>2022-07-28</a:t>
            </a:fld>
            <a:endParaRPr lang="lt-LT"/>
          </a:p>
        </p:txBody>
      </p:sp>
      <p:sp>
        <p:nvSpPr>
          <p:cNvPr id="4" name="Slide Image Placeholder 3">
            <a:extLst>
              <a:ext uri="{FF2B5EF4-FFF2-40B4-BE49-F238E27FC236}">
                <a16:creationId xmlns:a16="http://schemas.microsoft.com/office/drawing/2014/main" id="{C5F39FA0-A74D-4D2B-8BA5-056DDC4C322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lt-LT" noProof="0"/>
          </a:p>
        </p:txBody>
      </p:sp>
      <p:sp>
        <p:nvSpPr>
          <p:cNvPr id="5" name="Notes Placeholder 4">
            <a:extLst>
              <a:ext uri="{FF2B5EF4-FFF2-40B4-BE49-F238E27FC236}">
                <a16:creationId xmlns:a16="http://schemas.microsoft.com/office/drawing/2014/main" id="{90936274-0B36-4F90-BC77-0EDAEDA51FA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t-LT" noProof="0"/>
          </a:p>
        </p:txBody>
      </p:sp>
      <p:sp>
        <p:nvSpPr>
          <p:cNvPr id="6" name="Footer Placeholder 5">
            <a:extLst>
              <a:ext uri="{FF2B5EF4-FFF2-40B4-BE49-F238E27FC236}">
                <a16:creationId xmlns:a16="http://schemas.microsoft.com/office/drawing/2014/main" id="{6B55E97B-123C-455C-9EBD-FA7FAE3A3B6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lt-LT"/>
          </a:p>
        </p:txBody>
      </p:sp>
      <p:sp>
        <p:nvSpPr>
          <p:cNvPr id="7" name="Slide Number Placeholder 6">
            <a:extLst>
              <a:ext uri="{FF2B5EF4-FFF2-40B4-BE49-F238E27FC236}">
                <a16:creationId xmlns:a16="http://schemas.microsoft.com/office/drawing/2014/main" id="{E1F90F3C-9323-43E9-ADEF-73418D5135D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79E581F-E035-43AB-A9CD-5DE84AA3CE64}" type="slidenum">
              <a:rPr lang="lt-LT" altLang="lt-LT"/>
              <a:pPr/>
              <a:t>‹#›</a:t>
            </a:fld>
            <a:endParaRPr lang="lt-LT" altLang="lt-L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443C78B-01CE-F52E-B477-69A3C8EB92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185A92D-EDB1-4564-88DE-B47BD815C681}" type="slidenum">
              <a:rPr lang="en-GB" altLang="lt-LT" sz="1300">
                <a:latin typeface="Arial" panose="020B0604020202020204" pitchFamily="34" charset="0"/>
              </a:rPr>
              <a:pPr eaLnBrk="1" hangingPunct="1">
                <a:spcBef>
                  <a:spcPct val="0"/>
                </a:spcBef>
              </a:pPr>
              <a:t>11</a:t>
            </a:fld>
            <a:endParaRPr lang="en-GB" altLang="lt-LT" sz="1300">
              <a:latin typeface="Arial" panose="020B0604020202020204" pitchFamily="34" charset="0"/>
            </a:endParaRPr>
          </a:p>
        </p:txBody>
      </p:sp>
      <p:sp>
        <p:nvSpPr>
          <p:cNvPr id="13315" name="Rectangle 2">
            <a:extLst>
              <a:ext uri="{FF2B5EF4-FFF2-40B4-BE49-F238E27FC236}">
                <a16:creationId xmlns:a16="http://schemas.microsoft.com/office/drawing/2014/main" id="{B2557ABB-1824-1A7B-66EE-C726E661DF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1862B714-0B06-7ABF-4FFA-C67671908A67}"/>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AE1FAF9-1C35-9C1B-6727-77D944958F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319B28-FFE5-4661-9A10-ECF5DC3CC42F}" type="slidenum">
              <a:rPr lang="en-GB" altLang="lt-LT"/>
              <a:pPr eaLnBrk="1" hangingPunct="1"/>
              <a:t>32</a:t>
            </a:fld>
            <a:endParaRPr lang="en-GB" altLang="lt-LT"/>
          </a:p>
        </p:txBody>
      </p:sp>
      <p:sp>
        <p:nvSpPr>
          <p:cNvPr id="36867" name="Rectangle 2">
            <a:extLst>
              <a:ext uri="{FF2B5EF4-FFF2-40B4-BE49-F238E27FC236}">
                <a16:creationId xmlns:a16="http://schemas.microsoft.com/office/drawing/2014/main" id="{66643299-88E0-E2C8-FFAE-57693A560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2FC99B1F-E2AB-29C8-3E32-199B58EF27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82FB0BB-C1A7-6120-1FA7-43D57C7A0C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C5B800-7568-40FC-8650-4BE5FB0288D8}" type="slidenum">
              <a:rPr lang="en-GB" altLang="lt-LT"/>
              <a:pPr eaLnBrk="1" hangingPunct="1"/>
              <a:t>33</a:t>
            </a:fld>
            <a:endParaRPr lang="en-GB" altLang="lt-LT"/>
          </a:p>
        </p:txBody>
      </p:sp>
      <p:sp>
        <p:nvSpPr>
          <p:cNvPr id="38915" name="Rectangle 2">
            <a:extLst>
              <a:ext uri="{FF2B5EF4-FFF2-40B4-BE49-F238E27FC236}">
                <a16:creationId xmlns:a16="http://schemas.microsoft.com/office/drawing/2014/main" id="{08701E4E-EF16-EE47-FA0C-DC9E6306B6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a:extLst>
              <a:ext uri="{FF2B5EF4-FFF2-40B4-BE49-F238E27FC236}">
                <a16:creationId xmlns:a16="http://schemas.microsoft.com/office/drawing/2014/main" id="{732471B4-6480-A22F-7C09-C4978064C8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4A28DF70-94A8-4C6A-4CF2-9DE396E98E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1A333F-EBE5-47F3-8AD8-44E1D565DEE0}" type="slidenum">
              <a:rPr lang="en-GB" altLang="lt-LT"/>
              <a:pPr eaLnBrk="1" hangingPunct="1"/>
              <a:t>35</a:t>
            </a:fld>
            <a:endParaRPr lang="en-GB" altLang="lt-LT"/>
          </a:p>
        </p:txBody>
      </p:sp>
      <p:sp>
        <p:nvSpPr>
          <p:cNvPr id="41987" name="Rectangle 2">
            <a:extLst>
              <a:ext uri="{FF2B5EF4-FFF2-40B4-BE49-F238E27FC236}">
                <a16:creationId xmlns:a16="http://schemas.microsoft.com/office/drawing/2014/main" id="{499A1113-143D-BDA5-DA70-E713F57735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2C22776B-A346-31F5-DC06-0DA80D7BDE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14E5B73-3267-041B-6A4D-E23568AE83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7C5823A-8725-4E46-960D-356F1163243E}" type="slidenum">
              <a:rPr lang="en-GB" altLang="lt-LT"/>
              <a:pPr eaLnBrk="1" hangingPunct="1"/>
              <a:t>36</a:t>
            </a:fld>
            <a:endParaRPr lang="en-GB" altLang="lt-LT"/>
          </a:p>
        </p:txBody>
      </p:sp>
      <p:sp>
        <p:nvSpPr>
          <p:cNvPr id="44035" name="Rectangle 2">
            <a:extLst>
              <a:ext uri="{FF2B5EF4-FFF2-40B4-BE49-F238E27FC236}">
                <a16:creationId xmlns:a16="http://schemas.microsoft.com/office/drawing/2014/main" id="{99B27873-936E-9184-5244-BB300CD36F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CDF7B059-4DEF-7EB4-EB86-DD515B7C4A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7C729591-A35B-9394-995F-DB0B54E24D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9EA6D3-4CE1-4934-ADBE-F09B284A26C0}" type="slidenum">
              <a:rPr lang="en-GB" altLang="lt-LT" sz="1300">
                <a:latin typeface="Arial" panose="020B0604020202020204" pitchFamily="34" charset="0"/>
              </a:rPr>
              <a:pPr>
                <a:spcBef>
                  <a:spcPct val="0"/>
                </a:spcBef>
              </a:pPr>
              <a:t>44</a:t>
            </a:fld>
            <a:endParaRPr lang="en-GB" altLang="lt-LT" sz="1300">
              <a:latin typeface="Arial" panose="020B0604020202020204" pitchFamily="34" charset="0"/>
            </a:endParaRPr>
          </a:p>
        </p:txBody>
      </p:sp>
      <p:sp>
        <p:nvSpPr>
          <p:cNvPr id="52227" name="Rectangle 2">
            <a:extLst>
              <a:ext uri="{FF2B5EF4-FFF2-40B4-BE49-F238E27FC236}">
                <a16:creationId xmlns:a16="http://schemas.microsoft.com/office/drawing/2014/main" id="{344DE636-DFC2-9214-7741-DAD25DF052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a:extLst>
              <a:ext uri="{FF2B5EF4-FFF2-40B4-BE49-F238E27FC236}">
                <a16:creationId xmlns:a16="http://schemas.microsoft.com/office/drawing/2014/main" id="{9726EF43-FB0A-ABB5-03E2-D6618B80DE9B}"/>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173CDE6-95FB-A52B-2A9A-D2CEA382AF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50578E-BD21-4273-8CD7-A33B4AD61081}" type="slidenum">
              <a:rPr lang="en-GB" altLang="lt-LT" sz="1300">
                <a:latin typeface="Arial" panose="020B0604020202020204" pitchFamily="34" charset="0"/>
              </a:rPr>
              <a:pPr>
                <a:spcBef>
                  <a:spcPct val="0"/>
                </a:spcBef>
              </a:pPr>
              <a:t>45</a:t>
            </a:fld>
            <a:endParaRPr lang="en-GB" altLang="lt-LT" sz="1300">
              <a:latin typeface="Arial" panose="020B0604020202020204" pitchFamily="34" charset="0"/>
            </a:endParaRPr>
          </a:p>
        </p:txBody>
      </p:sp>
      <p:sp>
        <p:nvSpPr>
          <p:cNvPr id="54275" name="Rectangle 2">
            <a:extLst>
              <a:ext uri="{FF2B5EF4-FFF2-40B4-BE49-F238E27FC236}">
                <a16:creationId xmlns:a16="http://schemas.microsoft.com/office/drawing/2014/main" id="{631AF64A-7B4A-100F-9177-4F94DD30C1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a:extLst>
              <a:ext uri="{FF2B5EF4-FFF2-40B4-BE49-F238E27FC236}">
                <a16:creationId xmlns:a16="http://schemas.microsoft.com/office/drawing/2014/main" id="{E26B8BC4-58AD-CACD-648A-863E154FCE67}"/>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01902620-9EDB-E39B-B6E0-C962AA1DB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F209F1-B559-4CEB-BF4A-A747ABD1684F}" type="slidenum">
              <a:rPr lang="en-GB" altLang="lt-LT" sz="1300">
                <a:latin typeface="Arial" panose="020B0604020202020204" pitchFamily="34" charset="0"/>
              </a:rPr>
              <a:pPr>
                <a:spcBef>
                  <a:spcPct val="0"/>
                </a:spcBef>
              </a:pPr>
              <a:t>46</a:t>
            </a:fld>
            <a:endParaRPr lang="en-GB" altLang="lt-LT" sz="1300">
              <a:latin typeface="Arial" panose="020B0604020202020204" pitchFamily="34" charset="0"/>
            </a:endParaRPr>
          </a:p>
        </p:txBody>
      </p:sp>
      <p:sp>
        <p:nvSpPr>
          <p:cNvPr id="56323" name="Rectangle 2">
            <a:extLst>
              <a:ext uri="{FF2B5EF4-FFF2-40B4-BE49-F238E27FC236}">
                <a16:creationId xmlns:a16="http://schemas.microsoft.com/office/drawing/2014/main" id="{D65B622E-2627-F0AA-BE5D-06BEC2C75A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FB177579-A75B-F195-2E3D-AAAD439CF77D}"/>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A980A8CD-B000-E41C-5EBA-F26C541BA2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332B19-F375-4C09-B26E-DF92AA226DEA}" type="slidenum">
              <a:rPr lang="en-GB" altLang="lt-LT" sz="1300">
                <a:latin typeface="Arial" panose="020B0604020202020204" pitchFamily="34" charset="0"/>
              </a:rPr>
              <a:pPr>
                <a:spcBef>
                  <a:spcPct val="0"/>
                </a:spcBef>
              </a:pPr>
              <a:t>47</a:t>
            </a:fld>
            <a:endParaRPr lang="en-GB" altLang="lt-LT" sz="1300">
              <a:latin typeface="Arial" panose="020B0604020202020204" pitchFamily="34" charset="0"/>
            </a:endParaRPr>
          </a:p>
        </p:txBody>
      </p:sp>
      <p:sp>
        <p:nvSpPr>
          <p:cNvPr id="58371" name="Rectangle 2">
            <a:extLst>
              <a:ext uri="{FF2B5EF4-FFF2-40B4-BE49-F238E27FC236}">
                <a16:creationId xmlns:a16="http://schemas.microsoft.com/office/drawing/2014/main" id="{AB32D6F9-14A2-ED1A-03A8-1ECF12A40C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AEA29DC2-1CC9-5423-74F8-26E93F57F4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E2A31D3-B3C5-47EB-FC2D-DEBAEA4A3A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CE8865-4181-44AC-A423-B7CD40896A19}" type="slidenum">
              <a:rPr lang="en-GB" altLang="lt-LT" sz="1300">
                <a:latin typeface="Arial" panose="020B0604020202020204" pitchFamily="34" charset="0"/>
              </a:rPr>
              <a:pPr>
                <a:spcBef>
                  <a:spcPct val="0"/>
                </a:spcBef>
              </a:pPr>
              <a:t>48</a:t>
            </a:fld>
            <a:endParaRPr lang="en-GB" altLang="lt-LT" sz="1300">
              <a:latin typeface="Arial" panose="020B0604020202020204" pitchFamily="34" charset="0"/>
            </a:endParaRPr>
          </a:p>
        </p:txBody>
      </p:sp>
      <p:sp>
        <p:nvSpPr>
          <p:cNvPr id="60419" name="Rectangle 2">
            <a:extLst>
              <a:ext uri="{FF2B5EF4-FFF2-40B4-BE49-F238E27FC236}">
                <a16:creationId xmlns:a16="http://schemas.microsoft.com/office/drawing/2014/main" id="{766A8125-BD0C-379A-95A8-FDF342A994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9915F526-895F-0924-8EA3-46F4B59345A5}"/>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40AE8E93-00CB-3473-E9EF-82B494309F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6EBC28-491D-4F22-8520-C8D8C0D23AA1}" type="slidenum">
              <a:rPr lang="en-GB" altLang="lt-LT">
                <a:latin typeface="Arial" panose="020B0604020202020204" pitchFamily="34" charset="0"/>
              </a:rPr>
              <a:pPr>
                <a:spcBef>
                  <a:spcPct val="0"/>
                </a:spcBef>
              </a:pPr>
              <a:t>59</a:t>
            </a:fld>
            <a:endParaRPr lang="en-GB" altLang="lt-LT">
              <a:latin typeface="Arial" panose="020B0604020202020204" pitchFamily="34" charset="0"/>
            </a:endParaRPr>
          </a:p>
        </p:txBody>
      </p:sp>
      <p:sp>
        <p:nvSpPr>
          <p:cNvPr id="72707" name="Rectangle 2">
            <a:extLst>
              <a:ext uri="{FF2B5EF4-FFF2-40B4-BE49-F238E27FC236}">
                <a16:creationId xmlns:a16="http://schemas.microsoft.com/office/drawing/2014/main" id="{6DA673D2-A9A6-9956-F909-CC1292565F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a:extLst>
              <a:ext uri="{FF2B5EF4-FFF2-40B4-BE49-F238E27FC236}">
                <a16:creationId xmlns:a16="http://schemas.microsoft.com/office/drawing/2014/main" id="{EDA4C88F-E748-FE16-FA23-61E3159664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6A08B51A-4997-36B9-F3A7-1232DA7851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800">
                <a:solidFill>
                  <a:schemeClr val="tx2"/>
                </a:solidFill>
                <a:latin typeface="Arial" panose="020B0604020202020204" pitchFamily="34" charset="0"/>
              </a:defRPr>
            </a:lvl1pPr>
            <a:lvl2pPr marL="742950" indent="-285750" defTabSz="966788" eaLnBrk="0" hangingPunct="0">
              <a:defRPr sz="2800">
                <a:solidFill>
                  <a:schemeClr val="tx2"/>
                </a:solidFill>
                <a:latin typeface="Arial" panose="020B0604020202020204" pitchFamily="34" charset="0"/>
              </a:defRPr>
            </a:lvl2pPr>
            <a:lvl3pPr marL="1143000" indent="-228600" defTabSz="966788" eaLnBrk="0" hangingPunct="0">
              <a:defRPr sz="2800">
                <a:solidFill>
                  <a:schemeClr val="tx2"/>
                </a:solidFill>
                <a:latin typeface="Arial" panose="020B0604020202020204" pitchFamily="34" charset="0"/>
              </a:defRPr>
            </a:lvl3pPr>
            <a:lvl4pPr marL="1600200" indent="-228600" defTabSz="966788" eaLnBrk="0" hangingPunct="0">
              <a:defRPr sz="2800">
                <a:solidFill>
                  <a:schemeClr val="tx2"/>
                </a:solidFill>
                <a:latin typeface="Arial" panose="020B0604020202020204" pitchFamily="34" charset="0"/>
              </a:defRPr>
            </a:lvl4pPr>
            <a:lvl5pPr marL="2057400" indent="-228600" defTabSz="966788" eaLnBrk="0" hangingPunct="0">
              <a:defRPr sz="2800">
                <a:solidFill>
                  <a:schemeClr val="tx2"/>
                </a:solidFill>
                <a:latin typeface="Arial" panose="020B0604020202020204" pitchFamily="34" charset="0"/>
              </a:defRPr>
            </a:lvl5pPr>
            <a:lvl6pPr marL="2514600" indent="-228600" defTabSz="966788" eaLnBrk="0" fontAlgn="base" hangingPunct="0">
              <a:spcBef>
                <a:spcPct val="0"/>
              </a:spcBef>
              <a:spcAft>
                <a:spcPct val="0"/>
              </a:spcAft>
              <a:defRPr sz="2800">
                <a:solidFill>
                  <a:schemeClr val="tx2"/>
                </a:solidFill>
                <a:latin typeface="Arial" panose="020B0604020202020204" pitchFamily="34" charset="0"/>
              </a:defRPr>
            </a:lvl6pPr>
            <a:lvl7pPr marL="2971800" indent="-228600" defTabSz="966788" eaLnBrk="0" fontAlgn="base" hangingPunct="0">
              <a:spcBef>
                <a:spcPct val="0"/>
              </a:spcBef>
              <a:spcAft>
                <a:spcPct val="0"/>
              </a:spcAft>
              <a:defRPr sz="2800">
                <a:solidFill>
                  <a:schemeClr val="tx2"/>
                </a:solidFill>
                <a:latin typeface="Arial" panose="020B0604020202020204" pitchFamily="34" charset="0"/>
              </a:defRPr>
            </a:lvl7pPr>
            <a:lvl8pPr marL="3429000" indent="-228600" defTabSz="966788" eaLnBrk="0" fontAlgn="base" hangingPunct="0">
              <a:spcBef>
                <a:spcPct val="0"/>
              </a:spcBef>
              <a:spcAft>
                <a:spcPct val="0"/>
              </a:spcAft>
              <a:defRPr sz="2800">
                <a:solidFill>
                  <a:schemeClr val="tx2"/>
                </a:solidFill>
                <a:latin typeface="Arial" panose="020B0604020202020204" pitchFamily="34" charset="0"/>
              </a:defRPr>
            </a:lvl8pPr>
            <a:lvl9pPr marL="3886200" indent="-228600" defTabSz="966788"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fld id="{7C9E149D-B5AB-4ED1-830A-5D1192ADC43B}" type="slidenum">
              <a:rPr lang="en-GB" altLang="lt-LT" sz="1300">
                <a:solidFill>
                  <a:schemeClr val="tx1"/>
                </a:solidFill>
              </a:rPr>
              <a:pPr eaLnBrk="1" hangingPunct="1"/>
              <a:t>15</a:t>
            </a:fld>
            <a:endParaRPr lang="en-GB" altLang="lt-LT" sz="1300">
              <a:solidFill>
                <a:schemeClr val="tx1"/>
              </a:solidFill>
            </a:endParaRPr>
          </a:p>
        </p:txBody>
      </p:sp>
      <p:sp>
        <p:nvSpPr>
          <p:cNvPr id="176131" name="Rectangle 2">
            <a:extLst>
              <a:ext uri="{FF2B5EF4-FFF2-40B4-BE49-F238E27FC236}">
                <a16:creationId xmlns:a16="http://schemas.microsoft.com/office/drawing/2014/main" id="{433333D1-76F0-B18B-DBFF-EEDCD7755363}"/>
              </a:ext>
            </a:extLst>
          </p:cNvPr>
          <p:cNvSpPr>
            <a:spLocks noChangeArrowheads="1" noTextEdit="1"/>
          </p:cNvSpPr>
          <p:nvPr>
            <p:ph type="sldImg"/>
          </p:nvPr>
        </p:nvSpPr>
        <p:spPr>
          <a:ln/>
        </p:spPr>
      </p:sp>
      <p:sp>
        <p:nvSpPr>
          <p:cNvPr id="176132" name="Rectangle 3">
            <a:extLst>
              <a:ext uri="{FF2B5EF4-FFF2-40B4-BE49-F238E27FC236}">
                <a16:creationId xmlns:a16="http://schemas.microsoft.com/office/drawing/2014/main" id="{6A557A42-E60B-AC3D-1B11-6D10B5DCEB1B}"/>
              </a:ext>
            </a:extLst>
          </p:cNvPr>
          <p:cNvSpPr>
            <a:spLocks noGrp="1" noChangeArrowheads="1"/>
          </p:cNvSpPr>
          <p:nvPr>
            <p:ph type="body" idx="1"/>
          </p:nvPr>
        </p:nvSpPr>
        <p:spPr>
          <a:xfrm>
            <a:off x="688975" y="4759325"/>
            <a:ext cx="5510213" cy="451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t-L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5D0D23E2-0800-9491-322F-06470342C4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613BD4-979A-4DB3-A0FA-164225640787}" type="slidenum">
              <a:rPr lang="en-GB" altLang="lt-LT">
                <a:latin typeface="Arial" panose="020B0604020202020204" pitchFamily="34" charset="0"/>
              </a:rPr>
              <a:pPr>
                <a:spcBef>
                  <a:spcPct val="0"/>
                </a:spcBef>
              </a:pPr>
              <a:t>60</a:t>
            </a:fld>
            <a:endParaRPr lang="en-GB" altLang="lt-LT">
              <a:latin typeface="Arial" panose="020B0604020202020204" pitchFamily="34" charset="0"/>
            </a:endParaRPr>
          </a:p>
        </p:txBody>
      </p:sp>
      <p:sp>
        <p:nvSpPr>
          <p:cNvPr id="74755" name="Rectangle 2">
            <a:extLst>
              <a:ext uri="{FF2B5EF4-FFF2-40B4-BE49-F238E27FC236}">
                <a16:creationId xmlns:a16="http://schemas.microsoft.com/office/drawing/2014/main" id="{9934079F-7770-3A9D-CD03-167AAEA2BA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16134399-DD9C-605C-8FC8-4B22821954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E434BCF-EA74-0A03-02EA-3ED9C14E76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kumimoji="1" sz="1200">
                <a:solidFill>
                  <a:schemeClr val="tx1"/>
                </a:solidFill>
                <a:latin typeface="Arial" panose="020B0604020202020204" pitchFamily="34" charset="0"/>
              </a:defRPr>
            </a:lvl1pPr>
            <a:lvl2pPr marL="742950" indent="-285750" defTabSz="966788">
              <a:spcBef>
                <a:spcPct val="30000"/>
              </a:spcBef>
              <a:defRPr kumimoji="1" sz="1200">
                <a:solidFill>
                  <a:schemeClr val="tx1"/>
                </a:solidFill>
                <a:latin typeface="Arial" panose="020B0604020202020204" pitchFamily="34" charset="0"/>
              </a:defRPr>
            </a:lvl2pPr>
            <a:lvl3pPr marL="1143000" indent="-228600" defTabSz="966788">
              <a:spcBef>
                <a:spcPct val="30000"/>
              </a:spcBef>
              <a:defRPr kumimoji="1" sz="1200">
                <a:solidFill>
                  <a:schemeClr val="tx1"/>
                </a:solidFill>
                <a:latin typeface="Arial" panose="020B0604020202020204" pitchFamily="34" charset="0"/>
              </a:defRPr>
            </a:lvl3pPr>
            <a:lvl4pPr marL="1600200" indent="-228600" defTabSz="966788">
              <a:spcBef>
                <a:spcPct val="30000"/>
              </a:spcBef>
              <a:defRPr kumimoji="1" sz="1200">
                <a:solidFill>
                  <a:schemeClr val="tx1"/>
                </a:solidFill>
                <a:latin typeface="Arial" panose="020B0604020202020204" pitchFamily="34" charset="0"/>
              </a:defRPr>
            </a:lvl4pPr>
            <a:lvl5pPr marL="2057400" indent="-228600" defTabSz="966788">
              <a:spcBef>
                <a:spcPct val="30000"/>
              </a:spcBef>
              <a:defRPr kumimoji="1" sz="1200">
                <a:solidFill>
                  <a:schemeClr val="tx1"/>
                </a:solidFill>
                <a:latin typeface="Arial" panose="020B0604020202020204" pitchFamily="34" charset="0"/>
              </a:defRPr>
            </a:lvl5pPr>
            <a:lvl6pPr marL="2514600" indent="-228600" defTabSz="96678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678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678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678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2C1C667-4699-4B7F-80E0-AA1F8E284518}" type="slidenum">
              <a:rPr kumimoji="0" lang="en-GB" altLang="lt-LT" sz="1300"/>
              <a:pPr>
                <a:spcBef>
                  <a:spcPct val="0"/>
                </a:spcBef>
              </a:pPr>
              <a:t>17</a:t>
            </a:fld>
            <a:endParaRPr kumimoji="0" lang="en-GB" altLang="lt-LT" sz="1300"/>
          </a:p>
        </p:txBody>
      </p:sp>
      <p:sp>
        <p:nvSpPr>
          <p:cNvPr id="35843" name="Rectangle 2">
            <a:extLst>
              <a:ext uri="{FF2B5EF4-FFF2-40B4-BE49-F238E27FC236}">
                <a16:creationId xmlns:a16="http://schemas.microsoft.com/office/drawing/2014/main" id="{1D2C3EC9-C930-AAB5-CB17-56D29A1512B8}"/>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903E487E-CDEC-43A9-4A00-1359472B13BD}"/>
              </a:ext>
            </a:extLst>
          </p:cNvPr>
          <p:cNvSpPr>
            <a:spLocks noGrp="1" noChangeArrowheads="1"/>
          </p:cNvSpPr>
          <p:nvPr>
            <p:ph type="body" idx="1"/>
          </p:nvPr>
        </p:nvSpPr>
        <p:spPr>
          <a:xfrm>
            <a:off x="688975" y="4759325"/>
            <a:ext cx="5510213" cy="451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lt-L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63E682F-B2D1-D786-E400-5219A5B782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E2A188E1-3563-4DF7-AB88-E357C6FA5C59}" type="slidenum">
              <a:rPr lang="en-GB" altLang="lt-LT" sz="1300">
                <a:latin typeface="Arial" panose="020B0604020202020204" pitchFamily="34" charset="0"/>
              </a:rPr>
              <a:pPr eaLnBrk="1" hangingPunct="1">
                <a:spcBef>
                  <a:spcPct val="0"/>
                </a:spcBef>
              </a:pPr>
              <a:t>18</a:t>
            </a:fld>
            <a:endParaRPr lang="en-GB" altLang="lt-LT" sz="1300">
              <a:latin typeface="Arial" panose="020B0604020202020204" pitchFamily="34" charset="0"/>
            </a:endParaRPr>
          </a:p>
        </p:txBody>
      </p:sp>
      <p:sp>
        <p:nvSpPr>
          <p:cNvPr id="16387" name="Rectangle 2">
            <a:extLst>
              <a:ext uri="{FF2B5EF4-FFF2-40B4-BE49-F238E27FC236}">
                <a16:creationId xmlns:a16="http://schemas.microsoft.com/office/drawing/2014/main" id="{89311BE8-AADC-7D1D-421B-07626EED74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a:extLst>
              <a:ext uri="{FF2B5EF4-FFF2-40B4-BE49-F238E27FC236}">
                <a16:creationId xmlns:a16="http://schemas.microsoft.com/office/drawing/2014/main" id="{9AB90486-4091-5226-72D0-20D9E8504084}"/>
              </a:ext>
            </a:extLst>
          </p:cNvPr>
          <p:cNvSpPr>
            <a:spLocks noGrp="1" noChangeArrowheads="1"/>
          </p:cNvSpPr>
          <p:nvPr>
            <p:ph type="body" idx="1"/>
          </p:nvPr>
        </p:nvSpPr>
        <p:spPr bwMode="auto">
          <a:xfrm>
            <a:off x="688975" y="4759325"/>
            <a:ext cx="5510213" cy="451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lt-L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CCE3FA6-1F88-5F14-2CB3-43392D2D72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B5A64C7-5E84-407B-A70B-FFFE5B9674DA}" type="slidenum">
              <a:rPr lang="en-GB" altLang="lt-LT"/>
              <a:pPr eaLnBrk="1" hangingPunct="1"/>
              <a:t>26</a:t>
            </a:fld>
            <a:endParaRPr lang="en-GB" altLang="lt-LT"/>
          </a:p>
        </p:txBody>
      </p:sp>
      <p:sp>
        <p:nvSpPr>
          <p:cNvPr id="25603" name="Rectangle 2">
            <a:extLst>
              <a:ext uri="{FF2B5EF4-FFF2-40B4-BE49-F238E27FC236}">
                <a16:creationId xmlns:a16="http://schemas.microsoft.com/office/drawing/2014/main" id="{4E6E9D13-FEAD-F3A6-7C0C-B2FDD48C4B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4" name="Rectangle 3">
            <a:extLst>
              <a:ext uri="{FF2B5EF4-FFF2-40B4-BE49-F238E27FC236}">
                <a16:creationId xmlns:a16="http://schemas.microsoft.com/office/drawing/2014/main" id="{34ABC45F-3C03-E10C-2800-FCBDFF8805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4F485A-903D-5484-CC9A-C2150DA48D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FF8697-8D66-490A-B5D6-531A113590D0}" type="slidenum">
              <a:rPr lang="en-GB" altLang="lt-LT"/>
              <a:pPr eaLnBrk="1" hangingPunct="1"/>
              <a:t>27</a:t>
            </a:fld>
            <a:endParaRPr lang="en-GB" altLang="lt-LT"/>
          </a:p>
        </p:txBody>
      </p:sp>
      <p:sp>
        <p:nvSpPr>
          <p:cNvPr id="27651" name="Rectangle 2">
            <a:extLst>
              <a:ext uri="{FF2B5EF4-FFF2-40B4-BE49-F238E27FC236}">
                <a16:creationId xmlns:a16="http://schemas.microsoft.com/office/drawing/2014/main" id="{E39D2EFF-D154-087E-BDB5-6A2F9DFC8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7AAC89EC-D10A-6285-5474-F65C7EFCA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A26A70C-7CD2-3EB8-82C3-F7420EA72E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469637F-DF38-4C52-90D3-55AA50487C23}" type="slidenum">
              <a:rPr lang="en-GB" altLang="lt-LT"/>
              <a:pPr eaLnBrk="1" hangingPunct="1"/>
              <a:t>28</a:t>
            </a:fld>
            <a:endParaRPr lang="en-GB" altLang="lt-LT"/>
          </a:p>
        </p:txBody>
      </p:sp>
      <p:sp>
        <p:nvSpPr>
          <p:cNvPr id="29699" name="Rectangle 2">
            <a:extLst>
              <a:ext uri="{FF2B5EF4-FFF2-40B4-BE49-F238E27FC236}">
                <a16:creationId xmlns:a16="http://schemas.microsoft.com/office/drawing/2014/main" id="{CAAE1402-8908-00BA-1C18-9F310A288F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61A0DE92-0BCC-9BD6-E07B-2DB8148826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C0B6233E-0636-A0D1-465E-B52A4C3E1C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FA2D926-51D7-4DB5-BCA1-D077F41095E9}" type="slidenum">
              <a:rPr lang="en-GB" altLang="lt-LT"/>
              <a:pPr eaLnBrk="1" hangingPunct="1"/>
              <a:t>29</a:t>
            </a:fld>
            <a:endParaRPr lang="en-GB" altLang="lt-LT"/>
          </a:p>
        </p:txBody>
      </p:sp>
      <p:sp>
        <p:nvSpPr>
          <p:cNvPr id="31747" name="Rectangle 2">
            <a:extLst>
              <a:ext uri="{FF2B5EF4-FFF2-40B4-BE49-F238E27FC236}">
                <a16:creationId xmlns:a16="http://schemas.microsoft.com/office/drawing/2014/main" id="{0728357E-1E0F-2BCA-E5E1-C441059D8A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0AA08E45-8CEA-8B70-80BC-251CDB5FBC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5FDEA16-F66E-B536-8739-99D7906597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A10DAC-D94A-4707-BB83-BB653D1E462D}" type="slidenum">
              <a:rPr lang="en-GB" altLang="lt-LT"/>
              <a:pPr eaLnBrk="1" hangingPunct="1"/>
              <a:t>31</a:t>
            </a:fld>
            <a:endParaRPr lang="en-GB" altLang="lt-LT"/>
          </a:p>
        </p:txBody>
      </p:sp>
      <p:sp>
        <p:nvSpPr>
          <p:cNvPr id="34819" name="Rectangle 2">
            <a:extLst>
              <a:ext uri="{FF2B5EF4-FFF2-40B4-BE49-F238E27FC236}">
                <a16:creationId xmlns:a16="http://schemas.microsoft.com/office/drawing/2014/main" id="{612D8B12-FA7F-D33A-0086-7ECE679149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a:extLst>
              <a:ext uri="{FF2B5EF4-FFF2-40B4-BE49-F238E27FC236}">
                <a16:creationId xmlns:a16="http://schemas.microsoft.com/office/drawing/2014/main" id="{1C264584-58A7-AF47-A683-621881106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lt-LT">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lt-L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C3BEE2FD-2E13-490C-8AD3-A6051E813DB1}"/>
              </a:ext>
            </a:extLst>
          </p:cNvPr>
          <p:cNvSpPr>
            <a:spLocks noGrp="1"/>
          </p:cNvSpPr>
          <p:nvPr>
            <p:ph type="dt" sz="half" idx="10"/>
          </p:nvPr>
        </p:nvSpPr>
        <p:spPr/>
        <p:txBody>
          <a:bodyPr/>
          <a:lstStyle>
            <a:lvl1pPr>
              <a:defRPr/>
            </a:lvl1pPr>
          </a:lstStyle>
          <a:p>
            <a:pPr>
              <a:defRPr/>
            </a:pPr>
            <a:fld id="{1DF2F73B-50B9-44D8-95FD-95D138ACFD63}" type="datetimeFigureOut">
              <a:rPr lang="lt-LT"/>
              <a:pPr>
                <a:defRPr/>
              </a:pPr>
              <a:t>2022-07-28</a:t>
            </a:fld>
            <a:endParaRPr lang="lt-LT"/>
          </a:p>
        </p:txBody>
      </p:sp>
      <p:sp>
        <p:nvSpPr>
          <p:cNvPr id="5" name="Footer Placeholder 4">
            <a:extLst>
              <a:ext uri="{FF2B5EF4-FFF2-40B4-BE49-F238E27FC236}">
                <a16:creationId xmlns:a16="http://schemas.microsoft.com/office/drawing/2014/main" id="{6B684889-B240-A713-3AB6-4C8B5879037B}"/>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34A9DB0F-7889-BCB0-7C07-FF12EFC1A790}"/>
              </a:ext>
            </a:extLst>
          </p:cNvPr>
          <p:cNvSpPr>
            <a:spLocks noGrp="1"/>
          </p:cNvSpPr>
          <p:nvPr>
            <p:ph type="sldNum" sz="quarter" idx="12"/>
          </p:nvPr>
        </p:nvSpPr>
        <p:spPr/>
        <p:txBody>
          <a:bodyPr/>
          <a:lstStyle>
            <a:lvl1pPr>
              <a:defRPr/>
            </a:lvl1pPr>
          </a:lstStyle>
          <a:p>
            <a:fld id="{8A484B92-C7E5-46B7-8F19-E13CE0A012E8}" type="slidenum">
              <a:rPr lang="lt-LT" altLang="lt-LT"/>
              <a:pPr/>
              <a:t>‹#›</a:t>
            </a:fld>
            <a:endParaRPr lang="lt-LT" altLang="lt-LT"/>
          </a:p>
        </p:txBody>
      </p:sp>
    </p:spTree>
    <p:extLst>
      <p:ext uri="{BB962C8B-B14F-4D97-AF65-F5344CB8AC3E}">
        <p14:creationId xmlns:p14="http://schemas.microsoft.com/office/powerpoint/2010/main" val="3378495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6B48862-ADCA-9848-0BF2-6099A2B9CFDA}"/>
              </a:ext>
            </a:extLst>
          </p:cNvPr>
          <p:cNvSpPr>
            <a:spLocks noGrp="1"/>
          </p:cNvSpPr>
          <p:nvPr>
            <p:ph type="dt" sz="half" idx="10"/>
          </p:nvPr>
        </p:nvSpPr>
        <p:spPr/>
        <p:txBody>
          <a:bodyPr/>
          <a:lstStyle>
            <a:lvl1pPr>
              <a:defRPr/>
            </a:lvl1pPr>
          </a:lstStyle>
          <a:p>
            <a:pPr>
              <a:defRPr/>
            </a:pPr>
            <a:fld id="{8725E75E-DF03-4C4A-B275-028394EB654A}" type="datetimeFigureOut">
              <a:rPr lang="lt-LT"/>
              <a:pPr>
                <a:defRPr/>
              </a:pPr>
              <a:t>2022-07-28</a:t>
            </a:fld>
            <a:endParaRPr lang="lt-LT"/>
          </a:p>
        </p:txBody>
      </p:sp>
      <p:sp>
        <p:nvSpPr>
          <p:cNvPr id="5" name="Footer Placeholder 4">
            <a:extLst>
              <a:ext uri="{FF2B5EF4-FFF2-40B4-BE49-F238E27FC236}">
                <a16:creationId xmlns:a16="http://schemas.microsoft.com/office/drawing/2014/main" id="{6E1CDEB2-2012-F436-3225-7B6739C99073}"/>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B4715EA1-C581-E5EA-4740-330A4F6E507C}"/>
              </a:ext>
            </a:extLst>
          </p:cNvPr>
          <p:cNvSpPr>
            <a:spLocks noGrp="1"/>
          </p:cNvSpPr>
          <p:nvPr>
            <p:ph type="sldNum" sz="quarter" idx="12"/>
          </p:nvPr>
        </p:nvSpPr>
        <p:spPr/>
        <p:txBody>
          <a:bodyPr/>
          <a:lstStyle>
            <a:lvl1pPr>
              <a:defRPr/>
            </a:lvl1pPr>
          </a:lstStyle>
          <a:p>
            <a:fld id="{3A498F23-5E01-44AB-9E53-BC1BF595DFB8}" type="slidenum">
              <a:rPr lang="lt-LT" altLang="lt-LT"/>
              <a:pPr/>
              <a:t>‹#›</a:t>
            </a:fld>
            <a:endParaRPr lang="lt-LT" altLang="lt-LT"/>
          </a:p>
        </p:txBody>
      </p:sp>
    </p:spTree>
    <p:extLst>
      <p:ext uri="{BB962C8B-B14F-4D97-AF65-F5344CB8AC3E}">
        <p14:creationId xmlns:p14="http://schemas.microsoft.com/office/powerpoint/2010/main" val="1570834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489AF744-A7DA-FC61-A73D-B0C9066D7085}"/>
              </a:ext>
            </a:extLst>
          </p:cNvPr>
          <p:cNvSpPr>
            <a:spLocks noGrp="1"/>
          </p:cNvSpPr>
          <p:nvPr>
            <p:ph type="dt" sz="half" idx="10"/>
          </p:nvPr>
        </p:nvSpPr>
        <p:spPr/>
        <p:txBody>
          <a:bodyPr/>
          <a:lstStyle>
            <a:lvl1pPr>
              <a:defRPr/>
            </a:lvl1pPr>
          </a:lstStyle>
          <a:p>
            <a:pPr>
              <a:defRPr/>
            </a:pPr>
            <a:fld id="{71B41B98-D55B-48EB-9024-F983803BB1C7}" type="datetimeFigureOut">
              <a:rPr lang="lt-LT"/>
              <a:pPr>
                <a:defRPr/>
              </a:pPr>
              <a:t>2022-07-28</a:t>
            </a:fld>
            <a:endParaRPr lang="lt-LT"/>
          </a:p>
        </p:txBody>
      </p:sp>
      <p:sp>
        <p:nvSpPr>
          <p:cNvPr id="5" name="Footer Placeholder 4">
            <a:extLst>
              <a:ext uri="{FF2B5EF4-FFF2-40B4-BE49-F238E27FC236}">
                <a16:creationId xmlns:a16="http://schemas.microsoft.com/office/drawing/2014/main" id="{AF85702F-C5DA-D834-820D-7D0AE6A83205}"/>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BF929F86-5E3B-14F1-99C9-9F9ECEF5BC28}"/>
              </a:ext>
            </a:extLst>
          </p:cNvPr>
          <p:cNvSpPr>
            <a:spLocks noGrp="1"/>
          </p:cNvSpPr>
          <p:nvPr>
            <p:ph type="sldNum" sz="quarter" idx="12"/>
          </p:nvPr>
        </p:nvSpPr>
        <p:spPr/>
        <p:txBody>
          <a:bodyPr/>
          <a:lstStyle>
            <a:lvl1pPr>
              <a:defRPr/>
            </a:lvl1pPr>
          </a:lstStyle>
          <a:p>
            <a:fld id="{B55E73F4-8EEC-435D-A07D-829349C5E7DD}" type="slidenum">
              <a:rPr lang="lt-LT" altLang="lt-LT"/>
              <a:pPr/>
              <a:t>‹#›</a:t>
            </a:fld>
            <a:endParaRPr lang="lt-LT" altLang="lt-LT"/>
          </a:p>
        </p:txBody>
      </p:sp>
    </p:spTree>
    <p:extLst>
      <p:ext uri="{BB962C8B-B14F-4D97-AF65-F5344CB8AC3E}">
        <p14:creationId xmlns:p14="http://schemas.microsoft.com/office/powerpoint/2010/main" val="3878938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CF24DEDD-B73A-8DA8-30A9-8F3205F22C07}"/>
              </a:ext>
            </a:extLst>
          </p:cNvPr>
          <p:cNvSpPr>
            <a:spLocks noGrp="1"/>
          </p:cNvSpPr>
          <p:nvPr>
            <p:ph type="dt" sz="half" idx="10"/>
          </p:nvPr>
        </p:nvSpPr>
        <p:spPr/>
        <p:txBody>
          <a:bodyPr/>
          <a:lstStyle>
            <a:lvl1pPr>
              <a:defRPr/>
            </a:lvl1pPr>
          </a:lstStyle>
          <a:p>
            <a:pPr>
              <a:defRPr/>
            </a:pPr>
            <a:fld id="{99409634-4610-42CA-8B3D-5662D95FC9E5}" type="datetimeFigureOut">
              <a:rPr lang="lt-LT"/>
              <a:pPr>
                <a:defRPr/>
              </a:pPr>
              <a:t>2022-07-28</a:t>
            </a:fld>
            <a:endParaRPr lang="lt-LT"/>
          </a:p>
        </p:txBody>
      </p:sp>
      <p:sp>
        <p:nvSpPr>
          <p:cNvPr id="5" name="Footer Placeholder 4">
            <a:extLst>
              <a:ext uri="{FF2B5EF4-FFF2-40B4-BE49-F238E27FC236}">
                <a16:creationId xmlns:a16="http://schemas.microsoft.com/office/drawing/2014/main" id="{E774FC61-86D3-DF25-1A58-0F5DB52E234E}"/>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091E2A9D-7442-7210-0756-96BCF1B2ABBC}"/>
              </a:ext>
            </a:extLst>
          </p:cNvPr>
          <p:cNvSpPr>
            <a:spLocks noGrp="1"/>
          </p:cNvSpPr>
          <p:nvPr>
            <p:ph type="sldNum" sz="quarter" idx="12"/>
          </p:nvPr>
        </p:nvSpPr>
        <p:spPr/>
        <p:txBody>
          <a:bodyPr/>
          <a:lstStyle>
            <a:lvl1pPr>
              <a:defRPr/>
            </a:lvl1pPr>
          </a:lstStyle>
          <a:p>
            <a:fld id="{40F455DD-82D8-410A-9782-7F5360A540F6}" type="slidenum">
              <a:rPr lang="lt-LT" altLang="lt-LT"/>
              <a:pPr/>
              <a:t>‹#›</a:t>
            </a:fld>
            <a:endParaRPr lang="lt-LT" altLang="lt-LT"/>
          </a:p>
        </p:txBody>
      </p:sp>
    </p:spTree>
    <p:extLst>
      <p:ext uri="{BB962C8B-B14F-4D97-AF65-F5344CB8AC3E}">
        <p14:creationId xmlns:p14="http://schemas.microsoft.com/office/powerpoint/2010/main" val="363220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t-L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C203BC-B857-93EC-2128-268764648F28}"/>
              </a:ext>
            </a:extLst>
          </p:cNvPr>
          <p:cNvSpPr>
            <a:spLocks noGrp="1"/>
          </p:cNvSpPr>
          <p:nvPr>
            <p:ph type="dt" sz="half" idx="10"/>
          </p:nvPr>
        </p:nvSpPr>
        <p:spPr/>
        <p:txBody>
          <a:bodyPr/>
          <a:lstStyle>
            <a:lvl1pPr>
              <a:defRPr/>
            </a:lvl1pPr>
          </a:lstStyle>
          <a:p>
            <a:pPr>
              <a:defRPr/>
            </a:pPr>
            <a:fld id="{2B314CEE-4F34-4837-870E-45F0D1979950}" type="datetimeFigureOut">
              <a:rPr lang="lt-LT"/>
              <a:pPr>
                <a:defRPr/>
              </a:pPr>
              <a:t>2022-07-28</a:t>
            </a:fld>
            <a:endParaRPr lang="lt-LT"/>
          </a:p>
        </p:txBody>
      </p:sp>
      <p:sp>
        <p:nvSpPr>
          <p:cNvPr id="5" name="Footer Placeholder 4">
            <a:extLst>
              <a:ext uri="{FF2B5EF4-FFF2-40B4-BE49-F238E27FC236}">
                <a16:creationId xmlns:a16="http://schemas.microsoft.com/office/drawing/2014/main" id="{4195377A-6401-5CAE-D62A-482F83FD3FCF}"/>
              </a:ext>
            </a:extLst>
          </p:cNvPr>
          <p:cNvSpPr>
            <a:spLocks noGrp="1"/>
          </p:cNvSpPr>
          <p:nvPr>
            <p:ph type="ftr" sz="quarter" idx="11"/>
          </p:nvPr>
        </p:nvSpPr>
        <p:spPr/>
        <p:txBody>
          <a:bodyPr/>
          <a:lstStyle>
            <a:lvl1pPr>
              <a:defRPr/>
            </a:lvl1pPr>
          </a:lstStyle>
          <a:p>
            <a:pPr>
              <a:defRPr/>
            </a:pPr>
            <a:endParaRPr lang="lt-LT"/>
          </a:p>
        </p:txBody>
      </p:sp>
      <p:sp>
        <p:nvSpPr>
          <p:cNvPr id="6" name="Slide Number Placeholder 5">
            <a:extLst>
              <a:ext uri="{FF2B5EF4-FFF2-40B4-BE49-F238E27FC236}">
                <a16:creationId xmlns:a16="http://schemas.microsoft.com/office/drawing/2014/main" id="{A8EBBEA5-25E7-E4A8-613C-2B5E0187C167}"/>
              </a:ext>
            </a:extLst>
          </p:cNvPr>
          <p:cNvSpPr>
            <a:spLocks noGrp="1"/>
          </p:cNvSpPr>
          <p:nvPr>
            <p:ph type="sldNum" sz="quarter" idx="12"/>
          </p:nvPr>
        </p:nvSpPr>
        <p:spPr/>
        <p:txBody>
          <a:bodyPr/>
          <a:lstStyle>
            <a:lvl1pPr>
              <a:defRPr/>
            </a:lvl1pPr>
          </a:lstStyle>
          <a:p>
            <a:fld id="{425FCEC9-CBAD-4E7B-83B6-EF6CEEBEE1F3}" type="slidenum">
              <a:rPr lang="lt-LT" altLang="lt-LT"/>
              <a:pPr/>
              <a:t>‹#›</a:t>
            </a:fld>
            <a:endParaRPr lang="lt-LT" altLang="lt-LT"/>
          </a:p>
        </p:txBody>
      </p:sp>
    </p:spTree>
    <p:extLst>
      <p:ext uri="{BB962C8B-B14F-4D97-AF65-F5344CB8AC3E}">
        <p14:creationId xmlns:p14="http://schemas.microsoft.com/office/powerpoint/2010/main" val="201449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3">
            <a:extLst>
              <a:ext uri="{FF2B5EF4-FFF2-40B4-BE49-F238E27FC236}">
                <a16:creationId xmlns:a16="http://schemas.microsoft.com/office/drawing/2014/main" id="{59F98C35-990A-A7CF-B183-1B8275D7AE47}"/>
              </a:ext>
            </a:extLst>
          </p:cNvPr>
          <p:cNvSpPr>
            <a:spLocks noGrp="1"/>
          </p:cNvSpPr>
          <p:nvPr>
            <p:ph type="dt" sz="half" idx="10"/>
          </p:nvPr>
        </p:nvSpPr>
        <p:spPr/>
        <p:txBody>
          <a:bodyPr/>
          <a:lstStyle>
            <a:lvl1pPr>
              <a:defRPr/>
            </a:lvl1pPr>
          </a:lstStyle>
          <a:p>
            <a:pPr>
              <a:defRPr/>
            </a:pPr>
            <a:fld id="{767D614B-13FA-44F3-BA07-BF84255180AE}" type="datetimeFigureOut">
              <a:rPr lang="lt-LT"/>
              <a:pPr>
                <a:defRPr/>
              </a:pPr>
              <a:t>2022-07-28</a:t>
            </a:fld>
            <a:endParaRPr lang="lt-LT"/>
          </a:p>
        </p:txBody>
      </p:sp>
      <p:sp>
        <p:nvSpPr>
          <p:cNvPr id="6" name="Footer Placeholder 4">
            <a:extLst>
              <a:ext uri="{FF2B5EF4-FFF2-40B4-BE49-F238E27FC236}">
                <a16:creationId xmlns:a16="http://schemas.microsoft.com/office/drawing/2014/main" id="{AEE8A24F-EF9E-736A-C0FF-84453EF532D6}"/>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006232C5-77D2-D794-DDDF-1F4095BD314B}"/>
              </a:ext>
            </a:extLst>
          </p:cNvPr>
          <p:cNvSpPr>
            <a:spLocks noGrp="1"/>
          </p:cNvSpPr>
          <p:nvPr>
            <p:ph type="sldNum" sz="quarter" idx="12"/>
          </p:nvPr>
        </p:nvSpPr>
        <p:spPr/>
        <p:txBody>
          <a:bodyPr/>
          <a:lstStyle>
            <a:lvl1pPr>
              <a:defRPr/>
            </a:lvl1pPr>
          </a:lstStyle>
          <a:p>
            <a:fld id="{04F54CA2-C227-42E7-9736-961BAB9F5146}" type="slidenum">
              <a:rPr lang="lt-LT" altLang="lt-LT"/>
              <a:pPr/>
              <a:t>‹#›</a:t>
            </a:fld>
            <a:endParaRPr lang="lt-LT" altLang="lt-LT"/>
          </a:p>
        </p:txBody>
      </p:sp>
    </p:spTree>
    <p:extLst>
      <p:ext uri="{BB962C8B-B14F-4D97-AF65-F5344CB8AC3E}">
        <p14:creationId xmlns:p14="http://schemas.microsoft.com/office/powerpoint/2010/main" val="232458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t-L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3">
            <a:extLst>
              <a:ext uri="{FF2B5EF4-FFF2-40B4-BE49-F238E27FC236}">
                <a16:creationId xmlns:a16="http://schemas.microsoft.com/office/drawing/2014/main" id="{5EB6F488-46BB-D7B4-B8E7-9E8992895D60}"/>
              </a:ext>
            </a:extLst>
          </p:cNvPr>
          <p:cNvSpPr>
            <a:spLocks noGrp="1"/>
          </p:cNvSpPr>
          <p:nvPr>
            <p:ph type="dt" sz="half" idx="10"/>
          </p:nvPr>
        </p:nvSpPr>
        <p:spPr/>
        <p:txBody>
          <a:bodyPr/>
          <a:lstStyle>
            <a:lvl1pPr>
              <a:defRPr/>
            </a:lvl1pPr>
          </a:lstStyle>
          <a:p>
            <a:pPr>
              <a:defRPr/>
            </a:pPr>
            <a:fld id="{787A70F2-BCC4-4B48-AC0C-C7C9C7433912}" type="datetimeFigureOut">
              <a:rPr lang="lt-LT"/>
              <a:pPr>
                <a:defRPr/>
              </a:pPr>
              <a:t>2022-07-28</a:t>
            </a:fld>
            <a:endParaRPr lang="lt-LT"/>
          </a:p>
        </p:txBody>
      </p:sp>
      <p:sp>
        <p:nvSpPr>
          <p:cNvPr id="8" name="Footer Placeholder 4">
            <a:extLst>
              <a:ext uri="{FF2B5EF4-FFF2-40B4-BE49-F238E27FC236}">
                <a16:creationId xmlns:a16="http://schemas.microsoft.com/office/drawing/2014/main" id="{C8038E17-A934-EEE1-5D6A-DDD2093D7498}"/>
              </a:ext>
            </a:extLst>
          </p:cNvPr>
          <p:cNvSpPr>
            <a:spLocks noGrp="1"/>
          </p:cNvSpPr>
          <p:nvPr>
            <p:ph type="ftr" sz="quarter" idx="11"/>
          </p:nvPr>
        </p:nvSpPr>
        <p:spPr/>
        <p:txBody>
          <a:bodyPr/>
          <a:lstStyle>
            <a:lvl1pPr>
              <a:defRPr/>
            </a:lvl1pPr>
          </a:lstStyle>
          <a:p>
            <a:pPr>
              <a:defRPr/>
            </a:pPr>
            <a:endParaRPr lang="lt-LT"/>
          </a:p>
        </p:txBody>
      </p:sp>
      <p:sp>
        <p:nvSpPr>
          <p:cNvPr id="9" name="Slide Number Placeholder 5">
            <a:extLst>
              <a:ext uri="{FF2B5EF4-FFF2-40B4-BE49-F238E27FC236}">
                <a16:creationId xmlns:a16="http://schemas.microsoft.com/office/drawing/2014/main" id="{A16FD7CA-7D50-A316-1EB8-5B775328D576}"/>
              </a:ext>
            </a:extLst>
          </p:cNvPr>
          <p:cNvSpPr>
            <a:spLocks noGrp="1"/>
          </p:cNvSpPr>
          <p:nvPr>
            <p:ph type="sldNum" sz="quarter" idx="12"/>
          </p:nvPr>
        </p:nvSpPr>
        <p:spPr/>
        <p:txBody>
          <a:bodyPr/>
          <a:lstStyle>
            <a:lvl1pPr>
              <a:defRPr/>
            </a:lvl1pPr>
          </a:lstStyle>
          <a:p>
            <a:fld id="{5B26EE8E-6D08-487A-8A04-21E1ED7A0850}" type="slidenum">
              <a:rPr lang="lt-LT" altLang="lt-LT"/>
              <a:pPr/>
              <a:t>‹#›</a:t>
            </a:fld>
            <a:endParaRPr lang="lt-LT" altLang="lt-LT"/>
          </a:p>
        </p:txBody>
      </p:sp>
    </p:spTree>
    <p:extLst>
      <p:ext uri="{BB962C8B-B14F-4D97-AF65-F5344CB8AC3E}">
        <p14:creationId xmlns:p14="http://schemas.microsoft.com/office/powerpoint/2010/main" val="149889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3">
            <a:extLst>
              <a:ext uri="{FF2B5EF4-FFF2-40B4-BE49-F238E27FC236}">
                <a16:creationId xmlns:a16="http://schemas.microsoft.com/office/drawing/2014/main" id="{50A32674-E7B5-0543-51CD-2C52B350CCE5}"/>
              </a:ext>
            </a:extLst>
          </p:cNvPr>
          <p:cNvSpPr>
            <a:spLocks noGrp="1"/>
          </p:cNvSpPr>
          <p:nvPr>
            <p:ph type="dt" sz="half" idx="10"/>
          </p:nvPr>
        </p:nvSpPr>
        <p:spPr/>
        <p:txBody>
          <a:bodyPr/>
          <a:lstStyle>
            <a:lvl1pPr>
              <a:defRPr/>
            </a:lvl1pPr>
          </a:lstStyle>
          <a:p>
            <a:pPr>
              <a:defRPr/>
            </a:pPr>
            <a:fld id="{FD05AAA4-0C1C-48B8-B59D-CCF3A015C7A0}" type="datetimeFigureOut">
              <a:rPr lang="lt-LT"/>
              <a:pPr>
                <a:defRPr/>
              </a:pPr>
              <a:t>2022-07-28</a:t>
            </a:fld>
            <a:endParaRPr lang="lt-LT"/>
          </a:p>
        </p:txBody>
      </p:sp>
      <p:sp>
        <p:nvSpPr>
          <p:cNvPr id="4" name="Footer Placeholder 4">
            <a:extLst>
              <a:ext uri="{FF2B5EF4-FFF2-40B4-BE49-F238E27FC236}">
                <a16:creationId xmlns:a16="http://schemas.microsoft.com/office/drawing/2014/main" id="{652FE306-467D-8CE2-E3CC-27ED49666B6B}"/>
              </a:ext>
            </a:extLst>
          </p:cNvPr>
          <p:cNvSpPr>
            <a:spLocks noGrp="1"/>
          </p:cNvSpPr>
          <p:nvPr>
            <p:ph type="ftr" sz="quarter" idx="11"/>
          </p:nvPr>
        </p:nvSpPr>
        <p:spPr/>
        <p:txBody>
          <a:bodyPr/>
          <a:lstStyle>
            <a:lvl1pPr>
              <a:defRPr/>
            </a:lvl1pPr>
          </a:lstStyle>
          <a:p>
            <a:pPr>
              <a:defRPr/>
            </a:pPr>
            <a:endParaRPr lang="lt-LT"/>
          </a:p>
        </p:txBody>
      </p:sp>
      <p:sp>
        <p:nvSpPr>
          <p:cNvPr id="5" name="Slide Number Placeholder 5">
            <a:extLst>
              <a:ext uri="{FF2B5EF4-FFF2-40B4-BE49-F238E27FC236}">
                <a16:creationId xmlns:a16="http://schemas.microsoft.com/office/drawing/2014/main" id="{AE89ECDE-90AE-436F-05C1-2793C68878ED}"/>
              </a:ext>
            </a:extLst>
          </p:cNvPr>
          <p:cNvSpPr>
            <a:spLocks noGrp="1"/>
          </p:cNvSpPr>
          <p:nvPr>
            <p:ph type="sldNum" sz="quarter" idx="12"/>
          </p:nvPr>
        </p:nvSpPr>
        <p:spPr/>
        <p:txBody>
          <a:bodyPr/>
          <a:lstStyle>
            <a:lvl1pPr>
              <a:defRPr/>
            </a:lvl1pPr>
          </a:lstStyle>
          <a:p>
            <a:fld id="{458742D1-2BB0-41D1-AB23-9DAC91185FD3}" type="slidenum">
              <a:rPr lang="lt-LT" altLang="lt-LT"/>
              <a:pPr/>
              <a:t>‹#›</a:t>
            </a:fld>
            <a:endParaRPr lang="lt-LT" altLang="lt-LT"/>
          </a:p>
        </p:txBody>
      </p:sp>
    </p:spTree>
    <p:extLst>
      <p:ext uri="{BB962C8B-B14F-4D97-AF65-F5344CB8AC3E}">
        <p14:creationId xmlns:p14="http://schemas.microsoft.com/office/powerpoint/2010/main" val="772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DC9D0DD-73C2-A214-924F-7DDB3F852C4F}"/>
              </a:ext>
            </a:extLst>
          </p:cNvPr>
          <p:cNvSpPr>
            <a:spLocks noGrp="1"/>
          </p:cNvSpPr>
          <p:nvPr>
            <p:ph type="dt" sz="half" idx="10"/>
          </p:nvPr>
        </p:nvSpPr>
        <p:spPr/>
        <p:txBody>
          <a:bodyPr/>
          <a:lstStyle>
            <a:lvl1pPr>
              <a:defRPr/>
            </a:lvl1pPr>
          </a:lstStyle>
          <a:p>
            <a:pPr>
              <a:defRPr/>
            </a:pPr>
            <a:fld id="{7D7A1316-044E-4090-9A01-B5FF4812B4B5}" type="datetimeFigureOut">
              <a:rPr lang="lt-LT"/>
              <a:pPr>
                <a:defRPr/>
              </a:pPr>
              <a:t>2022-07-28</a:t>
            </a:fld>
            <a:endParaRPr lang="lt-LT"/>
          </a:p>
        </p:txBody>
      </p:sp>
      <p:sp>
        <p:nvSpPr>
          <p:cNvPr id="3" name="Footer Placeholder 4">
            <a:extLst>
              <a:ext uri="{FF2B5EF4-FFF2-40B4-BE49-F238E27FC236}">
                <a16:creationId xmlns:a16="http://schemas.microsoft.com/office/drawing/2014/main" id="{0B04EBF1-35FC-0EE6-9FC9-8E896890CE05}"/>
              </a:ext>
            </a:extLst>
          </p:cNvPr>
          <p:cNvSpPr>
            <a:spLocks noGrp="1"/>
          </p:cNvSpPr>
          <p:nvPr>
            <p:ph type="ftr" sz="quarter" idx="11"/>
          </p:nvPr>
        </p:nvSpPr>
        <p:spPr/>
        <p:txBody>
          <a:bodyPr/>
          <a:lstStyle>
            <a:lvl1pPr>
              <a:defRPr/>
            </a:lvl1pPr>
          </a:lstStyle>
          <a:p>
            <a:pPr>
              <a:defRPr/>
            </a:pPr>
            <a:endParaRPr lang="lt-LT"/>
          </a:p>
        </p:txBody>
      </p:sp>
      <p:sp>
        <p:nvSpPr>
          <p:cNvPr id="4" name="Slide Number Placeholder 5">
            <a:extLst>
              <a:ext uri="{FF2B5EF4-FFF2-40B4-BE49-F238E27FC236}">
                <a16:creationId xmlns:a16="http://schemas.microsoft.com/office/drawing/2014/main" id="{AC1A9D26-3FAD-C04B-6F80-8CA902D9C26E}"/>
              </a:ext>
            </a:extLst>
          </p:cNvPr>
          <p:cNvSpPr>
            <a:spLocks noGrp="1"/>
          </p:cNvSpPr>
          <p:nvPr>
            <p:ph type="sldNum" sz="quarter" idx="12"/>
          </p:nvPr>
        </p:nvSpPr>
        <p:spPr/>
        <p:txBody>
          <a:bodyPr/>
          <a:lstStyle>
            <a:lvl1pPr>
              <a:defRPr/>
            </a:lvl1pPr>
          </a:lstStyle>
          <a:p>
            <a:fld id="{C126A12E-859E-40E0-B2D4-2A49493F1B6A}" type="slidenum">
              <a:rPr lang="lt-LT" altLang="lt-LT"/>
              <a:pPr/>
              <a:t>‹#›</a:t>
            </a:fld>
            <a:endParaRPr lang="lt-LT" altLang="lt-LT"/>
          </a:p>
        </p:txBody>
      </p:sp>
    </p:spTree>
    <p:extLst>
      <p:ext uri="{BB962C8B-B14F-4D97-AF65-F5344CB8AC3E}">
        <p14:creationId xmlns:p14="http://schemas.microsoft.com/office/powerpoint/2010/main" val="191814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t-L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F2577E-441C-A65F-2ECC-0C28554662B1}"/>
              </a:ext>
            </a:extLst>
          </p:cNvPr>
          <p:cNvSpPr>
            <a:spLocks noGrp="1"/>
          </p:cNvSpPr>
          <p:nvPr>
            <p:ph type="dt" sz="half" idx="10"/>
          </p:nvPr>
        </p:nvSpPr>
        <p:spPr/>
        <p:txBody>
          <a:bodyPr/>
          <a:lstStyle>
            <a:lvl1pPr>
              <a:defRPr/>
            </a:lvl1pPr>
          </a:lstStyle>
          <a:p>
            <a:pPr>
              <a:defRPr/>
            </a:pPr>
            <a:fld id="{ED064248-05EC-496F-BA2F-692FE5DAF53A}" type="datetimeFigureOut">
              <a:rPr lang="lt-LT"/>
              <a:pPr>
                <a:defRPr/>
              </a:pPr>
              <a:t>2022-07-28</a:t>
            </a:fld>
            <a:endParaRPr lang="lt-LT"/>
          </a:p>
        </p:txBody>
      </p:sp>
      <p:sp>
        <p:nvSpPr>
          <p:cNvPr id="6" name="Footer Placeholder 4">
            <a:extLst>
              <a:ext uri="{FF2B5EF4-FFF2-40B4-BE49-F238E27FC236}">
                <a16:creationId xmlns:a16="http://schemas.microsoft.com/office/drawing/2014/main" id="{C52F3D99-AF0F-F34F-839E-24FBCA27BD40}"/>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D346B3E2-3814-A9EF-6397-7A8DA0F1F2F8}"/>
              </a:ext>
            </a:extLst>
          </p:cNvPr>
          <p:cNvSpPr>
            <a:spLocks noGrp="1"/>
          </p:cNvSpPr>
          <p:nvPr>
            <p:ph type="sldNum" sz="quarter" idx="12"/>
          </p:nvPr>
        </p:nvSpPr>
        <p:spPr/>
        <p:txBody>
          <a:bodyPr/>
          <a:lstStyle>
            <a:lvl1pPr>
              <a:defRPr/>
            </a:lvl1pPr>
          </a:lstStyle>
          <a:p>
            <a:fld id="{80E89F0F-3919-4E3D-AD6D-D4DA0C602F72}" type="slidenum">
              <a:rPr lang="lt-LT" altLang="lt-LT"/>
              <a:pPr/>
              <a:t>‹#›</a:t>
            </a:fld>
            <a:endParaRPr lang="lt-LT" altLang="lt-LT"/>
          </a:p>
        </p:txBody>
      </p:sp>
    </p:spTree>
    <p:extLst>
      <p:ext uri="{BB962C8B-B14F-4D97-AF65-F5344CB8AC3E}">
        <p14:creationId xmlns:p14="http://schemas.microsoft.com/office/powerpoint/2010/main" val="359663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t-L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t-L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43C724-F823-D4B1-6FB4-EB4D764AF4A8}"/>
              </a:ext>
            </a:extLst>
          </p:cNvPr>
          <p:cNvSpPr>
            <a:spLocks noGrp="1"/>
          </p:cNvSpPr>
          <p:nvPr>
            <p:ph type="dt" sz="half" idx="10"/>
          </p:nvPr>
        </p:nvSpPr>
        <p:spPr/>
        <p:txBody>
          <a:bodyPr/>
          <a:lstStyle>
            <a:lvl1pPr>
              <a:defRPr/>
            </a:lvl1pPr>
          </a:lstStyle>
          <a:p>
            <a:pPr>
              <a:defRPr/>
            </a:pPr>
            <a:fld id="{DD54D7CF-6C44-4B1C-8F99-5C64CAD413C8}" type="datetimeFigureOut">
              <a:rPr lang="lt-LT"/>
              <a:pPr>
                <a:defRPr/>
              </a:pPr>
              <a:t>2022-07-28</a:t>
            </a:fld>
            <a:endParaRPr lang="lt-LT"/>
          </a:p>
        </p:txBody>
      </p:sp>
      <p:sp>
        <p:nvSpPr>
          <p:cNvPr id="6" name="Footer Placeholder 4">
            <a:extLst>
              <a:ext uri="{FF2B5EF4-FFF2-40B4-BE49-F238E27FC236}">
                <a16:creationId xmlns:a16="http://schemas.microsoft.com/office/drawing/2014/main" id="{DB2EA62C-AB37-6F7C-2775-FFA326694316}"/>
              </a:ext>
            </a:extLst>
          </p:cNvPr>
          <p:cNvSpPr>
            <a:spLocks noGrp="1"/>
          </p:cNvSpPr>
          <p:nvPr>
            <p:ph type="ftr" sz="quarter" idx="11"/>
          </p:nvPr>
        </p:nvSpPr>
        <p:spPr/>
        <p:txBody>
          <a:bodyPr/>
          <a:lstStyle>
            <a:lvl1pPr>
              <a:defRPr/>
            </a:lvl1pPr>
          </a:lstStyle>
          <a:p>
            <a:pPr>
              <a:defRPr/>
            </a:pPr>
            <a:endParaRPr lang="lt-LT"/>
          </a:p>
        </p:txBody>
      </p:sp>
      <p:sp>
        <p:nvSpPr>
          <p:cNvPr id="7" name="Slide Number Placeholder 5">
            <a:extLst>
              <a:ext uri="{FF2B5EF4-FFF2-40B4-BE49-F238E27FC236}">
                <a16:creationId xmlns:a16="http://schemas.microsoft.com/office/drawing/2014/main" id="{2990E55A-00C3-0C22-3A3F-D17DA4D49011}"/>
              </a:ext>
            </a:extLst>
          </p:cNvPr>
          <p:cNvSpPr>
            <a:spLocks noGrp="1"/>
          </p:cNvSpPr>
          <p:nvPr>
            <p:ph type="sldNum" sz="quarter" idx="12"/>
          </p:nvPr>
        </p:nvSpPr>
        <p:spPr/>
        <p:txBody>
          <a:bodyPr/>
          <a:lstStyle>
            <a:lvl1pPr>
              <a:defRPr/>
            </a:lvl1pPr>
          </a:lstStyle>
          <a:p>
            <a:fld id="{2AD900EA-1B93-401F-82B6-E5B5FB69DB61}" type="slidenum">
              <a:rPr lang="lt-LT" altLang="lt-LT"/>
              <a:pPr/>
              <a:t>‹#›</a:t>
            </a:fld>
            <a:endParaRPr lang="lt-LT" altLang="lt-LT"/>
          </a:p>
        </p:txBody>
      </p:sp>
    </p:spTree>
    <p:extLst>
      <p:ext uri="{BB962C8B-B14F-4D97-AF65-F5344CB8AC3E}">
        <p14:creationId xmlns:p14="http://schemas.microsoft.com/office/powerpoint/2010/main" val="3716615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FF4ACBB-6EA3-9B86-6150-8F240C2539B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t-LT"/>
              <a:t>Click to edit Master title style</a:t>
            </a:r>
            <a:endParaRPr lang="lt-LT" altLang="lt-LT"/>
          </a:p>
        </p:txBody>
      </p:sp>
      <p:sp>
        <p:nvSpPr>
          <p:cNvPr id="1027" name="Text Placeholder 2">
            <a:extLst>
              <a:ext uri="{FF2B5EF4-FFF2-40B4-BE49-F238E27FC236}">
                <a16:creationId xmlns:a16="http://schemas.microsoft.com/office/drawing/2014/main" id="{F76A6979-40F6-069B-25FE-936609EBD80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t-LT"/>
              <a:t>Click to edit Master text styles</a:t>
            </a:r>
          </a:p>
          <a:p>
            <a:pPr lvl="1"/>
            <a:r>
              <a:rPr lang="en-US" altLang="lt-LT"/>
              <a:t>Second level</a:t>
            </a:r>
          </a:p>
          <a:p>
            <a:pPr lvl="2"/>
            <a:r>
              <a:rPr lang="en-US" altLang="lt-LT"/>
              <a:t>Third level</a:t>
            </a:r>
          </a:p>
          <a:p>
            <a:pPr lvl="3"/>
            <a:r>
              <a:rPr lang="en-US" altLang="lt-LT"/>
              <a:t>Fourth level</a:t>
            </a:r>
          </a:p>
          <a:p>
            <a:pPr lvl="4"/>
            <a:r>
              <a:rPr lang="en-US" altLang="lt-LT"/>
              <a:t>Fifth level</a:t>
            </a:r>
            <a:endParaRPr lang="lt-LT" altLang="lt-LT"/>
          </a:p>
        </p:txBody>
      </p:sp>
      <p:sp>
        <p:nvSpPr>
          <p:cNvPr id="4" name="Date Placeholder 3">
            <a:extLst>
              <a:ext uri="{FF2B5EF4-FFF2-40B4-BE49-F238E27FC236}">
                <a16:creationId xmlns:a16="http://schemas.microsoft.com/office/drawing/2014/main" id="{0B8BDBC5-9774-499A-88D5-3B527DEDC8B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160F4A4-AE1A-43C0-85DC-758C3EB5DA79}" type="datetimeFigureOut">
              <a:rPr lang="lt-LT"/>
              <a:pPr>
                <a:defRPr/>
              </a:pPr>
              <a:t>2022-07-28</a:t>
            </a:fld>
            <a:endParaRPr lang="lt-LT"/>
          </a:p>
        </p:txBody>
      </p:sp>
      <p:sp>
        <p:nvSpPr>
          <p:cNvPr id="5" name="Footer Placeholder 4">
            <a:extLst>
              <a:ext uri="{FF2B5EF4-FFF2-40B4-BE49-F238E27FC236}">
                <a16:creationId xmlns:a16="http://schemas.microsoft.com/office/drawing/2014/main" id="{9EF3DDD2-BEC5-444E-81E7-3077BA3B38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lt-LT"/>
          </a:p>
        </p:txBody>
      </p:sp>
      <p:sp>
        <p:nvSpPr>
          <p:cNvPr id="6" name="Slide Number Placeholder 5">
            <a:extLst>
              <a:ext uri="{FF2B5EF4-FFF2-40B4-BE49-F238E27FC236}">
                <a16:creationId xmlns:a16="http://schemas.microsoft.com/office/drawing/2014/main" id="{6CD21E29-ED6B-4C85-9621-DEB19275771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9FB4E73-7128-4F1E-ABD8-9B35BDEA795C}" type="slidenum">
              <a:rPr lang="lt-LT" altLang="lt-LT"/>
              <a:pPr/>
              <a:t>‹#›</a:t>
            </a:fld>
            <a:endParaRPr lang="lt-LT" alt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www.pinterest.com/pin/482448178801550140/" TargetMode="Externa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matrixministries888.com/portfolio/iron-clay/"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lt.wikipedia.org/wiki/1924" TargetMode="External"/><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hyperlink" Target="https://lt.wikipedia.org/wiki/Vaizdas:Ateitis_(%C5%BEurnalas)_1911_nr1.jpg" TargetMode="External"/><Relationship Id="rId1" Type="http://schemas.openxmlformats.org/officeDocument/2006/relationships/slideLayout" Target="../slideLayouts/slideLayout1.xml"/><Relationship Id="rId6" Type="http://schemas.openxmlformats.org/officeDocument/2006/relationships/hyperlink" Target="https://www.google.com/url?sa=i&amp;source=images&amp;cd=&amp;ved=2ahUKEwiIg8m6tb7lAhUElYsKHZOtAnkQjRx6BAgBEAQ&amp;url=https%3A%2F%2Fwww.limis.lt%2Fpaieska%2Fperziura%2F-%2Fexhibit%2Fpreview%2F216800415%3Fs_id%3D460BHawLymVvRsxB%26s_ind%3D1205%26valuable_type%3DEKSPONATAS&amp;psig=AOvVaw1jel-Hu4pSpDrB7q40xc-e&amp;ust=1572333657605769" TargetMode="External"/><Relationship Id="rId11" Type="http://schemas.openxmlformats.org/officeDocument/2006/relationships/image" Target="../media/image2.png"/><Relationship Id="rId5" Type="http://schemas.openxmlformats.org/officeDocument/2006/relationships/image" Target="../media/image16.gif"/><Relationship Id="rId10" Type="http://schemas.openxmlformats.org/officeDocument/2006/relationships/hyperlink" Target="https://lt.wikipedia.org/wiki/Kaunas" TargetMode="External"/><Relationship Id="rId4" Type="http://schemas.openxmlformats.org/officeDocument/2006/relationships/hyperlink" Target="https://lt.wikipedia.org/wiki/Vaizdas:Ateitinink%C5%B3_%C5%BEenklas.gif" TargetMode="External"/><Relationship Id="rId9" Type="http://schemas.openxmlformats.org/officeDocument/2006/relationships/hyperlink" Target="https://lt.wikipedia.org/wiki/194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ozon.ru/context/detail/id/20289150/" TargetMode="External"/><Relationship Id="rId5" Type="http://schemas.openxmlformats.org/officeDocument/2006/relationships/image" Target="../media/image18.jpeg"/><Relationship Id="rId4" Type="http://schemas.openxmlformats.org/officeDocument/2006/relationships/hyperlink" Target="https://en.wikipedia.org/wiki/File:TheTwoCultures.jp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hyperlink" Target="http://upload.wikimedia.org/wikipedia/commons/0/01/Leonardo_da_Vinci_Studies_of_Embryos.jpg" TargetMode="External"/><Relationship Id="rId3" Type="http://schemas.openxmlformats.org/officeDocument/2006/relationships/image" Target="../media/image33.jpeg"/><Relationship Id="rId7" Type="http://schemas.openxmlformats.org/officeDocument/2006/relationships/hyperlink" Target="http://upload.wikimedia.org/wikipedia/en/e/e6/Sistine.chapel.entire.500pix.jpg" TargetMode="External"/><Relationship Id="rId12"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hyperlink" Target="http://upload.wikimedia.org/wikipedia/en/d/d2/The_Last_Supper_pre_EUR.jpg" TargetMode="External"/><Relationship Id="rId5" Type="http://schemas.openxmlformats.org/officeDocument/2006/relationships/hyperlink" Target="http://upload.wikimedia.org/wikipedia/commons/9/9e/Michelango_Portrait_by_Volterra.jpg" TargetMode="External"/><Relationship Id="rId15" Type="http://schemas.openxmlformats.org/officeDocument/2006/relationships/image" Target="../media/image39.jpeg"/><Relationship Id="rId10" Type="http://schemas.openxmlformats.org/officeDocument/2006/relationships/image" Target="../media/image36.jpeg"/><Relationship Id="rId4" Type="http://schemas.openxmlformats.org/officeDocument/2006/relationships/image" Target="../media/image2.png"/><Relationship Id="rId9" Type="http://schemas.openxmlformats.org/officeDocument/2006/relationships/hyperlink" Target="http://upload.wikimedia.org/wikipedia/en/8/8c/Michaelangelo_David.jpg" TargetMode="External"/><Relationship Id="rId1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hyperlink" Target="https://www.google.com/url?sa=i&amp;source=images&amp;cd=&amp;ved=2ahUKEwih8-TNz_TiAhWh5KYKHSqWBqMQjRx6BAgBEAU&amp;url=https%3A%2F%2Fes-la.facebook.com%2Fleidyklatytoalba%2Fphotos%2Fnaujiena-atkeliavo-dar-viena-naujiena-kuri%25C4%2585-pristatysime-vilniaus-knyg%25C5%25B3-mug%25C4%2597je-m%2F10156999376034188%2F&amp;psig=AOvVaw0_rRKRdgWKmL0Qt3PZPI2r&amp;ust=1561001953131890" TargetMode="Externa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7"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hyperlink" Target="http://www.allaboutlean.com/industry-4-0/" TargetMode="Externa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matrixministries888.com/portfolio/iron-clay/" TargetMode="External"/><Relationship Id="rId7"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matrixministries888.com/portfolio/iron-clay/" TargetMode="External"/><Relationship Id="rId7" Type="http://schemas.openxmlformats.org/officeDocument/2006/relationships/hyperlink" Target="http://www.teoti.com/scifi-science-space/136938-the-fuzzy-evolutionary-boundaries-of-homo-sapiens.html"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hyperlink" Target="https://www.pinterest.com/pin/68961438020215358/" TargetMode="Externa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7.jpeg"/><Relationship Id="rId7"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matrixministries888.com/portfolio/iron-clay/"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hyperlink" Target="https://www.vle.lt/28646" TargetMode="External"/><Relationship Id="rId3" Type="http://schemas.openxmlformats.org/officeDocument/2006/relationships/hyperlink" Target="http://matrixministries888.com/portfolio/iron-clay/" TargetMode="External"/><Relationship Id="rId7" Type="http://schemas.openxmlformats.org/officeDocument/2006/relationships/hyperlink" Target="https://www.vle.lt/straipsnis/julian-sorell-huxle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vle.lt/63267" TargetMode="External"/><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hyperlink" Target="https://www.vle.lt/55228"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hyperlink" Target="http://matrixministries888.com/portfolio/iron-clay/"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jpeg"/><Relationship Id="rId18" Type="http://schemas.openxmlformats.org/officeDocument/2006/relationships/hyperlink" Target="https://lt.wikipedia.org/wiki/Vaizdas:Sirutavi%C4%8Dius.jpg" TargetMode="External"/><Relationship Id="rId3" Type="http://schemas.openxmlformats.org/officeDocument/2006/relationships/hyperlink" Target="https://lt.wikipedia.org/wiki/Vaizdas:Herb_Radziwi%C5%82%C5%82%C3%B3w.PNG" TargetMode="External"/><Relationship Id="rId21" Type="http://schemas.openxmlformats.org/officeDocument/2006/relationships/image" Target="../media/image3.jpeg"/><Relationship Id="rId7" Type="http://schemas.openxmlformats.org/officeDocument/2006/relationships/hyperlink" Target="https://su.org/" TargetMode="External"/><Relationship Id="rId12" Type="http://schemas.openxmlformats.org/officeDocument/2006/relationships/image" Target="../media/image70.jpeg"/><Relationship Id="rId17" Type="http://schemas.openxmlformats.org/officeDocument/2006/relationships/image" Target="../media/image75.jpeg"/><Relationship Id="rId2" Type="http://schemas.openxmlformats.org/officeDocument/2006/relationships/image" Target="../media/image65.jpeg"/><Relationship Id="rId16" Type="http://schemas.openxmlformats.org/officeDocument/2006/relationships/image" Target="../media/image74.png"/><Relationship Id="rId20" Type="http://schemas.openxmlformats.org/officeDocument/2006/relationships/hyperlink" Target="http://matrixministries888.com/portfolio/iron-clay/" TargetMode="Externa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hyperlink" Target="http://www.wsj.com/articles/SB10001424052702304782404577490533504354976" TargetMode="External"/><Relationship Id="rId5" Type="http://schemas.openxmlformats.org/officeDocument/2006/relationships/hyperlink" Target="http://www.ieet.org/" TargetMode="External"/><Relationship Id="rId15" Type="http://schemas.openxmlformats.org/officeDocument/2006/relationships/image" Target="../media/image73.jpeg"/><Relationship Id="rId10" Type="http://schemas.openxmlformats.org/officeDocument/2006/relationships/image" Target="../media/image69.jpeg"/><Relationship Id="rId19" Type="http://schemas.openxmlformats.org/officeDocument/2006/relationships/image" Target="../media/image76.jpeg"/><Relationship Id="rId4" Type="http://schemas.openxmlformats.org/officeDocument/2006/relationships/image" Target="../media/image66.png"/><Relationship Id="rId9" Type="http://schemas.openxmlformats.org/officeDocument/2006/relationships/hyperlink" Target="https://kfoto941.smugmug.com/Journalism/Singularity-University" TargetMode="External"/><Relationship Id="rId14" Type="http://schemas.openxmlformats.org/officeDocument/2006/relationships/image" Target="../media/image72.jpeg"/><Relationship Id="rId2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matrixministries888.com/portfolio/iron-clay/" TargetMode="External"/><Relationship Id="rId4" Type="http://schemas.openxmlformats.org/officeDocument/2006/relationships/image" Target="../media/image77.emf"/></Relationships>
</file>

<file path=ppt/slides/_rels/slide36.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8.jpe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9.emf"/><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8" Type="http://schemas.openxmlformats.org/officeDocument/2006/relationships/hyperlink" Target="https://www.amazon.com/Homo-Deus-Brief-History-Tomorrow/dp/0062464310" TargetMode="External"/><Relationship Id="rId3" Type="http://schemas.openxmlformats.org/officeDocument/2006/relationships/hyperlink" Target="http://matrixministries888.com/portfolio/iron-clay/" TargetMode="External"/><Relationship Id="rId7" Type="http://schemas.openxmlformats.org/officeDocument/2006/relationships/image" Target="../media/image81.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audible.com/pd/21-Lessons-for-the-21st-Century-Audiobook/B0799QSH1Q" TargetMode="External"/><Relationship Id="rId11" Type="http://schemas.openxmlformats.org/officeDocument/2006/relationships/image" Target="../media/image83.jpeg"/><Relationship Id="rId5" Type="http://schemas.openxmlformats.org/officeDocument/2006/relationships/image" Target="../media/image80.jpeg"/><Relationship Id="rId10" Type="http://schemas.openxmlformats.org/officeDocument/2006/relationships/hyperlink" Target="https://en.wikipedia.org/wiki/File:Yuval_Noah_Harari_cropped.jpg" TargetMode="External"/><Relationship Id="rId4" Type="http://schemas.openxmlformats.org/officeDocument/2006/relationships/image" Target="../media/image3.jpeg"/><Relationship Id="rId9"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7" Type="http://schemas.openxmlformats.org/officeDocument/2006/relationships/hyperlink" Target="https://fsspx.lt/autoriai/kun-edmundas-naujokaitis-fsspx"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fsspx.lt/straipsniai/apologetika/zmogaus-prigimties-keitimas-transhumanizmo-ideologija" TargetMode="External"/><Relationship Id="rId5" Type="http://schemas.openxmlformats.org/officeDocument/2006/relationships/image" Target="../media/image8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5.emf"/><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hyperlink" Target="http://www.scripps.edu/research/faculty/goodsell" TargetMode="External"/><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betterworldbooks.com/Goodsell-2c-David-S-H4658.aspx?SuffixId=5263&amp;SearchTerm=Goodsell%2C+David+S." TargetMode="External"/><Relationship Id="rId5" Type="http://schemas.openxmlformats.org/officeDocument/2006/relationships/image" Target="../media/image90.jpeg"/><Relationship Id="rId4" Type="http://schemas.openxmlformats.org/officeDocument/2006/relationships/hyperlink" Target="http://www.google.lt/url?sa=i&amp;rct=j&amp;q=D.+S.+Goodsel+The+machinery+of+life&amp;source=images&amp;cd=&amp;docid=DyTT4XasPzWUXM&amp;tbnid=MIW2UP3Bl4LtlM:&amp;ved=0CAUQjRw&amp;url=http%3A%2F%2Fmgl.scripps.edu%2Fpeople%2Fgoodsell%2F&amp;ei=TOqBUabNL8XltQaahoHwAQ&amp;bvm=bv.45921128,d.bGE&amp;psig=AFQjCNHPAU-VMKcV6U74pwN04TV8o-1cHQ&amp;ust=1367554966553402" TargetMode="External"/><Relationship Id="rId9" Type="http://schemas.openxmlformats.org/officeDocument/2006/relationships/image" Target="../media/image92.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matrixministries888.com/portfolio/iron-clay/"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matrixministries888.com/portfolio/iron-clay/" TargetMode="External"/><Relationship Id="rId7" Type="http://schemas.openxmlformats.org/officeDocument/2006/relationships/hyperlink" Target="http://www.teoti.com/scifi-science-space/136938-the-fuzzy-evolutionary-boundaries-of-homo-sapiens.html"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hyperlink" Target="https://www.pinterest.com/pin/68961438020215358/" TargetMode="Externa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8.jpeg"/><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jpeg"/></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6.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s://sites.google.com/a/depauw.edu/transhumanism-and-science-fiction/transhumanist-goals" TargetMode="Externa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matrixministries888.com/portfolio/iron-clay/" TargetMode="External"/><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112.emf"/></Relationships>
</file>

<file path=ppt/slides/_rels/slide7.xml.rels><?xml version="1.0" encoding="UTF-8" standalone="yes"?>
<Relationships xmlns="http://schemas.openxmlformats.org/package/2006/relationships"><Relationship Id="rId3" Type="http://schemas.openxmlformats.org/officeDocument/2006/relationships/hyperlink" Target="http://matrixministries888.com/portfolio/iron-clay/" TargetMode="External"/><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en.wikipedia.org/wiki/Image:Raymond_Kurzweil_Fantastic_Voyage.jpg" TargetMode="External"/><Relationship Id="rId5" Type="http://schemas.openxmlformats.org/officeDocument/2006/relationships/image" Target="../media/image7.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matrixministries888.com/portfolio/iron-clay/" TargetMode="External"/><Relationship Id="rId7" Type="http://schemas.openxmlformats.org/officeDocument/2006/relationships/hyperlink" Target="//upload.wikimedia.org/wikipedia/commons/9/94/Sanzio_01.jpg"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hyperlink" Target="//upload.wikimedia.org/wikipedia/commons/1/19/Raphael_-_Disputation_of_the_Holy_Sacrament.jpg" TargetMode="Externa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hyperlink" Target="https://lt.wikipedia.org/wiki/1941" TargetMode="External"/><Relationship Id="rId3" Type="http://schemas.openxmlformats.org/officeDocument/2006/relationships/hyperlink" Target="http://matrixministries888.com/portfolio/iron-clay/" TargetMode="External"/><Relationship Id="rId7" Type="http://schemas.openxmlformats.org/officeDocument/2006/relationships/hyperlink" Target="https://lt.wikipedia.org/wiki/Kult%C5%ABra_(%C5%BEurnalas)" TargetMode="External"/><Relationship Id="rId12" Type="http://schemas.openxmlformats.org/officeDocument/2006/relationships/hyperlink" Target="https://lt.wikipedia.org/wiki/1926"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hyperlink" Target="https://lt.wikipedia.org/wiki/1923" TargetMode="External"/><Relationship Id="rId5" Type="http://schemas.openxmlformats.org/officeDocument/2006/relationships/hyperlink" Target="https://pirkis.lt/item/6559428.html" TargetMode="External"/><Relationship Id="rId10" Type="http://schemas.openxmlformats.org/officeDocument/2006/relationships/image" Target="../media/image14.jpeg"/><Relationship Id="rId4" Type="http://schemas.openxmlformats.org/officeDocument/2006/relationships/image" Target="../media/image3.jpeg"/><Relationship Id="rId9" Type="http://schemas.openxmlformats.org/officeDocument/2006/relationships/image" Target="../media/image13.jpeg"/><Relationship Id="rId14" Type="http://schemas.openxmlformats.org/officeDocument/2006/relationships/hyperlink" Target="https://lt.wikipedia.org/wiki/Kult%C5%ABra_(bendrov%C4%9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aizdo rezultatas pagal užklausą „humanity+“">
            <a:hlinkClick r:id="rId2"/>
            <a:extLst>
              <a:ext uri="{FF2B5EF4-FFF2-40B4-BE49-F238E27FC236}">
                <a16:creationId xmlns:a16="http://schemas.microsoft.com/office/drawing/2014/main" id="{439434E4-7052-A492-35E8-D892885B2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196975"/>
            <a:ext cx="3887787"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 name="Group 12">
            <a:extLst>
              <a:ext uri="{FF2B5EF4-FFF2-40B4-BE49-F238E27FC236}">
                <a16:creationId xmlns:a16="http://schemas.microsoft.com/office/drawing/2014/main" id="{2E423355-176F-0940-DF36-A4D8976F2A70}"/>
              </a:ext>
            </a:extLst>
          </p:cNvPr>
          <p:cNvGrpSpPr>
            <a:grpSpLocks/>
          </p:cNvGrpSpPr>
          <p:nvPr/>
        </p:nvGrpSpPr>
        <p:grpSpPr bwMode="auto">
          <a:xfrm>
            <a:off x="15875" y="0"/>
            <a:ext cx="9128125" cy="1792288"/>
            <a:chOff x="15875" y="-1"/>
            <a:chExt cx="9128125" cy="1792289"/>
          </a:xfrm>
        </p:grpSpPr>
        <p:pic>
          <p:nvPicPr>
            <p:cNvPr id="3080" name="Picture 10">
              <a:extLst>
                <a:ext uri="{FF2B5EF4-FFF2-40B4-BE49-F238E27FC236}">
                  <a16:creationId xmlns:a16="http://schemas.microsoft.com/office/drawing/2014/main" id="{177A84CF-2103-EEC0-8449-8ECE5AED5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1" descr="Vaizdo rezultatas pagal užklausą „TRANSHUMANISM symbols“">
              <a:hlinkClick r:id="rId5"/>
              <a:extLst>
                <a:ext uri="{FF2B5EF4-FFF2-40B4-BE49-F238E27FC236}">
                  <a16:creationId xmlns:a16="http://schemas.microsoft.com/office/drawing/2014/main" id="{52ED9BE6-7AA3-2B39-5ED1-6FA285DCD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076" name="TextBox 13">
            <a:extLst>
              <a:ext uri="{FF2B5EF4-FFF2-40B4-BE49-F238E27FC236}">
                <a16:creationId xmlns:a16="http://schemas.microsoft.com/office/drawing/2014/main" id="{8DC496BC-F818-10B1-8F4E-34C6A84EF9E4}"/>
              </a:ext>
            </a:extLst>
          </p:cNvPr>
          <p:cNvSpPr txBox="1">
            <a:spLocks noChangeArrowheads="1"/>
          </p:cNvSpPr>
          <p:nvPr/>
        </p:nvSpPr>
        <p:spPr bwMode="auto">
          <a:xfrm>
            <a:off x="1423988" y="333375"/>
            <a:ext cx="5811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Transhumanizmo Ideologija</a:t>
            </a:r>
            <a:r>
              <a:rPr lang="en-US" altLang="lt-LT" sz="2400" b="1">
                <a:solidFill>
                  <a:srgbClr val="7030A0"/>
                </a:solidFill>
                <a:latin typeface="Comic Sans MS" panose="030F0702030302020204" pitchFamily="66" charset="0"/>
              </a:rPr>
              <a:t>   </a:t>
            </a:r>
            <a:r>
              <a:rPr lang="lt-LT" altLang="lt-LT" sz="2400" b="1">
                <a:solidFill>
                  <a:srgbClr val="7030A0"/>
                </a:solidFill>
                <a:latin typeface="Comic Sans MS" panose="030F0702030302020204" pitchFamily="66" charset="0"/>
              </a:rPr>
              <a:t> ir </a:t>
            </a:r>
            <a:endParaRPr lang="en-US" altLang="lt-LT" sz="2400" b="1">
              <a:solidFill>
                <a:srgbClr val="7030A0"/>
              </a:solidFill>
              <a:latin typeface="Comic Sans MS" panose="030F0702030302020204" pitchFamily="66" charset="0"/>
            </a:endParaRPr>
          </a:p>
          <a:p>
            <a:pPr algn="r">
              <a:spcBef>
                <a:spcPct val="0"/>
              </a:spcBef>
              <a:buFontTx/>
              <a:buNone/>
            </a:pPr>
            <a:r>
              <a:rPr lang="lt-LT" altLang="lt-LT" sz="2400" b="1">
                <a:solidFill>
                  <a:srgbClr val="7030A0"/>
                </a:solidFill>
                <a:latin typeface="Comic Sans MS" panose="030F0702030302020204" pitchFamily="66" charset="0"/>
              </a:rPr>
              <a:t>Inžinerinė Biofizika</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sp>
        <p:nvSpPr>
          <p:cNvPr id="19" name="Rectangle 18">
            <a:extLst>
              <a:ext uri="{FF2B5EF4-FFF2-40B4-BE49-F238E27FC236}">
                <a16:creationId xmlns:a16="http://schemas.microsoft.com/office/drawing/2014/main" id="{982FC4CA-30E4-4844-A9EF-46D7EBA4AA8D}"/>
              </a:ext>
            </a:extLst>
          </p:cNvPr>
          <p:cNvSpPr/>
          <p:nvPr/>
        </p:nvSpPr>
        <p:spPr>
          <a:xfrm>
            <a:off x="402003" y="2856748"/>
            <a:ext cx="8477001" cy="707886"/>
          </a:xfrm>
          <a:prstGeom prst="rect">
            <a:avLst/>
          </a:prstGeom>
          <a:noFill/>
        </p:spPr>
        <p:txBody>
          <a:bodyPr wrap="none">
            <a:spAutoFit/>
          </a:bodyPr>
          <a:lstStyle/>
          <a:p>
            <a:pPr algn="ctr">
              <a:defRPr/>
            </a:pPr>
            <a:r>
              <a:rPr lang="lt-LT"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Comic Sans MS" panose="030F0702030302020204" pitchFamily="66" charset="0"/>
              </a:rPr>
              <a:t>XXI-jo amžiaus </a:t>
            </a: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Comic Sans MS" panose="030F0702030302020204" pitchFamily="66" charset="0"/>
              </a:rPr>
              <a:t>   </a:t>
            </a:r>
            <a:r>
              <a:rPr lang="lt-LT"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Comic Sans MS" panose="030F0702030302020204" pitchFamily="66" charset="0"/>
              </a:rPr>
              <a:t>Bio-Inžinerija</a:t>
            </a:r>
            <a:endParaRPr lang="lt-LT" sz="4000" b="1" dirty="0">
              <a:ln w="9525">
                <a:solidFill>
                  <a:schemeClr val="bg1"/>
                </a:solidFill>
                <a:prstDash val="solid"/>
              </a:ln>
              <a:solidFill>
                <a:srgbClr val="FF0000"/>
              </a:solidFill>
              <a:effectLst>
                <a:outerShdw blurRad="12700" dist="38100" dir="2700000" algn="tl" rotWithShape="0">
                  <a:schemeClr val="bg1">
                    <a:lumMod val="50000"/>
                  </a:schemeClr>
                </a:outerShdw>
              </a:effectLst>
            </a:endParaRPr>
          </a:p>
        </p:txBody>
      </p:sp>
      <p:sp>
        <p:nvSpPr>
          <p:cNvPr id="3078" name="TextBox 20">
            <a:extLst>
              <a:ext uri="{FF2B5EF4-FFF2-40B4-BE49-F238E27FC236}">
                <a16:creationId xmlns:a16="http://schemas.microsoft.com/office/drawing/2014/main" id="{6C7780C2-99DE-4B46-1B7F-CEA5ECAED036}"/>
              </a:ext>
            </a:extLst>
          </p:cNvPr>
          <p:cNvSpPr txBox="1">
            <a:spLocks noChangeArrowheads="1"/>
          </p:cNvSpPr>
          <p:nvPr/>
        </p:nvSpPr>
        <p:spPr bwMode="auto">
          <a:xfrm>
            <a:off x="107950" y="6321425"/>
            <a:ext cx="8928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lt-LT" sz="2400" b="1">
                <a:solidFill>
                  <a:srgbClr val="7030A0"/>
                </a:solidFill>
                <a:latin typeface="Comic Sans MS" panose="030F0702030302020204" pitchFamily="66" charset="0"/>
              </a:rPr>
              <a:t>KAUNAS, RKlb,……………………………………………….2019.06.19 d.</a:t>
            </a:r>
          </a:p>
        </p:txBody>
      </p:sp>
      <p:sp>
        <p:nvSpPr>
          <p:cNvPr id="3079" name="TextBox 19">
            <a:extLst>
              <a:ext uri="{FF2B5EF4-FFF2-40B4-BE49-F238E27FC236}">
                <a16:creationId xmlns:a16="http://schemas.microsoft.com/office/drawing/2014/main" id="{D9DCA6CE-4C1E-52AF-5EB7-255BB039D659}"/>
              </a:ext>
            </a:extLst>
          </p:cNvPr>
          <p:cNvSpPr txBox="1">
            <a:spLocks noChangeArrowheads="1"/>
          </p:cNvSpPr>
          <p:nvPr/>
        </p:nvSpPr>
        <p:spPr bwMode="auto">
          <a:xfrm>
            <a:off x="2987675" y="5876925"/>
            <a:ext cx="2879725" cy="73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lt-LT" sz="2400" b="1">
                <a:solidFill>
                  <a:srgbClr val="7030A0"/>
                </a:solidFill>
                <a:latin typeface="Comic Sans MS" panose="030F0702030302020204" pitchFamily="66" charset="0"/>
              </a:rPr>
              <a:t>Dobilas KIRVELIS</a:t>
            </a:r>
          </a:p>
          <a:p>
            <a:pPr algn="ctr">
              <a:spcBef>
                <a:spcPct val="0"/>
              </a:spcBef>
              <a:buFontTx/>
              <a:buNone/>
            </a:pPr>
            <a:r>
              <a:rPr lang="en-US" altLang="lt-LT" sz="1800">
                <a:solidFill>
                  <a:srgbClr val="7030A0"/>
                </a:solidFill>
                <a:latin typeface="Comic Sans MS" panose="030F0702030302020204" pitchFamily="66" charset="0"/>
              </a:rPr>
              <a:t>http://dobilas.kirvelis.lt</a:t>
            </a:r>
            <a:endParaRPr lang="lt-LT" altLang="lt-LT" sz="1800">
              <a:solidFill>
                <a:srgbClr val="7030A0"/>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395536" y="1052736"/>
            <a:ext cx="8604448" cy="0"/>
          </a:xfrm>
          <a:prstGeom prst="line">
            <a:avLst/>
          </a:prstGeom>
          <a:ln w="50800" cmpd="tri">
            <a:solidFill>
              <a:srgbClr val="7030A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3F0429E-219D-45A4-9C7A-D0A210D2B337}"/>
              </a:ext>
            </a:extLst>
          </p:cNvPr>
          <p:cNvSpPr>
            <a:spLocks noGrp="1"/>
          </p:cNvSpPr>
          <p:nvPr>
            <p:ph type="ctrTitle"/>
          </p:nvPr>
        </p:nvSpPr>
        <p:spPr/>
        <p:txBody>
          <a:bodyPr/>
          <a:lstStyle/>
          <a:p>
            <a:endParaRPr lang="lt-LT"/>
          </a:p>
        </p:txBody>
      </p:sp>
      <p:sp>
        <p:nvSpPr>
          <p:cNvPr id="3" name="Subtitle 2">
            <a:extLst>
              <a:ext uri="{FF2B5EF4-FFF2-40B4-BE49-F238E27FC236}">
                <a16:creationId xmlns:a16="http://schemas.microsoft.com/office/drawing/2014/main" id="{2BCF6443-8465-47B9-8F27-6E8D72C9613F}"/>
              </a:ext>
            </a:extLst>
          </p:cNvPr>
          <p:cNvSpPr>
            <a:spLocks noGrp="1"/>
          </p:cNvSpPr>
          <p:nvPr>
            <p:ph type="subTitle" idx="1"/>
          </p:nvPr>
        </p:nvSpPr>
        <p:spPr/>
        <p:txBody>
          <a:bodyPr/>
          <a:lstStyle/>
          <a:p>
            <a:endParaRPr lang="lt-LT" dirty="0"/>
          </a:p>
        </p:txBody>
      </p:sp>
      <p:pic>
        <p:nvPicPr>
          <p:cNvPr id="168963" name="Picture 3">
            <a:hlinkClick r:id="rId2"/>
            <a:extLst>
              <a:ext uri="{FF2B5EF4-FFF2-40B4-BE49-F238E27FC236}">
                <a16:creationId xmlns:a16="http://schemas.microsoft.com/office/drawing/2014/main" id="{B5AEB99D-C4E7-4260-9A5B-657379FCF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9928"/>
            <a:ext cx="3902628" cy="6297424"/>
          </a:xfrm>
          <a:prstGeom prst="rect">
            <a:avLst/>
          </a:prstGeom>
          <a:noFill/>
          <a:extLst>
            <a:ext uri="{909E8E84-426E-40DD-AFC4-6F175D3DCCD1}">
              <a14:hiddenFill xmlns:a14="http://schemas.microsoft.com/office/drawing/2010/main">
                <a:solidFill>
                  <a:srgbClr val="FFFFFF"/>
                </a:solidFill>
              </a14:hiddenFill>
            </a:ext>
          </a:extLst>
        </p:spPr>
      </p:pic>
      <p:pic>
        <p:nvPicPr>
          <p:cNvPr id="168965" name="Picture 5">
            <a:hlinkClick r:id="rId4"/>
            <a:extLst>
              <a:ext uri="{FF2B5EF4-FFF2-40B4-BE49-F238E27FC236}">
                <a16:creationId xmlns:a16="http://schemas.microsoft.com/office/drawing/2014/main" id="{C2ACE473-747D-4905-B2F3-9FA2E5F0D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2128" y="3616835"/>
            <a:ext cx="17145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96F9C6-3D05-4C8B-BB4F-B27772EE622E}"/>
              </a:ext>
            </a:extLst>
          </p:cNvPr>
          <p:cNvSpPr txBox="1"/>
          <p:nvPr/>
        </p:nvSpPr>
        <p:spPr>
          <a:xfrm>
            <a:off x="5586094" y="1810368"/>
            <a:ext cx="3168352" cy="553998"/>
          </a:xfrm>
          <a:prstGeom prst="rect">
            <a:avLst/>
          </a:prstGeom>
          <a:solidFill>
            <a:schemeClr val="bg1"/>
          </a:solidFill>
          <a:ln w="19050">
            <a:solidFill>
              <a:srgbClr val="FF0000"/>
            </a:solidFill>
          </a:ln>
        </p:spPr>
        <p:txBody>
          <a:bodyPr wrap="square" rtlCol="0">
            <a:spAutoFit/>
          </a:bodyPr>
          <a:lstStyle/>
          <a:p>
            <a:pPr algn="ctr"/>
            <a:r>
              <a:rPr lang="lt-LT" sz="1200" b="1" dirty="0">
                <a:solidFill>
                  <a:srgbClr val="FF0000"/>
                </a:solidFill>
                <a:latin typeface="Comic Sans MS" panose="030F0702030302020204" pitchFamily="66" charset="0"/>
              </a:rPr>
              <a:t>Ateitininkų šūkis: </a:t>
            </a:r>
            <a:endParaRPr lang="en-US" sz="1200" b="1" dirty="0">
              <a:solidFill>
                <a:srgbClr val="FF0000"/>
              </a:solidFill>
              <a:latin typeface="Comic Sans MS" panose="030F0702030302020204" pitchFamily="66" charset="0"/>
            </a:endParaRPr>
          </a:p>
          <a:p>
            <a:pPr algn="ctr"/>
            <a:r>
              <a:rPr lang="lt-LT" b="1" dirty="0">
                <a:solidFill>
                  <a:srgbClr val="FF0000"/>
                </a:solidFill>
                <a:latin typeface="Comic Sans MS" panose="030F0702030302020204" pitchFamily="66" charset="0"/>
              </a:rPr>
              <a:t>„Visa atnaujinti Kristuje“.</a:t>
            </a:r>
          </a:p>
        </p:txBody>
      </p:sp>
      <p:pic>
        <p:nvPicPr>
          <p:cNvPr id="168967" name="Picture 7" descr="Vaizdo rezultatas pagal užklausą „Žurnalas ŽIDINYS“">
            <a:hlinkClick r:id="rId6"/>
            <a:extLst>
              <a:ext uri="{FF2B5EF4-FFF2-40B4-BE49-F238E27FC236}">
                <a16:creationId xmlns:a16="http://schemas.microsoft.com/office/drawing/2014/main" id="{CD7CC325-ACF1-4F34-BF6F-6D90678640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219514"/>
            <a:ext cx="3600400" cy="53430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E1EAB9-ABFD-4A86-9C6C-426095088CA7}"/>
              </a:ext>
            </a:extLst>
          </p:cNvPr>
          <p:cNvSpPr txBox="1"/>
          <p:nvPr/>
        </p:nvSpPr>
        <p:spPr>
          <a:xfrm>
            <a:off x="827584" y="3616835"/>
            <a:ext cx="3024336" cy="1231106"/>
          </a:xfrm>
          <a:prstGeom prst="rect">
            <a:avLst/>
          </a:prstGeom>
          <a:solidFill>
            <a:schemeClr val="bg1"/>
          </a:solidFill>
        </p:spPr>
        <p:txBody>
          <a:bodyPr wrap="square" rtlCol="0">
            <a:spAutoFit/>
          </a:bodyPr>
          <a:lstStyle/>
          <a:p>
            <a:pPr algn="ctr"/>
            <a:r>
              <a:rPr lang="lt-LT" sz="1400" b="1" dirty="0">
                <a:solidFill>
                  <a:srgbClr val="7030A0"/>
                </a:solidFill>
                <a:latin typeface="Comic Sans MS" panose="030F0702030302020204" pitchFamily="66" charset="0"/>
              </a:rPr>
              <a:t>Literatūros, mokslo, visuomenės ir akademinio gyvenimo mėnesinis </a:t>
            </a:r>
            <a:r>
              <a:rPr lang="lt-LT" sz="1400" b="1" dirty="0">
                <a:solidFill>
                  <a:srgbClr val="FF0000"/>
                </a:solidFill>
                <a:latin typeface="Comic Sans MS" panose="030F0702030302020204" pitchFamily="66" charset="0"/>
              </a:rPr>
              <a:t>ateitininkų federacijos valdybos </a:t>
            </a:r>
            <a:r>
              <a:rPr lang="lt-LT" sz="1400" b="1" dirty="0">
                <a:solidFill>
                  <a:srgbClr val="7030A0"/>
                </a:solidFill>
                <a:latin typeface="Comic Sans MS" panose="030F0702030302020204" pitchFamily="66" charset="0"/>
              </a:rPr>
              <a:t>žurnalas, ėjęs </a:t>
            </a:r>
          </a:p>
          <a:p>
            <a:pPr algn="ctr"/>
            <a:r>
              <a:rPr lang="lt-LT" sz="1400" b="1" dirty="0">
                <a:solidFill>
                  <a:srgbClr val="7030A0"/>
                </a:solidFill>
                <a:latin typeface="Comic Sans MS" panose="030F0702030302020204" pitchFamily="66" charset="0"/>
                <a:hlinkClick r:id="rId8" tooltip="1924">
                  <a:extLst>
                    <a:ext uri="{A12FA001-AC4F-418D-AE19-62706E023703}">
                      <ahyp:hlinkClr xmlns:ahyp="http://schemas.microsoft.com/office/drawing/2018/hyperlinkcolor" val="tx"/>
                    </a:ext>
                  </a:extLst>
                </a:hlinkClick>
              </a:rPr>
              <a:t>1924</a:t>
            </a:r>
            <a:r>
              <a:rPr lang="lt-LT" sz="1400" b="1" dirty="0">
                <a:solidFill>
                  <a:srgbClr val="7030A0"/>
                </a:solidFill>
                <a:latin typeface="Comic Sans MS" panose="030F0702030302020204" pitchFamily="66" charset="0"/>
              </a:rPr>
              <a:t>–</a:t>
            </a:r>
            <a:r>
              <a:rPr lang="lt-LT" sz="1400" b="1" dirty="0">
                <a:solidFill>
                  <a:srgbClr val="7030A0"/>
                </a:solidFill>
                <a:latin typeface="Comic Sans MS" panose="030F0702030302020204" pitchFamily="66" charset="0"/>
                <a:hlinkClick r:id="rId9" tooltip="1940">
                  <a:extLst>
                    <a:ext uri="{A12FA001-AC4F-418D-AE19-62706E023703}">
                      <ahyp:hlinkClr xmlns:ahyp="http://schemas.microsoft.com/office/drawing/2018/hyperlinkcolor" val="tx"/>
                    </a:ext>
                  </a:extLst>
                </a:hlinkClick>
              </a:rPr>
              <a:t>1940</a:t>
            </a:r>
            <a:r>
              <a:rPr lang="lt-LT" sz="1400" b="1" dirty="0">
                <a:solidFill>
                  <a:srgbClr val="7030A0"/>
                </a:solidFill>
                <a:latin typeface="Comic Sans MS" panose="030F0702030302020204" pitchFamily="66" charset="0"/>
              </a:rPr>
              <a:t> m. </a:t>
            </a:r>
            <a:r>
              <a:rPr lang="lt-LT" sz="1400" b="1" dirty="0">
                <a:solidFill>
                  <a:srgbClr val="7030A0"/>
                </a:solidFill>
                <a:latin typeface="Comic Sans MS" panose="030F0702030302020204" pitchFamily="66" charset="0"/>
                <a:hlinkClick r:id="rId10" tooltip="Kaunas">
                  <a:extLst>
                    <a:ext uri="{A12FA001-AC4F-418D-AE19-62706E023703}">
                      <ahyp:hlinkClr xmlns:ahyp="http://schemas.microsoft.com/office/drawing/2018/hyperlinkcolor" val="tx"/>
                    </a:ext>
                  </a:extLst>
                </a:hlinkClick>
              </a:rPr>
              <a:t>Kaune</a:t>
            </a:r>
            <a:r>
              <a:rPr lang="lt-LT" dirty="0"/>
              <a:t>.</a:t>
            </a:r>
          </a:p>
        </p:txBody>
      </p:sp>
      <p:sp>
        <p:nvSpPr>
          <p:cNvPr id="11" name="TextBox 7">
            <a:extLst>
              <a:ext uri="{FF2B5EF4-FFF2-40B4-BE49-F238E27FC236}">
                <a16:creationId xmlns:a16="http://schemas.microsoft.com/office/drawing/2014/main" id="{F08E183D-EC88-471B-7F92-C15774860BC1}"/>
              </a:ext>
            </a:extLst>
          </p:cNvPr>
          <p:cNvSpPr txBox="1">
            <a:spLocks noChangeArrowheads="1"/>
          </p:cNvSpPr>
          <p:nvPr/>
        </p:nvSpPr>
        <p:spPr bwMode="auto">
          <a:xfrm>
            <a:off x="1245436" y="122532"/>
            <a:ext cx="39026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dirty="0">
                <a:solidFill>
                  <a:schemeClr val="tx2"/>
                </a:solidFill>
                <a:latin typeface="Arial" panose="020B0604020202020204" pitchFamily="34" charset="0"/>
              </a:rPr>
              <a:t> </a:t>
            </a:r>
            <a:r>
              <a:rPr lang="lt-LT" altLang="lt-LT" sz="2800" b="1" dirty="0">
                <a:solidFill>
                  <a:srgbClr val="7030A0"/>
                </a:solidFill>
                <a:latin typeface="Comic Sans MS" panose="030F0702030302020204" pitchFamily="66" charset="0"/>
              </a:rPr>
              <a:t>Alternatyva</a:t>
            </a:r>
          </a:p>
          <a:p>
            <a:pPr algn="ctr" eaLnBrk="1" hangingPunct="1">
              <a:spcBef>
                <a:spcPct val="0"/>
              </a:spcBef>
              <a:buFontTx/>
              <a:buNone/>
            </a:pPr>
            <a:r>
              <a:rPr lang="lt-LT" altLang="lt-LT" sz="2800" b="1" dirty="0">
                <a:solidFill>
                  <a:srgbClr val="7030A0"/>
                </a:solidFill>
                <a:latin typeface="Comic Sans MS" panose="030F0702030302020204" pitchFamily="66" charset="0"/>
              </a:rPr>
              <a:t> „KULTŪRAi“</a:t>
            </a:r>
            <a:endParaRPr lang="lt-LT" altLang="lt-LT" sz="2800" dirty="0">
              <a:solidFill>
                <a:srgbClr val="3219CB"/>
              </a:solidFill>
              <a:latin typeface="Comic Sans MS" panose="030F0702030302020204" pitchFamily="66" charset="0"/>
            </a:endParaRPr>
          </a:p>
        </p:txBody>
      </p:sp>
      <p:pic>
        <p:nvPicPr>
          <p:cNvPr id="12" name="Picture 10">
            <a:extLst>
              <a:ext uri="{FF2B5EF4-FFF2-40B4-BE49-F238E27FC236}">
                <a16:creationId xmlns:a16="http://schemas.microsoft.com/office/drawing/2014/main" id="{16431ABB-2736-742A-4D20-9E3D6AF0BB0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75" y="1"/>
            <a:ext cx="1171749" cy="143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19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a:extLst>
              <a:ext uri="{FF2B5EF4-FFF2-40B4-BE49-F238E27FC236}">
                <a16:creationId xmlns:a16="http://schemas.microsoft.com/office/drawing/2014/main" id="{7CE80351-6FF0-42FA-143B-E402A2003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Line 2">
            <a:extLst>
              <a:ext uri="{FF2B5EF4-FFF2-40B4-BE49-F238E27FC236}">
                <a16:creationId xmlns:a16="http://schemas.microsoft.com/office/drawing/2014/main" id="{F664F90F-1AC6-4C05-92C1-81893A5AAD9F}"/>
              </a:ext>
            </a:extLst>
          </p:cNvPr>
          <p:cNvSpPr>
            <a:spLocks noChangeShapeType="1"/>
          </p:cNvSpPr>
          <p:nvPr/>
        </p:nvSpPr>
        <p:spPr bwMode="auto">
          <a:xfrm>
            <a:off x="1027113" y="1160463"/>
            <a:ext cx="7937500" cy="0"/>
          </a:xfrm>
          <a:prstGeom prst="line">
            <a:avLst/>
          </a:prstGeom>
          <a:noFill/>
          <a:ln w="38100" cmpd="dbl">
            <a:solidFill>
              <a:srgbClr val="00B050"/>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pic>
        <p:nvPicPr>
          <p:cNvPr id="236550" name="Picture 6" descr="https://upload.wikimedia.org/wikipedia/en/thumb/5/5a/TheTwoCultures.jpg/220px-TheTwoCultures.jpg">
            <a:hlinkClick r:id="rId4"/>
            <a:extLst>
              <a:ext uri="{FF2B5EF4-FFF2-40B4-BE49-F238E27FC236}">
                <a16:creationId xmlns:a16="http://schemas.microsoft.com/office/drawing/2014/main" id="{3D633C41-2633-4C06-B94F-C7A9AFA69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338" y="0"/>
            <a:ext cx="3903662"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BAB2A32-EACB-95EB-78E8-E4DEBA176973}"/>
              </a:ext>
            </a:extLst>
          </p:cNvPr>
          <p:cNvSpPr txBox="1">
            <a:spLocks noChangeArrowheads="1"/>
          </p:cNvSpPr>
          <p:nvPr/>
        </p:nvSpPr>
        <p:spPr bwMode="auto">
          <a:xfrm>
            <a:off x="5327650" y="5473700"/>
            <a:ext cx="38163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lt-LT" sz="2800" b="1">
                <a:solidFill>
                  <a:srgbClr val="7030A0"/>
                </a:solidFill>
                <a:latin typeface="Comic Sans MS" panose="030F0702030302020204" pitchFamily="66" charset="0"/>
              </a:rPr>
              <a:t>Charles Percy Snow,</a:t>
            </a:r>
            <a:endParaRPr lang="lt-LT" altLang="lt-LT" sz="2800" b="1">
              <a:solidFill>
                <a:srgbClr val="7030A0"/>
              </a:solidFill>
              <a:latin typeface="Comic Sans MS" panose="030F0702030302020204" pitchFamily="66" charset="0"/>
            </a:endParaRPr>
          </a:p>
          <a:p>
            <a:pPr algn="ctr" eaLnBrk="1" hangingPunct="1">
              <a:spcBef>
                <a:spcPct val="0"/>
              </a:spcBef>
              <a:buFontTx/>
              <a:buNone/>
            </a:pPr>
            <a:r>
              <a:rPr lang="en-US" altLang="lt-LT" sz="2800" b="1">
                <a:solidFill>
                  <a:srgbClr val="7030A0"/>
                </a:solidFill>
                <a:latin typeface="Comic Sans MS" panose="030F0702030302020204" pitchFamily="66" charset="0"/>
              </a:rPr>
              <a:t> Baron Snow</a:t>
            </a:r>
            <a:r>
              <a:rPr lang="en-US" altLang="lt-LT" sz="2800">
                <a:solidFill>
                  <a:srgbClr val="7030A0"/>
                </a:solidFill>
                <a:latin typeface="Comic Sans MS" panose="030F0702030302020204" pitchFamily="66" charset="0"/>
              </a:rPr>
              <a:t>, </a:t>
            </a:r>
            <a:endParaRPr lang="lt-LT" altLang="lt-LT" sz="2800">
              <a:solidFill>
                <a:srgbClr val="7030A0"/>
              </a:solidFill>
              <a:latin typeface="Comic Sans MS" panose="030F0702030302020204" pitchFamily="66" charset="0"/>
            </a:endParaRPr>
          </a:p>
          <a:p>
            <a:pPr algn="ctr" eaLnBrk="1" hangingPunct="1">
              <a:spcBef>
                <a:spcPct val="0"/>
              </a:spcBef>
              <a:buFontTx/>
              <a:buNone/>
            </a:pPr>
            <a:r>
              <a:rPr lang="en-US" altLang="lt-LT" sz="2800">
                <a:solidFill>
                  <a:srgbClr val="7030A0"/>
                </a:solidFill>
                <a:latin typeface="Comic Sans MS" panose="030F0702030302020204" pitchFamily="66" charset="0"/>
              </a:rPr>
              <a:t>(1905 – 1980)</a:t>
            </a:r>
            <a:endParaRPr lang="lt-LT" altLang="lt-LT" sz="2800">
              <a:solidFill>
                <a:srgbClr val="7030A0"/>
              </a:solidFill>
              <a:latin typeface="Comic Sans MS" panose="030F0702030302020204" pitchFamily="66" charset="0"/>
            </a:endParaRPr>
          </a:p>
        </p:txBody>
      </p:sp>
      <p:pic>
        <p:nvPicPr>
          <p:cNvPr id="453635" name="Picture 3" descr="Vaizdo rezultatas pagal užklausą „Две Культуры“">
            <a:hlinkClick r:id="rId6"/>
            <a:extLst>
              <a:ext uri="{FF2B5EF4-FFF2-40B4-BE49-F238E27FC236}">
                <a16:creationId xmlns:a16="http://schemas.microsoft.com/office/drawing/2014/main" id="{95CBFFEC-35A6-F71C-A68A-80AFF6D940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14675"/>
            <a:ext cx="23241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7">
            <a:extLst>
              <a:ext uri="{FF2B5EF4-FFF2-40B4-BE49-F238E27FC236}">
                <a16:creationId xmlns:a16="http://schemas.microsoft.com/office/drawing/2014/main" id="{45253BB1-00BC-1F9E-829F-6A22FA40A09E}"/>
              </a:ext>
            </a:extLst>
          </p:cNvPr>
          <p:cNvSpPr txBox="1">
            <a:spLocks noChangeArrowheads="1"/>
          </p:cNvSpPr>
          <p:nvPr/>
        </p:nvSpPr>
        <p:spPr bwMode="auto">
          <a:xfrm>
            <a:off x="611560" y="280988"/>
            <a:ext cx="49688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800" dirty="0">
                <a:solidFill>
                  <a:schemeClr val="tx2"/>
                </a:solidFill>
                <a:latin typeface="Arial" panose="020B0604020202020204" pitchFamily="34" charset="0"/>
              </a:rPr>
              <a:t> 	         </a:t>
            </a:r>
            <a:r>
              <a:rPr lang="lt-LT" altLang="lt-LT" sz="2800" b="1" dirty="0">
                <a:solidFill>
                  <a:srgbClr val="7030A0"/>
                </a:solidFill>
                <a:latin typeface="Comic Sans MS" panose="030F0702030302020204" pitchFamily="66" charset="0"/>
              </a:rPr>
              <a:t>Gerai žinoma </a:t>
            </a:r>
          </a:p>
          <a:p>
            <a:pPr algn="r" eaLnBrk="1" hangingPunct="1">
              <a:spcBef>
                <a:spcPct val="0"/>
              </a:spcBef>
              <a:buFontTx/>
              <a:buNone/>
            </a:pPr>
            <a:r>
              <a:rPr lang="lt-LT" altLang="lt-LT" sz="2800" b="1" dirty="0">
                <a:solidFill>
                  <a:srgbClr val="7030A0"/>
                </a:solidFill>
                <a:latin typeface="Comic Sans MS" panose="030F0702030302020204" pitchFamily="66" charset="0"/>
              </a:rPr>
              <a:t> dviejų kultūrų problema</a:t>
            </a:r>
            <a:r>
              <a:rPr lang="lt-LT" altLang="lt-LT" sz="2800" dirty="0">
                <a:solidFill>
                  <a:srgbClr val="7030A0"/>
                </a:solidFill>
                <a:latin typeface="Comic Sans MS" panose="030F0702030302020204" pitchFamily="66" charset="0"/>
              </a:rPr>
              <a:t>, </a:t>
            </a:r>
            <a:r>
              <a:rPr lang="lt-LT" altLang="lt-LT" sz="2800" dirty="0">
                <a:solidFill>
                  <a:srgbClr val="3219CB"/>
                </a:solidFill>
                <a:latin typeface="Comic Sans MS" panose="030F0702030302020204" pitchFamily="66" charset="0"/>
              </a:rPr>
              <a:t> </a:t>
            </a:r>
          </a:p>
        </p:txBody>
      </p:sp>
      <p:sp>
        <p:nvSpPr>
          <p:cNvPr id="9" name="TextBox 8">
            <a:extLst>
              <a:ext uri="{FF2B5EF4-FFF2-40B4-BE49-F238E27FC236}">
                <a16:creationId xmlns:a16="http://schemas.microsoft.com/office/drawing/2014/main" id="{8BE00DB7-0705-EAE7-D569-11A09243BBA0}"/>
              </a:ext>
            </a:extLst>
          </p:cNvPr>
          <p:cNvSpPr txBox="1">
            <a:spLocks noChangeArrowheads="1"/>
          </p:cNvSpPr>
          <p:nvPr/>
        </p:nvSpPr>
        <p:spPr bwMode="auto">
          <a:xfrm>
            <a:off x="2287588" y="3057525"/>
            <a:ext cx="29527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a:solidFill>
                  <a:srgbClr val="7030A0"/>
                </a:solidFill>
                <a:latin typeface="Comic Sans MS" panose="030F0702030302020204" pitchFamily="66" charset="0"/>
              </a:rPr>
              <a:t>tarp kurių </a:t>
            </a:r>
            <a:r>
              <a:rPr lang="lt-LT" altLang="lt-LT" sz="2800" b="1">
                <a:solidFill>
                  <a:srgbClr val="7030A0"/>
                </a:solidFill>
                <a:latin typeface="Comic Sans MS" panose="030F0702030302020204" pitchFamily="66" charset="0"/>
              </a:rPr>
              <a:t>egzistuoja fundamentalus </a:t>
            </a:r>
            <a:r>
              <a:rPr lang="lt-LT" altLang="lt-LT" sz="2800" b="1">
                <a:solidFill>
                  <a:srgbClr val="C00000"/>
                </a:solidFill>
                <a:latin typeface="Comic Sans MS" panose="030F0702030302020204" pitchFamily="66" charset="0"/>
              </a:rPr>
              <a:t>tarpusavio įtarumas </a:t>
            </a:r>
          </a:p>
          <a:p>
            <a:pPr algn="ctr" eaLnBrk="1" hangingPunct="1">
              <a:spcBef>
                <a:spcPct val="0"/>
              </a:spcBef>
              <a:buFontTx/>
              <a:buNone/>
            </a:pPr>
            <a:r>
              <a:rPr lang="lt-LT" altLang="lt-LT" sz="2800" b="1">
                <a:solidFill>
                  <a:srgbClr val="3219CB"/>
                </a:solidFill>
                <a:latin typeface="Comic Sans MS" panose="030F0702030302020204" pitchFamily="66" charset="0"/>
              </a:rPr>
              <a:t>ir </a:t>
            </a:r>
          </a:p>
          <a:p>
            <a:pPr algn="ctr" eaLnBrk="1" hangingPunct="1">
              <a:spcBef>
                <a:spcPct val="0"/>
              </a:spcBef>
              <a:buFontTx/>
              <a:buNone/>
            </a:pPr>
            <a:r>
              <a:rPr lang="lt-LT" altLang="lt-LT" sz="2800" b="1">
                <a:solidFill>
                  <a:srgbClr val="C00000"/>
                </a:solidFill>
                <a:latin typeface="Comic Sans MS" panose="030F0702030302020204" pitchFamily="66" charset="0"/>
              </a:rPr>
              <a:t>nesuprati</a:t>
            </a:r>
            <a:r>
              <a:rPr lang="lt-LT" altLang="lt-LT" sz="2800" b="1">
                <a:solidFill>
                  <a:srgbClr val="C00000"/>
                </a:solidFill>
                <a:latin typeface="Arial" panose="020B0604020202020204" pitchFamily="34" charset="0"/>
              </a:rPr>
              <a:t>mas</a:t>
            </a:r>
          </a:p>
        </p:txBody>
      </p:sp>
      <p:sp>
        <p:nvSpPr>
          <p:cNvPr id="10" name="TextBox 9">
            <a:extLst>
              <a:ext uri="{FF2B5EF4-FFF2-40B4-BE49-F238E27FC236}">
                <a16:creationId xmlns:a16="http://schemas.microsoft.com/office/drawing/2014/main" id="{41046AA2-96B9-40F1-ED75-C39774B7A75A}"/>
              </a:ext>
            </a:extLst>
          </p:cNvPr>
          <p:cNvSpPr txBox="1">
            <a:spLocks noChangeArrowheads="1"/>
          </p:cNvSpPr>
          <p:nvPr/>
        </p:nvSpPr>
        <p:spPr bwMode="auto">
          <a:xfrm>
            <a:off x="250825" y="1779588"/>
            <a:ext cx="5027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lt-LT" altLang="lt-LT" sz="2400">
                <a:solidFill>
                  <a:srgbClr val="7030A0"/>
                </a:solidFill>
                <a:latin typeface="Comic Sans MS" panose="030F0702030302020204" pitchFamily="66" charset="0"/>
              </a:rPr>
              <a:t>1959 m. suformulavo C.P. Snow. </a:t>
            </a:r>
          </a:p>
          <a:p>
            <a:pPr algn="r" eaLnBrk="1" hangingPunct="1">
              <a:spcBef>
                <a:spcPct val="0"/>
              </a:spcBef>
              <a:buFontTx/>
              <a:buNone/>
            </a:pPr>
            <a:r>
              <a:rPr lang="lt-LT" altLang="lt-LT" sz="2400">
                <a:solidFill>
                  <a:srgbClr val="7030A0"/>
                </a:solidFill>
                <a:latin typeface="Comic Sans MS" panose="030F0702030302020204" pitchFamily="66" charset="0"/>
              </a:rPr>
              <a:t>Dvi kultūros -tai  </a:t>
            </a:r>
            <a:r>
              <a:rPr lang="lt-LT" altLang="lt-LT" sz="2400" b="1">
                <a:solidFill>
                  <a:srgbClr val="7030A0"/>
                </a:solidFill>
                <a:latin typeface="Comic Sans MS" panose="030F0702030302020204" pitchFamily="66" charset="0"/>
              </a:rPr>
              <a:t>humanitarų</a:t>
            </a:r>
            <a:r>
              <a:rPr lang="lt-LT" altLang="lt-LT" sz="2400">
                <a:solidFill>
                  <a:srgbClr val="7030A0"/>
                </a:solidFill>
                <a:latin typeface="Comic Sans MS" panose="030F0702030302020204" pitchFamily="66" charset="0"/>
              </a:rPr>
              <a:t> ir </a:t>
            </a:r>
            <a:r>
              <a:rPr lang="lt-LT" altLang="lt-LT" sz="2400" b="1">
                <a:solidFill>
                  <a:srgbClr val="7030A0"/>
                </a:solidFill>
                <a:latin typeface="Comic Sans MS" panose="030F0702030302020204" pitchFamily="66" charset="0"/>
              </a:rPr>
              <a:t>gamtos mokslų </a:t>
            </a:r>
            <a:r>
              <a:rPr lang="lt-LT" altLang="lt-LT" sz="2400">
                <a:solidFill>
                  <a:srgbClr val="7030A0"/>
                </a:solidFill>
                <a:latin typeface="Comic Sans MS" panose="030F0702030302020204" pitchFamily="66" charset="0"/>
              </a:rPr>
              <a:t>bendruomenės</a:t>
            </a:r>
            <a:r>
              <a:rPr lang="lt-LT" altLang="lt-LT" sz="2000">
                <a:solidFill>
                  <a:srgbClr val="3219CB"/>
                </a:solidFill>
                <a:latin typeface="Comic Sans MS" panose="030F0702030302020204" pitchFamily="66" charset="0"/>
              </a:rPr>
              <a:t>,</a:t>
            </a:r>
            <a:r>
              <a:rPr lang="lt-LT" altLang="lt-LT" sz="2000">
                <a:solidFill>
                  <a:schemeClr val="tx2"/>
                </a:solidFill>
                <a:latin typeface="Arial" panose="020B0604020202020204" pitchFamily="34" charset="0"/>
              </a:rPr>
              <a:t>.</a:t>
            </a:r>
            <a:endParaRPr lang="lt-LT" altLang="lt-LT" sz="2800">
              <a:solidFill>
                <a:schemeClr val="tx2"/>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65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2">
            <a:extLst>
              <a:ext uri="{FF2B5EF4-FFF2-40B4-BE49-F238E27FC236}">
                <a16:creationId xmlns:a16="http://schemas.microsoft.com/office/drawing/2014/main" id="{70330970-CFBA-4004-5D93-070C5D95735B}"/>
              </a:ext>
            </a:extLst>
          </p:cNvPr>
          <p:cNvGrpSpPr>
            <a:grpSpLocks/>
          </p:cNvGrpSpPr>
          <p:nvPr/>
        </p:nvGrpSpPr>
        <p:grpSpPr bwMode="auto">
          <a:xfrm>
            <a:off x="15875" y="0"/>
            <a:ext cx="9128125" cy="1792288"/>
            <a:chOff x="15875" y="-1"/>
            <a:chExt cx="9128125" cy="1792289"/>
          </a:xfrm>
        </p:grpSpPr>
        <p:pic>
          <p:nvPicPr>
            <p:cNvPr id="10245" name="Picture 10">
              <a:extLst>
                <a:ext uri="{FF2B5EF4-FFF2-40B4-BE49-F238E27FC236}">
                  <a16:creationId xmlns:a16="http://schemas.microsoft.com/office/drawing/2014/main" id="{5F8EFFB9-DAF8-9F0D-CE50-0E83D8F79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1" descr="Vaizdo rezultatas pagal užklausą „TRANSHUMANISM symbols“">
              <a:hlinkClick r:id="rId3"/>
              <a:extLst>
                <a:ext uri="{FF2B5EF4-FFF2-40B4-BE49-F238E27FC236}">
                  <a16:creationId xmlns:a16="http://schemas.microsoft.com/office/drawing/2014/main" id="{6C8EC1C4-85F4-CED3-2B82-181E793E2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243" name="TextBox 13">
            <a:extLst>
              <a:ext uri="{FF2B5EF4-FFF2-40B4-BE49-F238E27FC236}">
                <a16:creationId xmlns:a16="http://schemas.microsoft.com/office/drawing/2014/main" id="{15BA5F8F-D8EA-6E64-FDEA-9F8F2CC60BA4}"/>
              </a:ext>
            </a:extLst>
          </p:cNvPr>
          <p:cNvSpPr txBox="1">
            <a:spLocks noChangeArrowheads="1"/>
          </p:cNvSpPr>
          <p:nvPr/>
        </p:nvSpPr>
        <p:spPr bwMode="auto">
          <a:xfrm>
            <a:off x="1763713" y="120650"/>
            <a:ext cx="530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2400" b="1">
                <a:solidFill>
                  <a:srgbClr val="7030A0"/>
                </a:solidFill>
                <a:latin typeface="Comic Sans MS" panose="030F0702030302020204" pitchFamily="66" charset="0"/>
              </a:rPr>
              <a:t>Technopozityvizmo ir inžinerijos ideologas tarpukario Lietuvoje</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pic>
        <p:nvPicPr>
          <p:cNvPr id="4" name="Picture 3">
            <a:extLst>
              <a:ext uri="{FF2B5EF4-FFF2-40B4-BE49-F238E27FC236}">
                <a16:creationId xmlns:a16="http://schemas.microsoft.com/office/drawing/2014/main" id="{C8F7867F-3C8B-F0B7-7913-7079763E7D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441450"/>
            <a:ext cx="7452320" cy="51260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2">
            <a:extLst>
              <a:ext uri="{FF2B5EF4-FFF2-40B4-BE49-F238E27FC236}">
                <a16:creationId xmlns:a16="http://schemas.microsoft.com/office/drawing/2014/main" id="{65AC61D6-1655-58E6-65E8-DB0468A2F858}"/>
              </a:ext>
            </a:extLst>
          </p:cNvPr>
          <p:cNvGrpSpPr>
            <a:grpSpLocks/>
          </p:cNvGrpSpPr>
          <p:nvPr/>
        </p:nvGrpSpPr>
        <p:grpSpPr bwMode="auto">
          <a:xfrm>
            <a:off x="15875" y="0"/>
            <a:ext cx="9128125" cy="1792288"/>
            <a:chOff x="15875" y="-1"/>
            <a:chExt cx="9128125" cy="1792289"/>
          </a:xfrm>
        </p:grpSpPr>
        <p:pic>
          <p:nvPicPr>
            <p:cNvPr id="14341" name="Picture 10">
              <a:extLst>
                <a:ext uri="{FF2B5EF4-FFF2-40B4-BE49-F238E27FC236}">
                  <a16:creationId xmlns:a16="http://schemas.microsoft.com/office/drawing/2014/main" id="{D7DBA00B-FF08-EAD2-B392-DA50DF23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 descr="Vaizdo rezultatas pagal užklausą „TRANSHUMANISM symbols“">
              <a:hlinkClick r:id="rId3"/>
              <a:extLst>
                <a:ext uri="{FF2B5EF4-FFF2-40B4-BE49-F238E27FC236}">
                  <a16:creationId xmlns:a16="http://schemas.microsoft.com/office/drawing/2014/main" id="{DDED851D-7C34-B27D-12FA-C98B73A3E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339" name="TextBox 5">
            <a:extLst>
              <a:ext uri="{FF2B5EF4-FFF2-40B4-BE49-F238E27FC236}">
                <a16:creationId xmlns:a16="http://schemas.microsoft.com/office/drawing/2014/main" id="{B0F49CBA-ABC0-2012-0497-4C5DA17805F6}"/>
              </a:ext>
            </a:extLst>
          </p:cNvPr>
          <p:cNvSpPr txBox="1">
            <a:spLocks noChangeArrowheads="1"/>
          </p:cNvSpPr>
          <p:nvPr/>
        </p:nvSpPr>
        <p:spPr bwMode="auto">
          <a:xfrm>
            <a:off x="1482725" y="333375"/>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TRANSHUMANIZMO gimimo sąlyga</a:t>
            </a:r>
          </a:p>
        </p:txBody>
      </p:sp>
      <p:sp>
        <p:nvSpPr>
          <p:cNvPr id="14340" name="TextBox 5">
            <a:extLst>
              <a:ext uri="{FF2B5EF4-FFF2-40B4-BE49-F238E27FC236}">
                <a16:creationId xmlns:a16="http://schemas.microsoft.com/office/drawing/2014/main" id="{844E2978-6328-C521-221D-5361075FFB99}"/>
              </a:ext>
            </a:extLst>
          </p:cNvPr>
          <p:cNvSpPr txBox="1">
            <a:spLocks noChangeArrowheads="1"/>
          </p:cNvSpPr>
          <p:nvPr/>
        </p:nvSpPr>
        <p:spPr bwMode="auto">
          <a:xfrm>
            <a:off x="749300" y="2193925"/>
            <a:ext cx="8280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Tam tikras mokslininkų-futurologų sluoksnis teigia, kad XXI-sis amžius tai</a:t>
            </a:r>
            <a:r>
              <a:rPr lang="en-US" altLang="lt-LT" sz="2400" b="1">
                <a:solidFill>
                  <a:srgbClr val="7030A0"/>
                </a:solidFill>
                <a:latin typeface="Comic Sans MS" panose="030F0702030302020204" pitchFamily="66" charset="0"/>
              </a:rPr>
              <a:t> </a:t>
            </a:r>
            <a:endParaRPr lang="lt-LT" altLang="lt-LT" sz="2400" b="1">
              <a:solidFill>
                <a:srgbClr val="7030A0"/>
              </a:solidFill>
              <a:latin typeface="Comic Sans MS" panose="030F0702030302020204" pitchFamily="66" charset="0"/>
            </a:endParaRPr>
          </a:p>
          <a:p>
            <a:pPr algn="ctr" eaLnBrk="1" hangingPunct="1">
              <a:spcBef>
                <a:spcPct val="0"/>
              </a:spcBef>
              <a:buFontTx/>
              <a:buNone/>
            </a:pPr>
            <a:r>
              <a:rPr lang="lt-LT" altLang="lt-LT" sz="4400" b="1">
                <a:solidFill>
                  <a:srgbClr val="FF0000"/>
                </a:solidFill>
                <a:latin typeface="Comic Sans MS" panose="030F0702030302020204" pitchFamily="66" charset="0"/>
              </a:rPr>
              <a:t>Bio-Techno-MOKSLINĖS KŪRYBOS epocha,</a:t>
            </a:r>
          </a:p>
          <a:p>
            <a:pPr algn="ctr" eaLnBrk="1" hangingPunct="1">
              <a:spcBef>
                <a:spcPct val="0"/>
              </a:spcBef>
              <a:buFontTx/>
              <a:buNone/>
            </a:pPr>
            <a:r>
              <a:rPr lang="lt-LT" altLang="lt-LT" b="1">
                <a:solidFill>
                  <a:srgbClr val="7030A0"/>
                </a:solidFill>
                <a:latin typeface="Comic Sans MS" panose="030F0702030302020204" pitchFamily="66" charset="0"/>
              </a:rPr>
              <a:t> kurio atsiradimo pagrindas yra </a:t>
            </a:r>
          </a:p>
          <a:p>
            <a:pPr algn="ctr" eaLnBrk="1" hangingPunct="1">
              <a:spcBef>
                <a:spcPct val="0"/>
              </a:spcBef>
              <a:buFontTx/>
              <a:buNone/>
            </a:pPr>
            <a:r>
              <a:rPr lang="lt-LT" altLang="lt-LT" b="1">
                <a:solidFill>
                  <a:srgbClr val="7030A0"/>
                </a:solidFill>
                <a:latin typeface="Comic Sans MS" panose="030F0702030302020204" pitchFamily="66" charset="0"/>
              </a:rPr>
              <a:t>BIO-INŽINERINĖ KŪRYBA </a:t>
            </a:r>
          </a:p>
          <a:p>
            <a:pPr algn="ctr" eaLnBrk="1" hangingPunct="1">
              <a:spcBef>
                <a:spcPct val="0"/>
              </a:spcBef>
              <a:buFontTx/>
              <a:buNone/>
            </a:pPr>
            <a:r>
              <a:rPr lang="lt-LT" altLang="lt-LT" b="1">
                <a:solidFill>
                  <a:srgbClr val="7030A0"/>
                </a:solidFill>
                <a:latin typeface="Comic Sans MS" panose="030F0702030302020204" pitchFamily="66" charset="0"/>
              </a:rPr>
              <a:t>besivystant BIOFIZIKAI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2">
            <a:extLst>
              <a:ext uri="{FF2B5EF4-FFF2-40B4-BE49-F238E27FC236}">
                <a16:creationId xmlns:a16="http://schemas.microsoft.com/office/drawing/2014/main" id="{65AC61D6-1655-58E6-65E8-DB0468A2F858}"/>
              </a:ext>
            </a:extLst>
          </p:cNvPr>
          <p:cNvGrpSpPr>
            <a:grpSpLocks/>
          </p:cNvGrpSpPr>
          <p:nvPr/>
        </p:nvGrpSpPr>
        <p:grpSpPr bwMode="auto">
          <a:xfrm>
            <a:off x="15875" y="0"/>
            <a:ext cx="9128125" cy="1792288"/>
            <a:chOff x="15875" y="-1"/>
            <a:chExt cx="9128125" cy="1792289"/>
          </a:xfrm>
        </p:grpSpPr>
        <p:pic>
          <p:nvPicPr>
            <p:cNvPr id="14341" name="Picture 10">
              <a:extLst>
                <a:ext uri="{FF2B5EF4-FFF2-40B4-BE49-F238E27FC236}">
                  <a16:creationId xmlns:a16="http://schemas.microsoft.com/office/drawing/2014/main" id="{D7DBA00B-FF08-EAD2-B392-DA50DF23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 descr="Vaizdo rezultatas pagal užklausą „TRANSHUMANISM symbols“">
              <a:hlinkClick r:id="rId3"/>
              <a:extLst>
                <a:ext uri="{FF2B5EF4-FFF2-40B4-BE49-F238E27FC236}">
                  <a16:creationId xmlns:a16="http://schemas.microsoft.com/office/drawing/2014/main" id="{DDED851D-7C34-B27D-12FA-C98B73A3E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339" name="TextBox 5">
            <a:extLst>
              <a:ext uri="{FF2B5EF4-FFF2-40B4-BE49-F238E27FC236}">
                <a16:creationId xmlns:a16="http://schemas.microsoft.com/office/drawing/2014/main" id="{B0F49CBA-ABC0-2012-0497-4C5DA17805F6}"/>
              </a:ext>
            </a:extLst>
          </p:cNvPr>
          <p:cNvSpPr txBox="1">
            <a:spLocks noChangeArrowheads="1"/>
          </p:cNvSpPr>
          <p:nvPr/>
        </p:nvSpPr>
        <p:spPr bwMode="auto">
          <a:xfrm>
            <a:off x="1115616" y="110750"/>
            <a:ext cx="37444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dirty="0">
                <a:solidFill>
                  <a:srgbClr val="7030A0"/>
                </a:solidFill>
                <a:latin typeface="Comic Sans MS" panose="030F0702030302020204" pitchFamily="66" charset="0"/>
              </a:rPr>
              <a:t>TRANSHUMANISTINĖS</a:t>
            </a:r>
          </a:p>
          <a:p>
            <a:pPr algn="ctr" eaLnBrk="1" hangingPunct="1">
              <a:spcBef>
                <a:spcPct val="0"/>
              </a:spcBef>
              <a:buFontTx/>
              <a:buNone/>
            </a:pPr>
            <a:r>
              <a:rPr lang="lt-LT" altLang="lt-LT" sz="2000" b="1" dirty="0">
                <a:solidFill>
                  <a:srgbClr val="7030A0"/>
                </a:solidFill>
                <a:latin typeface="Comic Sans MS" panose="030F0702030302020204" pitchFamily="66" charset="0"/>
              </a:rPr>
              <a:t> idėjos pas </a:t>
            </a:r>
          </a:p>
          <a:p>
            <a:pPr algn="ctr" eaLnBrk="1" hangingPunct="1">
              <a:spcBef>
                <a:spcPct val="0"/>
              </a:spcBef>
              <a:buFontTx/>
              <a:buNone/>
            </a:pPr>
            <a:r>
              <a:rPr lang="lt-LT" altLang="lt-LT" sz="2000" b="1" dirty="0">
                <a:solidFill>
                  <a:srgbClr val="7030A0"/>
                </a:solidFill>
                <a:latin typeface="Comic Sans MS" panose="030F0702030302020204" pitchFamily="66" charset="0"/>
              </a:rPr>
              <a:t>prof. Martyną Yčą</a:t>
            </a:r>
          </a:p>
        </p:txBody>
      </p:sp>
      <p:pic>
        <p:nvPicPr>
          <p:cNvPr id="10" name="Picture 6">
            <a:extLst>
              <a:ext uri="{FF2B5EF4-FFF2-40B4-BE49-F238E27FC236}">
                <a16:creationId xmlns:a16="http://schemas.microsoft.com/office/drawing/2014/main" id="{6CE10CD0-7C2A-34D6-2478-FB4536606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038" y="44450"/>
            <a:ext cx="456247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02F75DA3-944C-9E4B-51BA-7390468F2F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0" y="2232657"/>
            <a:ext cx="5500814" cy="44623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76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Line 2">
            <a:extLst>
              <a:ext uri="{FF2B5EF4-FFF2-40B4-BE49-F238E27FC236}">
                <a16:creationId xmlns:a16="http://schemas.microsoft.com/office/drawing/2014/main" id="{AD23962F-633E-03FC-F138-CB037D59ED35}"/>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ffectLst/>
        </p:spPr>
        <p:txBody>
          <a:bodyPr/>
          <a:lstStyle/>
          <a:p>
            <a:pPr>
              <a:defRPr/>
            </a:pPr>
            <a:endParaRPr lang="lt-LT"/>
          </a:p>
        </p:txBody>
      </p:sp>
      <p:sp>
        <p:nvSpPr>
          <p:cNvPr id="22532" name="Text Box 4">
            <a:extLst>
              <a:ext uri="{FF2B5EF4-FFF2-40B4-BE49-F238E27FC236}">
                <a16:creationId xmlns:a16="http://schemas.microsoft.com/office/drawing/2014/main" id="{56C8BB01-9F77-C7DF-ABB0-C1D1E69B4F04}"/>
              </a:ext>
            </a:extLst>
          </p:cNvPr>
          <p:cNvSpPr txBox="1">
            <a:spLocks noChangeArrowheads="1"/>
          </p:cNvSpPr>
          <p:nvPr/>
        </p:nvSpPr>
        <p:spPr bwMode="auto">
          <a:xfrm>
            <a:off x="827088" y="6562725"/>
            <a:ext cx="7489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defRPr>
            </a:lvl1pPr>
            <a:lvl2pPr marL="742950" indent="-285750" eaLnBrk="0" hangingPunct="0">
              <a:defRPr sz="2800">
                <a:solidFill>
                  <a:schemeClr val="tx2"/>
                </a:solidFill>
                <a:latin typeface="Arial" panose="020B0604020202020204" pitchFamily="34" charset="0"/>
              </a:defRPr>
            </a:lvl2pPr>
            <a:lvl3pPr marL="1143000" indent="-228600" eaLnBrk="0" hangingPunct="0">
              <a:defRPr sz="2800">
                <a:solidFill>
                  <a:schemeClr val="tx2"/>
                </a:solidFill>
                <a:latin typeface="Arial" panose="020B0604020202020204" pitchFamily="34" charset="0"/>
              </a:defRPr>
            </a:lvl3pPr>
            <a:lvl4pPr marL="1600200" indent="-228600" eaLnBrk="0" hangingPunct="0">
              <a:defRPr sz="2800">
                <a:solidFill>
                  <a:schemeClr val="tx2"/>
                </a:solidFill>
                <a:latin typeface="Arial" panose="020B0604020202020204" pitchFamily="34" charset="0"/>
              </a:defRPr>
            </a:lvl4pPr>
            <a:lvl5pPr marL="2057400" indent="-228600" eaLnBrk="0" hangingPunct="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spcBef>
                <a:spcPct val="50000"/>
              </a:spcBef>
            </a:pPr>
            <a:r>
              <a:rPr lang="lt-LT" altLang="lt-LT" sz="1800" b="1">
                <a:solidFill>
                  <a:schemeClr val="tx1"/>
                </a:solidFill>
                <a:effectLst/>
                <a:latin typeface="Comic Sans MS" panose="030F0702030302020204" pitchFamily="66" charset="0"/>
              </a:rPr>
              <a:t>D. Kirvelis. BIOFIZIKA</a:t>
            </a:r>
            <a:endParaRPr lang="en-US" altLang="lt-LT" sz="1800" b="1">
              <a:solidFill>
                <a:schemeClr val="tx1"/>
              </a:solidFill>
              <a:effectLst/>
              <a:latin typeface="Comic Sans MS" panose="030F0702030302020204" pitchFamily="66" charset="0"/>
            </a:endParaRPr>
          </a:p>
        </p:txBody>
      </p:sp>
      <p:pic>
        <p:nvPicPr>
          <p:cNvPr id="22533" name="Picture 12" descr="http://www.loc.gov/exhibits/treasures/images/125.6as.jpg">
            <a:extLst>
              <a:ext uri="{FF2B5EF4-FFF2-40B4-BE49-F238E27FC236}">
                <a16:creationId xmlns:a16="http://schemas.microsoft.com/office/drawing/2014/main" id="{9F4E1943-4A79-20EE-6BA8-F76249739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1208088"/>
            <a:ext cx="4003675" cy="517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a:extLst>
              <a:ext uri="{FF2B5EF4-FFF2-40B4-BE49-F238E27FC236}">
                <a16:creationId xmlns:a16="http://schemas.microsoft.com/office/drawing/2014/main" id="{438A888F-F520-DE6A-9697-D44E132B52C1}"/>
              </a:ext>
            </a:extLst>
          </p:cNvPr>
          <p:cNvSpPr txBox="1">
            <a:spLocks noChangeArrowheads="1"/>
          </p:cNvSpPr>
          <p:nvPr/>
        </p:nvSpPr>
        <p:spPr bwMode="auto">
          <a:xfrm>
            <a:off x="1187450" y="188913"/>
            <a:ext cx="7740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defRPr>
            </a:lvl1pPr>
            <a:lvl2pPr marL="742950" indent="-285750" eaLnBrk="0" hangingPunct="0">
              <a:defRPr sz="2800">
                <a:solidFill>
                  <a:schemeClr val="tx2"/>
                </a:solidFill>
                <a:latin typeface="Arial" panose="020B0604020202020204" pitchFamily="34" charset="0"/>
              </a:defRPr>
            </a:lvl2pPr>
            <a:lvl3pPr marL="1143000" indent="-228600" eaLnBrk="0" hangingPunct="0">
              <a:defRPr sz="2800">
                <a:solidFill>
                  <a:schemeClr val="tx2"/>
                </a:solidFill>
                <a:latin typeface="Arial" panose="020B0604020202020204" pitchFamily="34" charset="0"/>
              </a:defRPr>
            </a:lvl3pPr>
            <a:lvl4pPr marL="1600200" indent="-228600" eaLnBrk="0" hangingPunct="0">
              <a:defRPr sz="2800">
                <a:solidFill>
                  <a:schemeClr val="tx2"/>
                </a:solidFill>
                <a:latin typeface="Arial" panose="020B0604020202020204" pitchFamily="34" charset="0"/>
              </a:defRPr>
            </a:lvl4pPr>
            <a:lvl5pPr marL="2057400" indent="-228600" eaLnBrk="0" hangingPunct="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lt-LT" altLang="lt-LT" b="1">
                <a:solidFill>
                  <a:srgbClr val="3219CB"/>
                </a:solidFill>
                <a:effectLst/>
                <a:latin typeface="Comic Sans MS" panose="030F0702030302020204" pitchFamily="66" charset="0"/>
              </a:rPr>
              <a:t>Gamovo laiškas Yčui – atsiranda </a:t>
            </a:r>
          </a:p>
          <a:p>
            <a:pPr algn="ctr" eaLnBrk="1" hangingPunct="1"/>
            <a:r>
              <a:rPr lang="lt-LT" altLang="lt-LT" b="1">
                <a:solidFill>
                  <a:srgbClr val="3219CB"/>
                </a:solidFill>
                <a:effectLst/>
                <a:latin typeface="Comic Sans MS" panose="030F0702030302020204" pitchFamily="66" charset="0"/>
              </a:rPr>
              <a:t>DNR-RNR-baltymas </a:t>
            </a:r>
            <a:r>
              <a:rPr lang="lt-LT" altLang="lt-LT" b="1">
                <a:solidFill>
                  <a:srgbClr val="FF0000"/>
                </a:solidFill>
                <a:effectLst/>
                <a:latin typeface="Comic Sans MS" panose="030F0702030302020204" pitchFamily="66" charset="0"/>
              </a:rPr>
              <a:t>kodavimo paradigma</a:t>
            </a:r>
            <a:r>
              <a:rPr lang="en-US" altLang="lt-LT" b="1">
                <a:solidFill>
                  <a:srgbClr val="FF0000"/>
                </a:solidFill>
                <a:effectLst/>
                <a:latin typeface="Comic Sans MS" panose="030F0702030302020204" pitchFamily="66" charset="0"/>
              </a:rPr>
              <a:t> </a:t>
            </a:r>
            <a:r>
              <a:rPr lang="en-US" altLang="lt-LT" sz="3600" b="1">
                <a:solidFill>
                  <a:srgbClr val="FF0000"/>
                </a:solidFill>
                <a:effectLst/>
                <a:latin typeface="Comic Sans MS" panose="030F0702030302020204" pitchFamily="66" charset="0"/>
              </a:rPr>
              <a:t>!</a:t>
            </a:r>
            <a:endParaRPr lang="lt-LT" altLang="lt-LT" sz="3600" b="1">
              <a:solidFill>
                <a:srgbClr val="FF0000"/>
              </a:solidFill>
              <a:effectLst/>
              <a:latin typeface="Comic Sans MS" panose="030F0702030302020204" pitchFamily="66" charset="0"/>
            </a:endParaRPr>
          </a:p>
        </p:txBody>
      </p:sp>
      <p:pic>
        <p:nvPicPr>
          <p:cNvPr id="22535" name="Picture 2" descr="George Gamow.">
            <a:extLst>
              <a:ext uri="{FF2B5EF4-FFF2-40B4-BE49-F238E27FC236}">
                <a16:creationId xmlns:a16="http://schemas.microsoft.com/office/drawing/2014/main" id="{0B684F0B-4391-198A-B822-B8D63A914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989138"/>
            <a:ext cx="24844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3" descr="C:\Users\Dobilas\Desktop\YCASjaunas.jpg">
            <a:extLst>
              <a:ext uri="{FF2B5EF4-FFF2-40B4-BE49-F238E27FC236}">
                <a16:creationId xmlns:a16="http://schemas.microsoft.com/office/drawing/2014/main" id="{3A40D200-6BBB-4D2B-3BC2-18635FA172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1989138"/>
            <a:ext cx="2274888"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9">
            <a:extLst>
              <a:ext uri="{FF2B5EF4-FFF2-40B4-BE49-F238E27FC236}">
                <a16:creationId xmlns:a16="http://schemas.microsoft.com/office/drawing/2014/main" id="{9D15B3AC-F47F-9145-68B4-52EA1FFB32C6}"/>
              </a:ext>
            </a:extLst>
          </p:cNvPr>
          <p:cNvSpPr txBox="1">
            <a:spLocks noChangeArrowheads="1"/>
          </p:cNvSpPr>
          <p:nvPr/>
        </p:nvSpPr>
        <p:spPr bwMode="auto">
          <a:xfrm>
            <a:off x="6443663" y="5373688"/>
            <a:ext cx="28082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defRPr>
            </a:lvl1pPr>
            <a:lvl2pPr marL="742950" indent="-285750" eaLnBrk="0" hangingPunct="0">
              <a:defRPr sz="2800">
                <a:solidFill>
                  <a:schemeClr val="tx2"/>
                </a:solidFill>
                <a:latin typeface="Arial" panose="020B0604020202020204" pitchFamily="34" charset="0"/>
              </a:defRPr>
            </a:lvl2pPr>
            <a:lvl3pPr marL="1143000" indent="-228600" eaLnBrk="0" hangingPunct="0">
              <a:defRPr sz="2800">
                <a:solidFill>
                  <a:schemeClr val="tx2"/>
                </a:solidFill>
                <a:latin typeface="Arial" panose="020B0604020202020204" pitchFamily="34" charset="0"/>
              </a:defRPr>
            </a:lvl3pPr>
            <a:lvl4pPr marL="1600200" indent="-228600" eaLnBrk="0" hangingPunct="0">
              <a:defRPr sz="2800">
                <a:solidFill>
                  <a:schemeClr val="tx2"/>
                </a:solidFill>
                <a:latin typeface="Arial" panose="020B0604020202020204" pitchFamily="34" charset="0"/>
              </a:defRPr>
            </a:lvl4pPr>
            <a:lvl5pPr marL="2057400" indent="-228600" eaLnBrk="0" hangingPunct="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algn="ctr" eaLnBrk="1" hangingPunct="1"/>
            <a:r>
              <a:rPr lang="lt-LT" altLang="lt-LT" b="1">
                <a:solidFill>
                  <a:srgbClr val="3219CB"/>
                </a:solidFill>
                <a:effectLst/>
                <a:latin typeface="Comic Sans MS" panose="030F0702030302020204" pitchFamily="66" charset="0"/>
              </a:rPr>
              <a:t>Martynas Yčas</a:t>
            </a:r>
          </a:p>
          <a:p>
            <a:pPr algn="ctr" eaLnBrk="1" hangingPunct="1"/>
            <a:r>
              <a:rPr lang="lt-LT" altLang="lt-LT">
                <a:solidFill>
                  <a:srgbClr val="3219CB"/>
                </a:solidFill>
                <a:effectLst/>
                <a:latin typeface="Comic Sans MS" panose="030F0702030302020204" pitchFamily="66" charset="0"/>
              </a:rPr>
              <a:t>(1917-)</a:t>
            </a:r>
          </a:p>
        </p:txBody>
      </p:sp>
      <p:sp>
        <p:nvSpPr>
          <p:cNvPr id="22538" name="TextBox 10">
            <a:extLst>
              <a:ext uri="{FF2B5EF4-FFF2-40B4-BE49-F238E27FC236}">
                <a16:creationId xmlns:a16="http://schemas.microsoft.com/office/drawing/2014/main" id="{81D4E64F-6F24-5E4F-E786-02E6E6BFFF06}"/>
              </a:ext>
            </a:extLst>
          </p:cNvPr>
          <p:cNvSpPr txBox="1">
            <a:spLocks noChangeArrowheads="1"/>
          </p:cNvSpPr>
          <p:nvPr/>
        </p:nvSpPr>
        <p:spPr bwMode="auto">
          <a:xfrm>
            <a:off x="34925" y="5300663"/>
            <a:ext cx="28082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2"/>
                </a:solidFill>
                <a:latin typeface="Arial" panose="020B0604020202020204" pitchFamily="34" charset="0"/>
              </a:defRPr>
            </a:lvl1pPr>
            <a:lvl2pPr marL="742950" indent="-285750" eaLnBrk="0" hangingPunct="0">
              <a:defRPr sz="2800">
                <a:solidFill>
                  <a:schemeClr val="tx2"/>
                </a:solidFill>
                <a:latin typeface="Arial" panose="020B0604020202020204" pitchFamily="34" charset="0"/>
              </a:defRPr>
            </a:lvl2pPr>
            <a:lvl3pPr marL="1143000" indent="-228600" eaLnBrk="0" hangingPunct="0">
              <a:defRPr sz="2800">
                <a:solidFill>
                  <a:schemeClr val="tx2"/>
                </a:solidFill>
                <a:latin typeface="Arial" panose="020B0604020202020204" pitchFamily="34" charset="0"/>
              </a:defRPr>
            </a:lvl3pPr>
            <a:lvl4pPr marL="1600200" indent="-228600" eaLnBrk="0" hangingPunct="0">
              <a:defRPr sz="2800">
                <a:solidFill>
                  <a:schemeClr val="tx2"/>
                </a:solidFill>
                <a:latin typeface="Arial" panose="020B0604020202020204" pitchFamily="34" charset="0"/>
              </a:defRPr>
            </a:lvl4pPr>
            <a:lvl5pPr marL="2057400" indent="-228600" eaLnBrk="0" hangingPunct="0">
              <a:defRPr sz="2800">
                <a:solidFill>
                  <a:schemeClr val="tx2"/>
                </a:solidFill>
                <a:latin typeface="Arial" panose="020B0604020202020204" pitchFamily="34" charset="0"/>
              </a:defRPr>
            </a:lvl5pPr>
            <a:lvl6pPr marL="2514600" indent="-228600" eaLnBrk="0" fontAlgn="base" hangingPunct="0">
              <a:spcBef>
                <a:spcPct val="0"/>
              </a:spcBef>
              <a:spcAft>
                <a:spcPct val="0"/>
              </a:spcAft>
              <a:defRPr sz="2800">
                <a:solidFill>
                  <a:schemeClr val="tx2"/>
                </a:solidFill>
                <a:latin typeface="Arial" panose="020B0604020202020204" pitchFamily="34" charset="0"/>
              </a:defRPr>
            </a:lvl6pPr>
            <a:lvl7pPr marL="2971800" indent="-228600" eaLnBrk="0" fontAlgn="base" hangingPunct="0">
              <a:spcBef>
                <a:spcPct val="0"/>
              </a:spcBef>
              <a:spcAft>
                <a:spcPct val="0"/>
              </a:spcAft>
              <a:defRPr sz="2800">
                <a:solidFill>
                  <a:schemeClr val="tx2"/>
                </a:solidFill>
                <a:latin typeface="Arial" panose="020B0604020202020204" pitchFamily="34" charset="0"/>
              </a:defRPr>
            </a:lvl7pPr>
            <a:lvl8pPr marL="3429000" indent="-228600" eaLnBrk="0" fontAlgn="base" hangingPunct="0">
              <a:spcBef>
                <a:spcPct val="0"/>
              </a:spcBef>
              <a:spcAft>
                <a:spcPct val="0"/>
              </a:spcAft>
              <a:defRPr sz="2800">
                <a:solidFill>
                  <a:schemeClr val="tx2"/>
                </a:solidFill>
                <a:latin typeface="Arial" panose="020B0604020202020204" pitchFamily="34" charset="0"/>
              </a:defRPr>
            </a:lvl8pPr>
            <a:lvl9pPr marL="3886200" indent="-228600" eaLnBrk="0" fontAlgn="base" hangingPunct="0">
              <a:spcBef>
                <a:spcPct val="0"/>
              </a:spcBef>
              <a:spcAft>
                <a:spcPct val="0"/>
              </a:spcAft>
              <a:defRPr sz="2800">
                <a:solidFill>
                  <a:schemeClr val="tx2"/>
                </a:solidFill>
                <a:latin typeface="Arial" panose="020B0604020202020204" pitchFamily="34" charset="0"/>
              </a:defRPr>
            </a:lvl9pPr>
          </a:lstStyle>
          <a:p>
            <a:pPr eaLnBrk="1" hangingPunct="1"/>
            <a:r>
              <a:rPr lang="lt-LT" altLang="lt-LT" b="1">
                <a:solidFill>
                  <a:srgbClr val="3219CB"/>
                </a:solidFill>
                <a:effectLst/>
                <a:latin typeface="Comic Sans MS" panose="030F0702030302020204" pitchFamily="66" charset="0"/>
              </a:rPr>
              <a:t>George Gamow (1904-1968)</a:t>
            </a:r>
            <a:endParaRPr lang="lt-LT" altLang="lt-LT" b="1">
              <a:solidFill>
                <a:srgbClr val="3219CB"/>
              </a:solidFill>
              <a:effectLst/>
            </a:endParaRPr>
          </a:p>
        </p:txBody>
      </p:sp>
      <p:pic>
        <p:nvPicPr>
          <p:cNvPr id="11" name="Picture 10">
            <a:extLst>
              <a:ext uri="{FF2B5EF4-FFF2-40B4-BE49-F238E27FC236}">
                <a16:creationId xmlns:a16="http://schemas.microsoft.com/office/drawing/2014/main" id="{1BB353B0-EF7C-5FBB-99C3-913A5F0A23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315765" cy="16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12">
            <a:extLst>
              <a:ext uri="{FF2B5EF4-FFF2-40B4-BE49-F238E27FC236}">
                <a16:creationId xmlns:a16="http://schemas.microsoft.com/office/drawing/2014/main" id="{65AC61D6-1655-58E6-65E8-DB0468A2F858}"/>
              </a:ext>
            </a:extLst>
          </p:cNvPr>
          <p:cNvGrpSpPr>
            <a:grpSpLocks/>
          </p:cNvGrpSpPr>
          <p:nvPr/>
        </p:nvGrpSpPr>
        <p:grpSpPr bwMode="auto">
          <a:xfrm>
            <a:off x="15875" y="0"/>
            <a:ext cx="9128125" cy="1792288"/>
            <a:chOff x="15875" y="-1"/>
            <a:chExt cx="9128125" cy="1792289"/>
          </a:xfrm>
        </p:grpSpPr>
        <p:pic>
          <p:nvPicPr>
            <p:cNvPr id="14341" name="Picture 10">
              <a:extLst>
                <a:ext uri="{FF2B5EF4-FFF2-40B4-BE49-F238E27FC236}">
                  <a16:creationId xmlns:a16="http://schemas.microsoft.com/office/drawing/2014/main" id="{D7DBA00B-FF08-EAD2-B392-DA50DF23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1" descr="Vaizdo rezultatas pagal užklausą „TRANSHUMANISM symbols“">
              <a:hlinkClick r:id="rId3"/>
              <a:extLst>
                <a:ext uri="{FF2B5EF4-FFF2-40B4-BE49-F238E27FC236}">
                  <a16:creationId xmlns:a16="http://schemas.microsoft.com/office/drawing/2014/main" id="{DDED851D-7C34-B27D-12FA-C98B73A3E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339" name="TextBox 5">
            <a:extLst>
              <a:ext uri="{FF2B5EF4-FFF2-40B4-BE49-F238E27FC236}">
                <a16:creationId xmlns:a16="http://schemas.microsoft.com/office/drawing/2014/main" id="{B0F49CBA-ABC0-2012-0497-4C5DA17805F6}"/>
              </a:ext>
            </a:extLst>
          </p:cNvPr>
          <p:cNvSpPr txBox="1">
            <a:spLocks noChangeArrowheads="1"/>
          </p:cNvSpPr>
          <p:nvPr/>
        </p:nvSpPr>
        <p:spPr bwMode="auto">
          <a:xfrm>
            <a:off x="1371203" y="35708"/>
            <a:ext cx="56165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400" b="1" dirty="0">
                <a:solidFill>
                  <a:srgbClr val="7030A0"/>
                </a:solidFill>
                <a:latin typeface="Comic Sans MS" panose="030F0702030302020204" pitchFamily="66" charset="0"/>
              </a:rPr>
              <a:t>TRANSHUMANISTINĖS idėjos pas Georgijų Gamovą ir </a:t>
            </a:r>
          </a:p>
          <a:p>
            <a:pPr algn="r" eaLnBrk="1" hangingPunct="1">
              <a:spcBef>
                <a:spcPct val="0"/>
              </a:spcBef>
              <a:buFontTx/>
              <a:buNone/>
            </a:pPr>
            <a:r>
              <a:rPr lang="lt-LT" altLang="lt-LT" sz="2400" b="1" dirty="0">
                <a:solidFill>
                  <a:srgbClr val="7030A0"/>
                </a:solidFill>
                <a:latin typeface="Comic Sans MS" panose="030F0702030302020204" pitchFamily="66" charset="0"/>
              </a:rPr>
              <a:t>prof. Martyną Yčą</a:t>
            </a:r>
          </a:p>
        </p:txBody>
      </p:sp>
      <p:pic>
        <p:nvPicPr>
          <p:cNvPr id="9" name="Picture 3" descr="C:\Users\Dobilas\Desktop\YCASjaunas.jpg">
            <a:extLst>
              <a:ext uri="{FF2B5EF4-FFF2-40B4-BE49-F238E27FC236}">
                <a16:creationId xmlns:a16="http://schemas.microsoft.com/office/drawing/2014/main" id="{A8B26C29-2379-308C-B08F-883E2E297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525" y="1302029"/>
            <a:ext cx="3514923" cy="524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INFOBIO">
            <a:extLst>
              <a:ext uri="{FF2B5EF4-FFF2-40B4-BE49-F238E27FC236}">
                <a16:creationId xmlns:a16="http://schemas.microsoft.com/office/drawing/2014/main" id="{C4B85DC4-61E6-9FBE-9EC6-7A758AA89F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6" y="4077071"/>
            <a:ext cx="6144504" cy="278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0E9C5F5A-13CE-5785-D10C-02CFBE215A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136" y="2125662"/>
            <a:ext cx="4824784" cy="18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F620B0C-BBD2-A204-F0DB-A1BC7D6694FD}"/>
              </a:ext>
            </a:extLst>
          </p:cNvPr>
          <p:cNvSpPr txBox="1"/>
          <p:nvPr/>
        </p:nvSpPr>
        <p:spPr>
          <a:xfrm>
            <a:off x="1482725" y="1481585"/>
            <a:ext cx="3377307" cy="584775"/>
          </a:xfrm>
          <a:prstGeom prst="rect">
            <a:avLst/>
          </a:prstGeom>
          <a:noFill/>
        </p:spPr>
        <p:txBody>
          <a:bodyPr wrap="square" rtlCol="0">
            <a:spAutoFit/>
          </a:bodyPr>
          <a:lstStyle/>
          <a:p>
            <a:r>
              <a:rPr lang="lt-LT" sz="3200" dirty="0">
                <a:solidFill>
                  <a:srgbClr val="FF0000"/>
                </a:solidFill>
                <a:latin typeface="Arial Black" panose="020B0A04020102020204" pitchFamily="34" charset="0"/>
              </a:rPr>
              <a:t>KODAVIMAS</a:t>
            </a:r>
            <a:r>
              <a:rPr lang="en-US" sz="3200" dirty="0">
                <a:solidFill>
                  <a:srgbClr val="FF0000"/>
                </a:solidFill>
                <a:latin typeface="Arial Black" panose="020B0A04020102020204" pitchFamily="34" charset="0"/>
              </a:rPr>
              <a:t> !</a:t>
            </a:r>
            <a:r>
              <a:rPr lang="lt-LT" sz="3200" dirty="0">
                <a:latin typeface="Arial Black" panose="020B0A04020102020204" pitchFamily="34" charset="0"/>
              </a:rPr>
              <a:t> </a:t>
            </a:r>
          </a:p>
        </p:txBody>
      </p:sp>
    </p:spTree>
    <p:extLst>
      <p:ext uri="{BB962C8B-B14F-4D97-AF65-F5344CB8AC3E}">
        <p14:creationId xmlns:p14="http://schemas.microsoft.com/office/powerpoint/2010/main" val="154854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Line 2">
            <a:extLst>
              <a:ext uri="{FF2B5EF4-FFF2-40B4-BE49-F238E27FC236}">
                <a16:creationId xmlns:a16="http://schemas.microsoft.com/office/drawing/2014/main" id="{860EB333-900E-4615-BF8E-B69B73CEDFFB}"/>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p:spPr>
        <p:txBody>
          <a:bodyPr/>
          <a:lstStyle/>
          <a:p>
            <a:pPr eaLnBrk="1" hangingPunct="1">
              <a:defRPr/>
            </a:pPr>
            <a:endParaRPr lang="lt-LT">
              <a:effectLst>
                <a:outerShdw blurRad="38100" dist="38100" dir="2700000" algn="tl">
                  <a:srgbClr val="000000">
                    <a:alpha val="43137"/>
                  </a:srgbClr>
                </a:outerShdw>
              </a:effectLst>
              <a:latin typeface="Arial" charset="0"/>
            </a:endParaRPr>
          </a:p>
        </p:txBody>
      </p:sp>
      <p:pic>
        <p:nvPicPr>
          <p:cNvPr id="34820" name="Picture 4">
            <a:extLst>
              <a:ext uri="{FF2B5EF4-FFF2-40B4-BE49-F238E27FC236}">
                <a16:creationId xmlns:a16="http://schemas.microsoft.com/office/drawing/2014/main" id="{9C5FFD0C-3CBF-6E2D-6B2B-1C0C3890A1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1484313"/>
            <a:ext cx="43719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a:extLst>
              <a:ext uri="{FF2B5EF4-FFF2-40B4-BE49-F238E27FC236}">
                <a16:creationId xmlns:a16="http://schemas.microsoft.com/office/drawing/2014/main" id="{6E3074A4-A9B8-1123-5101-6F8ABDF7D1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492375"/>
            <a:ext cx="5857875"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 descr="C:\Users\Dobilas\Desktop\YCASjaunas.jpg">
            <a:extLst>
              <a:ext uri="{FF2B5EF4-FFF2-40B4-BE49-F238E27FC236}">
                <a16:creationId xmlns:a16="http://schemas.microsoft.com/office/drawing/2014/main" id="{B0E2C7C8-22A6-61CD-CD26-A9CBE51A3D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56" y="67986"/>
            <a:ext cx="2036769" cy="304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a:extLst>
              <a:ext uri="{FF2B5EF4-FFF2-40B4-BE49-F238E27FC236}">
                <a16:creationId xmlns:a16="http://schemas.microsoft.com/office/drawing/2014/main" id="{C605EFD4-EFF8-93CA-5670-88F9208B36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5213" y="41275"/>
            <a:ext cx="343217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7">
            <a:extLst>
              <a:ext uri="{FF2B5EF4-FFF2-40B4-BE49-F238E27FC236}">
                <a16:creationId xmlns:a16="http://schemas.microsoft.com/office/drawing/2014/main" id="{CF7DC5FA-48C7-057D-369F-A30EB4CA143B}"/>
              </a:ext>
            </a:extLst>
          </p:cNvPr>
          <p:cNvSpPr txBox="1">
            <a:spLocks noChangeArrowheads="1"/>
          </p:cNvSpPr>
          <p:nvPr/>
        </p:nvSpPr>
        <p:spPr bwMode="auto">
          <a:xfrm>
            <a:off x="6080125" y="6092825"/>
            <a:ext cx="284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FF0000"/>
                </a:solidFill>
                <a:latin typeface="Comic Sans MS" panose="030F0702030302020204" pitchFamily="66" charset="0"/>
              </a:rPr>
              <a:t>1998 – USA NRC</a:t>
            </a:r>
          </a:p>
          <a:p>
            <a:pPr algn="ctr">
              <a:spcBef>
                <a:spcPct val="0"/>
              </a:spcBef>
              <a:buFontTx/>
              <a:buNone/>
            </a:pPr>
            <a:r>
              <a:rPr lang="lt-LT" altLang="lt-LT" sz="2400" b="1">
                <a:solidFill>
                  <a:srgbClr val="FF0000"/>
                </a:solidFill>
                <a:latin typeface="Comic Sans MS" panose="030F0702030302020204" pitchFamily="66" charset="0"/>
              </a:rPr>
              <a:t>PROGRAMA</a:t>
            </a:r>
          </a:p>
        </p:txBody>
      </p:sp>
      <p:sp>
        <p:nvSpPr>
          <p:cNvPr id="34825" name="TextBox 1">
            <a:extLst>
              <a:ext uri="{FF2B5EF4-FFF2-40B4-BE49-F238E27FC236}">
                <a16:creationId xmlns:a16="http://schemas.microsoft.com/office/drawing/2014/main" id="{534071BF-57DC-0894-1D9A-03268D805654}"/>
              </a:ext>
            </a:extLst>
          </p:cNvPr>
          <p:cNvSpPr txBox="1">
            <a:spLocks noChangeArrowheads="1"/>
          </p:cNvSpPr>
          <p:nvPr/>
        </p:nvSpPr>
        <p:spPr bwMode="auto">
          <a:xfrm>
            <a:off x="6084888" y="2092325"/>
            <a:ext cx="3403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000" b="1">
                <a:solidFill>
                  <a:srgbClr val="FF0000"/>
                </a:solidFill>
                <a:latin typeface="Comic Sans MS" panose="030F0702030302020204" pitchFamily="66" charset="0"/>
              </a:rPr>
              <a:t>Tarsi GYVOJI LĄSTELĖ</a:t>
            </a:r>
          </a:p>
        </p:txBody>
      </p:sp>
      <p:sp>
        <p:nvSpPr>
          <p:cNvPr id="34826" name="TextBox 1">
            <a:extLst>
              <a:ext uri="{FF2B5EF4-FFF2-40B4-BE49-F238E27FC236}">
                <a16:creationId xmlns:a16="http://schemas.microsoft.com/office/drawing/2014/main" id="{568BEA8E-2239-D2A9-4F27-C403D7AE7033}"/>
              </a:ext>
            </a:extLst>
          </p:cNvPr>
          <p:cNvSpPr txBox="1">
            <a:spLocks noChangeArrowheads="1"/>
          </p:cNvSpPr>
          <p:nvPr/>
        </p:nvSpPr>
        <p:spPr bwMode="auto">
          <a:xfrm>
            <a:off x="1368425" y="267911"/>
            <a:ext cx="2690806" cy="8925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2000" b="1" dirty="0">
                <a:solidFill>
                  <a:srgbClr val="FF0000"/>
                </a:solidFill>
                <a:latin typeface="Comic Sans MS" panose="030F0702030302020204" pitchFamily="66" charset="0"/>
              </a:rPr>
              <a:t>GYVOJI LĄSTELĖ </a:t>
            </a:r>
            <a:r>
              <a:rPr lang="en-US" altLang="lt-LT" sz="2000" b="1" dirty="0">
                <a:solidFill>
                  <a:srgbClr val="FF0000"/>
                </a:solidFill>
                <a:latin typeface="Comic Sans MS" panose="030F0702030302020204" pitchFamily="66" charset="0"/>
              </a:rPr>
              <a:t>– </a:t>
            </a:r>
          </a:p>
          <a:p>
            <a:pPr algn="ctr">
              <a:spcBef>
                <a:spcPct val="0"/>
              </a:spcBef>
              <a:buFontTx/>
              <a:buNone/>
            </a:pPr>
            <a:r>
              <a:rPr lang="lt-LT" altLang="lt-LT" b="1" dirty="0">
                <a:solidFill>
                  <a:srgbClr val="FF0000"/>
                </a:solidFill>
                <a:latin typeface="Comic Sans MS" panose="030F0702030302020204" pitchFamily="66" charset="0"/>
              </a:rPr>
              <a:t>GAMYKLA</a:t>
            </a:r>
            <a:r>
              <a:rPr lang="en-US" altLang="lt-LT" b="1" dirty="0">
                <a:solidFill>
                  <a:srgbClr val="FF0000"/>
                </a:solidFill>
                <a:latin typeface="Comic Sans MS" panose="030F0702030302020204" pitchFamily="66" charset="0"/>
              </a:rPr>
              <a:t> !</a:t>
            </a:r>
            <a:endParaRPr lang="lt-LT" altLang="lt-LT" b="1" dirty="0">
              <a:solidFill>
                <a:srgbClr val="FF0000"/>
              </a:solidFill>
              <a:latin typeface="Comic Sans MS" panose="030F0702030302020204" pitchFamily="66" charset="0"/>
            </a:endParaRPr>
          </a:p>
        </p:txBody>
      </p:sp>
      <p:pic>
        <p:nvPicPr>
          <p:cNvPr id="11" name="Picture 10">
            <a:extLst>
              <a:ext uri="{FF2B5EF4-FFF2-40B4-BE49-F238E27FC236}">
                <a16:creationId xmlns:a16="http://schemas.microsoft.com/office/drawing/2014/main" id="{C6558C3A-BF66-F786-5080-412D0237D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0"/>
            <a:ext cx="1243757" cy="151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descr="Vaizdas:Possible Self-Portrait of Leonardo da Vinci.jpg">
            <a:extLst>
              <a:ext uri="{FF2B5EF4-FFF2-40B4-BE49-F238E27FC236}">
                <a16:creationId xmlns:a16="http://schemas.microsoft.com/office/drawing/2014/main" id="{FB548E99-AADC-78AC-4835-54A4A394C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27098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0">
            <a:extLst>
              <a:ext uri="{FF2B5EF4-FFF2-40B4-BE49-F238E27FC236}">
                <a16:creationId xmlns:a16="http://schemas.microsoft.com/office/drawing/2014/main" id="{27BD8701-722B-9990-8E9E-0F047EAED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6" descr="Image:Michelango Portrait by Volterra.jpg">
            <a:hlinkClick r:id="rId5"/>
            <a:extLst>
              <a:ext uri="{FF2B5EF4-FFF2-40B4-BE49-F238E27FC236}">
                <a16:creationId xmlns:a16="http://schemas.microsoft.com/office/drawing/2014/main" id="{FDA1A765-0EA0-C1E0-9022-19E3E18ED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4400" y="141288"/>
            <a:ext cx="3192463"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Image:Sistine.chapel.entire.500pix.jpg">
            <a:hlinkClick r:id="rId7"/>
            <a:extLst>
              <a:ext uri="{FF2B5EF4-FFF2-40B4-BE49-F238E27FC236}">
                <a16:creationId xmlns:a16="http://schemas.microsoft.com/office/drawing/2014/main" id="{8328F8F1-1BA7-7AD0-58F0-10C2A30F4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2688" y="4643438"/>
            <a:ext cx="161131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Image:Michaelangelo David.jpg">
            <a:hlinkClick r:id="rId9"/>
            <a:extLst>
              <a:ext uri="{FF2B5EF4-FFF2-40B4-BE49-F238E27FC236}">
                <a16:creationId xmlns:a16="http://schemas.microsoft.com/office/drawing/2014/main" id="{96C5BDB0-6F24-1610-9136-04500D0A6D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0263" y="4643438"/>
            <a:ext cx="1624012"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26EDBBB-CCF2-4742-A912-2D4FE0B13548}"/>
              </a:ext>
            </a:extLst>
          </p:cNvPr>
          <p:cNvSpPr txBox="1">
            <a:spLocks noChangeArrowheads="1"/>
          </p:cNvSpPr>
          <p:nvPr/>
        </p:nvSpPr>
        <p:spPr bwMode="auto">
          <a:xfrm>
            <a:off x="6102350" y="3890963"/>
            <a:ext cx="3041650" cy="708025"/>
          </a:xfrm>
          <a:prstGeom prst="rect">
            <a:avLst/>
          </a:prstGeom>
          <a:noFill/>
          <a:ln w="9525">
            <a:noFill/>
            <a:miter lim="800000"/>
            <a:headEnd/>
            <a:tailEnd/>
          </a:ln>
        </p:spPr>
        <p:txBody>
          <a:bodyPr>
            <a:spAutoFit/>
          </a:bodyPr>
          <a:lstStyle/>
          <a:p>
            <a:pPr>
              <a:defRPr/>
            </a:pPr>
            <a:r>
              <a:rPr lang="lt-LT" sz="2000" dirty="0">
                <a:latin typeface="Arial" charset="0"/>
                <a:cs typeface="+mn-cs"/>
              </a:rPr>
              <a:t>Mikelangelo Buonarroti</a:t>
            </a:r>
          </a:p>
          <a:p>
            <a:pPr algn="ctr">
              <a:defRPr/>
            </a:pPr>
            <a:r>
              <a:rPr lang="lt-LT" sz="2000" dirty="0">
                <a:effectLst>
                  <a:outerShdw blurRad="38100" dist="38100" dir="2700000" algn="tl">
                    <a:srgbClr val="000000">
                      <a:alpha val="43137"/>
                    </a:srgbClr>
                  </a:outerShdw>
                </a:effectLst>
                <a:latin typeface="Arial" charset="0"/>
                <a:cs typeface="+mn-cs"/>
              </a:rPr>
              <a:t>(1475-1564)</a:t>
            </a:r>
          </a:p>
        </p:txBody>
      </p:sp>
      <p:sp>
        <p:nvSpPr>
          <p:cNvPr id="10" name="TextBox 9">
            <a:extLst>
              <a:ext uri="{FF2B5EF4-FFF2-40B4-BE49-F238E27FC236}">
                <a16:creationId xmlns:a16="http://schemas.microsoft.com/office/drawing/2014/main" id="{AEBAFD21-2C96-41EA-95F9-5A2778A37F9B}"/>
              </a:ext>
            </a:extLst>
          </p:cNvPr>
          <p:cNvSpPr txBox="1">
            <a:spLocks noChangeArrowheads="1"/>
          </p:cNvSpPr>
          <p:nvPr/>
        </p:nvSpPr>
        <p:spPr bwMode="auto">
          <a:xfrm>
            <a:off x="0" y="3563938"/>
            <a:ext cx="2771775" cy="831850"/>
          </a:xfrm>
          <a:prstGeom prst="rect">
            <a:avLst/>
          </a:prstGeom>
          <a:noFill/>
          <a:ln w="9525">
            <a:noFill/>
            <a:miter lim="800000"/>
            <a:headEnd/>
            <a:tailEnd/>
          </a:ln>
        </p:spPr>
        <p:txBody>
          <a:bodyPr>
            <a:spAutoFit/>
          </a:bodyPr>
          <a:lstStyle/>
          <a:p>
            <a:pPr>
              <a:defRPr/>
            </a:pPr>
            <a:r>
              <a:rPr lang="lt-LT" sz="2400">
                <a:solidFill>
                  <a:schemeClr val="bg1"/>
                </a:solidFill>
                <a:effectLst>
                  <a:outerShdw blurRad="38100" dist="38100" dir="2700000" algn="tl">
                    <a:srgbClr val="000000">
                      <a:alpha val="43137"/>
                    </a:srgbClr>
                  </a:outerShdw>
                </a:effectLst>
                <a:latin typeface="Arial" charset="0"/>
                <a:cs typeface="+mn-cs"/>
              </a:rPr>
              <a:t>Leonardo da Vinci</a:t>
            </a:r>
          </a:p>
          <a:p>
            <a:pPr algn="ctr">
              <a:defRPr/>
            </a:pPr>
            <a:r>
              <a:rPr lang="lt-LT" sz="2400">
                <a:solidFill>
                  <a:schemeClr val="bg1"/>
                </a:solidFill>
                <a:effectLst>
                  <a:outerShdw blurRad="38100" dist="38100" dir="2700000" algn="tl">
                    <a:srgbClr val="000000">
                      <a:alpha val="43137"/>
                    </a:srgbClr>
                  </a:outerShdw>
                </a:effectLst>
                <a:latin typeface="Arial" charset="0"/>
                <a:cs typeface="+mn-cs"/>
              </a:rPr>
              <a:t>(1452-1519)</a:t>
            </a:r>
          </a:p>
        </p:txBody>
      </p:sp>
      <p:pic>
        <p:nvPicPr>
          <p:cNvPr id="11" name="Picture 19" descr="Image:The Last Supper pre EUR.jpg">
            <a:hlinkClick r:id="rId11"/>
            <a:extLst>
              <a:ext uri="{FF2B5EF4-FFF2-40B4-BE49-F238E27FC236}">
                <a16:creationId xmlns:a16="http://schemas.microsoft.com/office/drawing/2014/main" id="{A55B054E-0160-44D7-4C16-65626329B1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60975"/>
            <a:ext cx="313848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Image:Leonardo da Vinci Studies of Embryos.jpg">
            <a:hlinkClick r:id="rId13"/>
            <a:extLst>
              <a:ext uri="{FF2B5EF4-FFF2-40B4-BE49-F238E27FC236}">
                <a16:creationId xmlns:a16="http://schemas.microsoft.com/office/drawing/2014/main" id="{6F264E3E-E32B-94DC-662F-A3100FEED3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0975" y="3789363"/>
            <a:ext cx="16462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Image:Leonardo da Vinci helicopter and lifting wing.jpg">
            <a:extLst>
              <a:ext uri="{FF2B5EF4-FFF2-40B4-BE49-F238E27FC236}">
                <a16:creationId xmlns:a16="http://schemas.microsoft.com/office/drawing/2014/main" id="{135D5797-AE9E-E5AA-A751-72C30150DF0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76375" y="3760788"/>
            <a:ext cx="14652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ular Callout 19">
            <a:extLst>
              <a:ext uri="{FF2B5EF4-FFF2-40B4-BE49-F238E27FC236}">
                <a16:creationId xmlns:a16="http://schemas.microsoft.com/office/drawing/2014/main" id="{B43B690F-DD69-44EC-9488-28C64944B58E}"/>
              </a:ext>
            </a:extLst>
          </p:cNvPr>
          <p:cNvSpPr>
            <a:spLocks noChangeArrowheads="1"/>
          </p:cNvSpPr>
          <p:nvPr/>
        </p:nvSpPr>
        <p:spPr bwMode="auto">
          <a:xfrm>
            <a:off x="2546350" y="4149725"/>
            <a:ext cx="4365625" cy="2393950"/>
          </a:xfrm>
          <a:prstGeom prst="wedgeRoundRectCallout">
            <a:avLst>
              <a:gd name="adj1" fmla="val 48912"/>
              <a:gd name="adj2" fmla="val -98426"/>
              <a:gd name="adj3" fmla="val 16667"/>
            </a:avLst>
          </a:prstGeom>
          <a:solidFill>
            <a:schemeClr val="bg1"/>
          </a:solidFill>
          <a:ln w="9525" algn="ctr">
            <a:solidFill>
              <a:srgbClr val="FF0000"/>
            </a:solidFill>
            <a:miter lim="800000"/>
            <a:headEnd/>
            <a:tailEnd/>
          </a:ln>
        </p:spPr>
        <p:txBody>
          <a:bodyPr wrap="none"/>
          <a:lstStyle/>
          <a:p>
            <a:pPr>
              <a:defRPr/>
            </a:pPr>
            <a:r>
              <a:rPr lang="en-US" sz="2400" b="1" dirty="0" err="1">
                <a:solidFill>
                  <a:srgbClr val="FF0000"/>
                </a:solidFill>
                <a:latin typeface="Comic Sans MS" pitchFamily="66" charset="0"/>
                <a:cs typeface="+mn-cs"/>
              </a:rPr>
              <a:t>Leonardai</a:t>
            </a:r>
            <a:r>
              <a:rPr lang="en-US" sz="2400" b="1" dirty="0">
                <a:solidFill>
                  <a:srgbClr val="FF0000"/>
                </a:solidFill>
                <a:latin typeface="Comic Sans MS" pitchFamily="66" charset="0"/>
                <a:cs typeface="+mn-cs"/>
              </a:rPr>
              <a:t>, </a:t>
            </a:r>
            <a:r>
              <a:rPr lang="lt-LT" sz="2400" b="1" dirty="0">
                <a:solidFill>
                  <a:srgbClr val="FF0000"/>
                </a:solidFill>
                <a:latin typeface="Comic Sans MS" pitchFamily="66" charset="0"/>
                <a:cs typeface="+mn-cs"/>
              </a:rPr>
              <a:t>ką</a:t>
            </a:r>
            <a:r>
              <a:rPr lang="en-US" sz="2400" b="1" dirty="0">
                <a:solidFill>
                  <a:srgbClr val="FF0000"/>
                </a:solidFill>
                <a:latin typeface="Comic Sans MS" pitchFamily="66" charset="0"/>
                <a:cs typeface="+mn-cs"/>
              </a:rPr>
              <a:t> </a:t>
            </a:r>
            <a:r>
              <a:rPr lang="en-US" sz="2400" b="1" dirty="0" err="1">
                <a:solidFill>
                  <a:srgbClr val="FF0000"/>
                </a:solidFill>
                <a:latin typeface="Comic Sans MS" pitchFamily="66" charset="0"/>
                <a:cs typeface="+mn-cs"/>
              </a:rPr>
              <a:t>tu</a:t>
            </a:r>
            <a:r>
              <a:rPr lang="en-US" sz="2400" b="1" dirty="0">
                <a:solidFill>
                  <a:srgbClr val="FF0000"/>
                </a:solidFill>
                <a:latin typeface="Comic Sans MS" pitchFamily="66" charset="0"/>
                <a:cs typeface="+mn-cs"/>
              </a:rPr>
              <a:t> </a:t>
            </a:r>
            <a:r>
              <a:rPr lang="en-US" sz="2400" b="1" dirty="0" err="1">
                <a:solidFill>
                  <a:srgbClr val="FF0000"/>
                </a:solidFill>
                <a:latin typeface="Comic Sans MS" pitchFamily="66" charset="0"/>
                <a:cs typeface="+mn-cs"/>
              </a:rPr>
              <a:t>darai</a:t>
            </a:r>
            <a:r>
              <a:rPr lang="en-US" sz="2400" b="1" dirty="0">
                <a:solidFill>
                  <a:srgbClr val="FF0000"/>
                </a:solidFill>
                <a:latin typeface="Comic Sans MS" pitchFamily="66" charset="0"/>
                <a:cs typeface="+mn-cs"/>
              </a:rPr>
              <a:t>, </a:t>
            </a:r>
            <a:endParaRPr lang="lt-LT" sz="2400" b="1" dirty="0">
              <a:solidFill>
                <a:srgbClr val="FF0000"/>
              </a:solidFill>
              <a:latin typeface="Comic Sans MS" pitchFamily="66" charset="0"/>
              <a:cs typeface="+mn-cs"/>
            </a:endParaRPr>
          </a:p>
          <a:p>
            <a:pPr>
              <a:defRPr/>
            </a:pPr>
            <a:r>
              <a:rPr lang="lt-LT" sz="2400" b="1" dirty="0">
                <a:solidFill>
                  <a:srgbClr val="FF0000"/>
                </a:solidFill>
                <a:latin typeface="Comic Sans MS" pitchFamily="66" charset="0"/>
                <a:cs typeface="+mn-cs"/>
              </a:rPr>
              <a:t>švaistai savo talentą</a:t>
            </a:r>
          </a:p>
          <a:p>
            <a:pPr>
              <a:defRPr/>
            </a:pPr>
            <a:r>
              <a:rPr lang="lt-LT" sz="2400" b="1" dirty="0">
                <a:solidFill>
                  <a:srgbClr val="FF0000"/>
                </a:solidFill>
                <a:latin typeface="Comic Sans MS" pitchFamily="66" charset="0"/>
                <a:cs typeface="+mn-cs"/>
              </a:rPr>
              <a:t> lavonų pjaustymui, </a:t>
            </a:r>
          </a:p>
          <a:p>
            <a:pPr>
              <a:defRPr/>
            </a:pPr>
            <a:r>
              <a:rPr lang="lt-LT" sz="2400" b="1" dirty="0">
                <a:solidFill>
                  <a:srgbClr val="FF0000"/>
                </a:solidFill>
                <a:latin typeface="Comic Sans MS" pitchFamily="66" charset="0"/>
                <a:cs typeface="+mn-cs"/>
              </a:rPr>
              <a:t> kažkokioms tai mašinoms ir</a:t>
            </a:r>
          </a:p>
          <a:p>
            <a:pPr>
              <a:defRPr/>
            </a:pPr>
            <a:r>
              <a:rPr lang="lt-LT" sz="2400" b="1" dirty="0">
                <a:solidFill>
                  <a:srgbClr val="FF0000"/>
                </a:solidFill>
                <a:latin typeface="Comic Sans MS" pitchFamily="66" charset="0"/>
                <a:cs typeface="+mn-cs"/>
              </a:rPr>
              <a:t> neužbaigi savo vertingiausių</a:t>
            </a:r>
          </a:p>
          <a:p>
            <a:pPr>
              <a:defRPr/>
            </a:pPr>
            <a:r>
              <a:rPr lang="lt-LT" sz="2400" b="1" dirty="0">
                <a:solidFill>
                  <a:srgbClr val="FF0000"/>
                </a:solidFill>
                <a:latin typeface="Comic Sans MS" pitchFamily="66" charset="0"/>
                <a:cs typeface="+mn-cs"/>
              </a:rPr>
              <a:t>  meno kūrinių...</a:t>
            </a:r>
            <a:r>
              <a:rPr lang="en-US" sz="2400" b="1" dirty="0">
                <a:solidFill>
                  <a:srgbClr val="FF0000"/>
                </a:solidFill>
                <a:latin typeface="Comic Sans MS" pitchFamily="66" charset="0"/>
                <a:cs typeface="+mn-cs"/>
              </a:rPr>
              <a:t>!</a:t>
            </a:r>
            <a:r>
              <a:rPr lang="lt-LT" sz="2400" b="1" dirty="0">
                <a:solidFill>
                  <a:srgbClr val="FF0000"/>
                </a:solidFill>
                <a:latin typeface="Comic Sans MS" pitchFamily="66" charset="0"/>
                <a:cs typeface="+mn-cs"/>
              </a:rPr>
              <a:t> </a:t>
            </a:r>
          </a:p>
        </p:txBody>
      </p:sp>
      <p:sp>
        <p:nvSpPr>
          <p:cNvPr id="10255" name="TextBox 22">
            <a:extLst>
              <a:ext uri="{FF2B5EF4-FFF2-40B4-BE49-F238E27FC236}">
                <a16:creationId xmlns:a16="http://schemas.microsoft.com/office/drawing/2014/main" id="{35ACB85D-F447-4235-8DD3-F746E52CED27}"/>
              </a:ext>
            </a:extLst>
          </p:cNvPr>
          <p:cNvSpPr txBox="1">
            <a:spLocks noChangeArrowheads="1"/>
          </p:cNvSpPr>
          <p:nvPr/>
        </p:nvSpPr>
        <p:spPr bwMode="auto">
          <a:xfrm>
            <a:off x="2771775" y="2492375"/>
            <a:ext cx="3149600" cy="1262063"/>
          </a:xfrm>
          <a:prstGeom prst="rect">
            <a:avLst/>
          </a:prstGeom>
          <a:noFill/>
          <a:ln w="9525">
            <a:noFill/>
            <a:miter lim="800000"/>
            <a:headEnd/>
            <a:tailEnd/>
          </a:ln>
        </p:spPr>
        <p:txBody>
          <a:bodyPr>
            <a:spAutoFit/>
          </a:bodyPr>
          <a:lstStyle/>
          <a:p>
            <a:pPr algn="ctr">
              <a:defRPr/>
            </a:pPr>
            <a:r>
              <a:rPr lang="lt-LT" sz="4800" b="1" dirty="0">
                <a:solidFill>
                  <a:srgbClr val="3219CB"/>
                </a:solidFill>
                <a:effectLst>
                  <a:outerShdw blurRad="38100" dist="38100" dir="2700000" algn="tl">
                    <a:srgbClr val="000000">
                      <a:alpha val="43137"/>
                    </a:srgbClr>
                  </a:outerShdw>
                </a:effectLst>
                <a:latin typeface="Comic Sans MS" pitchFamily="66" charset="0"/>
                <a:cs typeface="+mn-cs"/>
              </a:rPr>
              <a:t>KŪRYBA</a:t>
            </a:r>
          </a:p>
          <a:p>
            <a:pPr algn="ctr">
              <a:defRPr/>
            </a:pPr>
            <a:r>
              <a:rPr lang="lt-LT" b="1" dirty="0">
                <a:solidFill>
                  <a:srgbClr val="3219CB"/>
                </a:solidFill>
                <a:effectLst>
                  <a:outerShdw blurRad="38100" dist="38100" dir="2700000" algn="tl">
                    <a:srgbClr val="000000">
                      <a:alpha val="43137"/>
                    </a:srgbClr>
                  </a:outerShdw>
                </a:effectLst>
                <a:latin typeface="Arial" charset="0"/>
                <a:cs typeface="+mn-cs"/>
              </a:rPr>
              <a:t>Prieš 500 metų</a:t>
            </a:r>
          </a:p>
        </p:txBody>
      </p:sp>
      <p:sp>
        <p:nvSpPr>
          <p:cNvPr id="22" name="Rounded Rectangular Callout 21">
            <a:extLst>
              <a:ext uri="{FF2B5EF4-FFF2-40B4-BE49-F238E27FC236}">
                <a16:creationId xmlns:a16="http://schemas.microsoft.com/office/drawing/2014/main" id="{D08F4E3E-70CA-4A56-9A2D-DAFCBD0C08EF}"/>
              </a:ext>
            </a:extLst>
          </p:cNvPr>
          <p:cNvSpPr>
            <a:spLocks noChangeArrowheads="1"/>
          </p:cNvSpPr>
          <p:nvPr/>
        </p:nvSpPr>
        <p:spPr bwMode="auto">
          <a:xfrm>
            <a:off x="2163763" y="752475"/>
            <a:ext cx="4365625" cy="1308100"/>
          </a:xfrm>
          <a:prstGeom prst="wedgeRoundRectCallout">
            <a:avLst>
              <a:gd name="adj1" fmla="val -57495"/>
              <a:gd name="adj2" fmla="val 143931"/>
              <a:gd name="adj3" fmla="val 16667"/>
            </a:avLst>
          </a:prstGeom>
          <a:solidFill>
            <a:schemeClr val="bg1"/>
          </a:solidFill>
          <a:ln w="9525" algn="ctr">
            <a:solidFill>
              <a:srgbClr val="FF0000"/>
            </a:solidFill>
            <a:miter lim="800000"/>
            <a:headEnd/>
            <a:tailEnd/>
          </a:ln>
        </p:spPr>
        <p:txBody>
          <a:bodyPr wrap="none"/>
          <a:lstStyle/>
          <a:p>
            <a:pPr algn="ctr">
              <a:defRPr/>
            </a:pPr>
            <a:r>
              <a:rPr lang="lt-LT" sz="2400" b="1" dirty="0">
                <a:solidFill>
                  <a:srgbClr val="FF0000"/>
                </a:solidFill>
                <a:latin typeface="Comic Sans MS" pitchFamily="66" charset="0"/>
                <a:cs typeface="+mn-cs"/>
              </a:rPr>
              <a:t>Mikelangelo, mašinų kūryba </a:t>
            </a:r>
          </a:p>
          <a:p>
            <a:pPr algn="ctr">
              <a:defRPr/>
            </a:pPr>
            <a:r>
              <a:rPr lang="lt-LT" sz="2400" b="1" dirty="0">
                <a:solidFill>
                  <a:srgbClr val="FF0000"/>
                </a:solidFill>
                <a:latin typeface="Comic Sans MS" pitchFamily="66" charset="0"/>
                <a:cs typeface="+mn-cs"/>
              </a:rPr>
              <a:t>yra aukštesnis menas, </a:t>
            </a:r>
          </a:p>
          <a:p>
            <a:pPr algn="ctr">
              <a:defRPr/>
            </a:pPr>
            <a:r>
              <a:rPr lang="lt-LT" sz="2400" b="1" dirty="0">
                <a:solidFill>
                  <a:srgbClr val="FF0000"/>
                </a:solidFill>
                <a:latin typeface="Comic Sans MS" pitchFamily="66" charset="0"/>
                <a:cs typeface="+mn-cs"/>
              </a:rPr>
              <a:t>nei tapyba ar skulptūra...</a:t>
            </a:r>
          </a:p>
        </p:txBody>
      </p:sp>
      <p:cxnSp>
        <p:nvCxnSpPr>
          <p:cNvPr id="16" name="Straight Connector 15">
            <a:extLst>
              <a:ext uri="{FF2B5EF4-FFF2-40B4-BE49-F238E27FC236}">
                <a16:creationId xmlns:a16="http://schemas.microsoft.com/office/drawing/2014/main" id="{1B805D6E-857C-4669-9D42-A76BF9CA3018}"/>
              </a:ext>
            </a:extLst>
          </p:cNvPr>
          <p:cNvCxnSpPr>
            <a:cxnSpLocks/>
          </p:cNvCxnSpPr>
          <p:nvPr/>
        </p:nvCxnSpPr>
        <p:spPr bwMode="auto">
          <a:xfrm>
            <a:off x="900113" y="1196975"/>
            <a:ext cx="5021262"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12">
            <a:extLst>
              <a:ext uri="{FF2B5EF4-FFF2-40B4-BE49-F238E27FC236}">
                <a16:creationId xmlns:a16="http://schemas.microsoft.com/office/drawing/2014/main" id="{BC799C24-F34A-273A-035A-E8FF9C7CE8EA}"/>
              </a:ext>
            </a:extLst>
          </p:cNvPr>
          <p:cNvGrpSpPr>
            <a:grpSpLocks/>
          </p:cNvGrpSpPr>
          <p:nvPr/>
        </p:nvGrpSpPr>
        <p:grpSpPr bwMode="auto">
          <a:xfrm>
            <a:off x="15875" y="0"/>
            <a:ext cx="9128125" cy="1792288"/>
            <a:chOff x="15875" y="-1"/>
            <a:chExt cx="9128125" cy="1792289"/>
          </a:xfrm>
        </p:grpSpPr>
        <p:pic>
          <p:nvPicPr>
            <p:cNvPr id="17416" name="Picture 10">
              <a:extLst>
                <a:ext uri="{FF2B5EF4-FFF2-40B4-BE49-F238E27FC236}">
                  <a16:creationId xmlns:a16="http://schemas.microsoft.com/office/drawing/2014/main" id="{1F711A76-FA04-1476-5E85-04E4B2A8D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Vaizdo rezultatas pagal užklausą „TRANSHUMANISM symbols“">
              <a:hlinkClick r:id="rId3"/>
              <a:extLst>
                <a:ext uri="{FF2B5EF4-FFF2-40B4-BE49-F238E27FC236}">
                  <a16:creationId xmlns:a16="http://schemas.microsoft.com/office/drawing/2014/main" id="{86CB9E65-A844-7163-155A-9A78A70997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411" name="TextBox 5">
            <a:extLst>
              <a:ext uri="{FF2B5EF4-FFF2-40B4-BE49-F238E27FC236}">
                <a16:creationId xmlns:a16="http://schemas.microsoft.com/office/drawing/2014/main" id="{56AEEBA5-F422-F4DD-D5B2-A4816945342A}"/>
              </a:ext>
            </a:extLst>
          </p:cNvPr>
          <p:cNvSpPr txBox="1">
            <a:spLocks noChangeArrowheads="1"/>
          </p:cNvSpPr>
          <p:nvPr/>
        </p:nvSpPr>
        <p:spPr bwMode="auto">
          <a:xfrm>
            <a:off x="1482725" y="-9525"/>
            <a:ext cx="56165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TRANSHUMANIZMO gimimas</a:t>
            </a:r>
          </a:p>
          <a:p>
            <a:pPr eaLnBrk="1" hangingPunct="1">
              <a:spcBef>
                <a:spcPct val="0"/>
              </a:spcBef>
              <a:buFontTx/>
              <a:buNone/>
            </a:pPr>
            <a:r>
              <a:rPr lang="lt-LT" altLang="lt-LT" sz="2400" b="1">
                <a:solidFill>
                  <a:srgbClr val="7030A0"/>
                </a:solidFill>
                <a:latin typeface="Comic Sans MS" panose="030F0702030302020204" pitchFamily="66" charset="0"/>
              </a:rPr>
              <a:t> </a:t>
            </a:r>
            <a:r>
              <a:rPr lang="lt-LT" altLang="lt-LT" sz="2000" b="1">
                <a:solidFill>
                  <a:srgbClr val="FF0000"/>
                </a:solidFill>
                <a:latin typeface="Comic Sans MS" panose="030F0702030302020204" pitchFamily="66" charset="0"/>
              </a:rPr>
              <a:t>DIRBTINIO PROTO </a:t>
            </a:r>
            <a:r>
              <a:rPr lang="lt-LT" altLang="lt-LT" sz="2000" b="1">
                <a:solidFill>
                  <a:srgbClr val="7030A0"/>
                </a:solidFill>
                <a:latin typeface="Comic Sans MS" panose="030F0702030302020204" pitchFamily="66" charset="0"/>
              </a:rPr>
              <a:t>ir</a:t>
            </a:r>
          </a:p>
          <a:p>
            <a:pPr algn="r" eaLnBrk="1" hangingPunct="1">
              <a:spcBef>
                <a:spcPct val="0"/>
              </a:spcBef>
              <a:buFontTx/>
              <a:buNone/>
            </a:pPr>
            <a:r>
              <a:rPr lang="lt-LT" altLang="lt-LT" sz="2000" b="1">
                <a:solidFill>
                  <a:srgbClr val="7030A0"/>
                </a:solidFill>
                <a:latin typeface="Comic Sans MS" panose="030F0702030302020204" pitchFamily="66" charset="0"/>
              </a:rPr>
              <a:t> </a:t>
            </a:r>
            <a:r>
              <a:rPr lang="lt-LT" altLang="lt-LT" sz="2000" b="1">
                <a:solidFill>
                  <a:srgbClr val="FF0000"/>
                </a:solidFill>
                <a:latin typeface="Comic Sans MS" panose="030F0702030302020204" pitchFamily="66" charset="0"/>
              </a:rPr>
              <a:t>DIRBTINĖS GYVYBĖS </a:t>
            </a:r>
            <a:r>
              <a:rPr lang="lt-LT" altLang="lt-LT" sz="2000" b="1">
                <a:solidFill>
                  <a:srgbClr val="7030A0"/>
                </a:solidFill>
                <a:latin typeface="Comic Sans MS" panose="030F0702030302020204" pitchFamily="66" charset="0"/>
              </a:rPr>
              <a:t>KŪRYBA</a:t>
            </a:r>
          </a:p>
        </p:txBody>
      </p:sp>
      <p:pic>
        <p:nvPicPr>
          <p:cNvPr id="17412" name="Picture 2" descr="Vaizdo rezultatas pagal užklausą „GYVYBĖ 3.0“">
            <a:hlinkClick r:id="rId5"/>
            <a:extLst>
              <a:ext uri="{FF2B5EF4-FFF2-40B4-BE49-F238E27FC236}">
                <a16:creationId xmlns:a16="http://schemas.microsoft.com/office/drawing/2014/main" id="{6B59BFA7-C8DB-8943-1E5C-2E55355496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1850" y="1322388"/>
            <a:ext cx="4486275"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a:extLst>
              <a:ext uri="{FF2B5EF4-FFF2-40B4-BE49-F238E27FC236}">
                <a16:creationId xmlns:a16="http://schemas.microsoft.com/office/drawing/2014/main" id="{75970F1B-CEED-14E3-CD93-A4B0EA0994A3}"/>
              </a:ext>
            </a:extLst>
          </p:cNvPr>
          <p:cNvSpPr txBox="1">
            <a:spLocks noChangeArrowheads="1"/>
          </p:cNvSpPr>
          <p:nvPr/>
        </p:nvSpPr>
        <p:spPr bwMode="auto">
          <a:xfrm>
            <a:off x="107950" y="1773238"/>
            <a:ext cx="78486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t-LT" altLang="lt-LT" b="1" i="1" u="sng">
                <a:solidFill>
                  <a:srgbClr val="FF0000"/>
                </a:solidFill>
                <a:latin typeface="Comic Sans MS" panose="030F0702030302020204" pitchFamily="66" charset="0"/>
              </a:rPr>
              <a:t>Dirbtinis protas (intelektas, </a:t>
            </a:r>
            <a:r>
              <a:rPr lang="lt-LT" altLang="lt-LT" b="1" u="sng">
                <a:solidFill>
                  <a:srgbClr val="FF0000"/>
                </a:solidFill>
                <a:latin typeface="Comic Sans MS" panose="030F0702030302020204" pitchFamily="66" charset="0"/>
              </a:rPr>
              <a:t>DI)</a:t>
            </a:r>
            <a:r>
              <a:rPr lang="lt-LT" altLang="lt-LT" b="1" i="1" u="sng">
                <a:solidFill>
                  <a:srgbClr val="FF0000"/>
                </a:solidFill>
                <a:latin typeface="Comic Sans MS" panose="030F0702030302020204" pitchFamily="66" charset="0"/>
              </a:rPr>
              <a:t> </a:t>
            </a:r>
            <a:r>
              <a:rPr lang="lt-LT" altLang="lt-LT" i="1">
                <a:solidFill>
                  <a:srgbClr val="7030A0"/>
                </a:solidFill>
                <a:latin typeface="Comic Sans MS" panose="030F0702030302020204" pitchFamily="66" charset="0"/>
              </a:rPr>
              <a:t>– </a:t>
            </a:r>
          </a:p>
          <a:p>
            <a:r>
              <a:rPr lang="lt-LT" altLang="lt-LT" i="1">
                <a:solidFill>
                  <a:srgbClr val="7030A0"/>
                </a:solidFill>
                <a:latin typeface="Comic Sans MS" panose="030F0702030302020204" pitchFamily="66" charset="0"/>
              </a:rPr>
              <a:t>svarbiausia mūsų laikų pokalbių tema, ir </a:t>
            </a:r>
          </a:p>
          <a:p>
            <a:r>
              <a:rPr lang="lt-LT" altLang="lt-LT" i="1">
                <a:solidFill>
                  <a:srgbClr val="7030A0"/>
                </a:solidFill>
                <a:latin typeface="Comic Sans MS" panose="030F0702030302020204" pitchFamily="66" charset="0"/>
              </a:rPr>
              <a:t>mąstymą skatinanti Tegmarko knyga </a:t>
            </a:r>
          </a:p>
          <a:p>
            <a:r>
              <a:rPr lang="lt-LT" altLang="lt-LT" i="1">
                <a:solidFill>
                  <a:srgbClr val="7030A0"/>
                </a:solidFill>
                <a:latin typeface="Comic Sans MS" panose="030F0702030302020204" pitchFamily="66" charset="0"/>
              </a:rPr>
              <a:t>padės jums į juos įsitraukti.</a:t>
            </a:r>
            <a:br>
              <a:rPr lang="lt-LT" altLang="lt-LT" i="1">
                <a:solidFill>
                  <a:srgbClr val="7030A0"/>
                </a:solidFill>
                <a:latin typeface="Comic Sans MS" panose="030F0702030302020204" pitchFamily="66" charset="0"/>
              </a:rPr>
            </a:br>
            <a:r>
              <a:rPr lang="lt-LT" altLang="lt-LT" i="1">
                <a:solidFill>
                  <a:srgbClr val="7030A0"/>
                </a:solidFill>
                <a:latin typeface="Comic Sans MS" panose="030F0702030302020204" pitchFamily="66" charset="0"/>
              </a:rPr>
              <a:t>Stephen Hawking,</a:t>
            </a:r>
            <a:endParaRPr lang="lt-LT" altLang="lt-LT">
              <a:solidFill>
                <a:srgbClr val="7030A0"/>
              </a:solidFill>
              <a:latin typeface="Comic Sans MS" panose="030F0702030302020204" pitchFamily="66" charset="0"/>
            </a:endParaRPr>
          </a:p>
          <a:p>
            <a:r>
              <a:rPr lang="lt-LT" altLang="lt-LT">
                <a:solidFill>
                  <a:srgbClr val="7030A0"/>
                </a:solidFill>
                <a:latin typeface="Comic Sans MS" panose="030F0702030302020204" pitchFamily="66" charset="0"/>
              </a:rPr>
              <a:t>Max Erik Tegmark (Maksas Tegmarkas) –</a:t>
            </a:r>
          </a:p>
          <a:p>
            <a:r>
              <a:rPr lang="lt-LT" altLang="lt-LT">
                <a:solidFill>
                  <a:srgbClr val="7030A0"/>
                </a:solidFill>
                <a:latin typeface="Comic Sans MS" panose="030F0702030302020204" pitchFamily="66" charset="0"/>
              </a:rPr>
              <a:t> švedų kilmės fizikas ir kosmologas, </a:t>
            </a:r>
          </a:p>
          <a:p>
            <a:r>
              <a:rPr lang="lt-LT" altLang="lt-LT">
                <a:solidFill>
                  <a:srgbClr val="7030A0"/>
                </a:solidFill>
                <a:latin typeface="Comic Sans MS" panose="030F0702030302020204" pitchFamily="66" charset="0"/>
              </a:rPr>
              <a:t>Masačusetso technologijos instituto Prof.</a:t>
            </a:r>
          </a:p>
          <a:p>
            <a:r>
              <a:rPr lang="lt-LT" altLang="lt-LT">
                <a:solidFill>
                  <a:srgbClr val="7030A0"/>
                </a:solidFill>
                <a:latin typeface="Comic Sans MS" panose="030F0702030302020204" pitchFamily="66" charset="0"/>
              </a:rPr>
              <a:t>,vienas iš </a:t>
            </a:r>
            <a:r>
              <a:rPr lang="lt-LT" altLang="lt-LT" b="1">
                <a:solidFill>
                  <a:srgbClr val="7030A0"/>
                </a:solidFill>
                <a:latin typeface="Comic Sans MS" panose="030F0702030302020204" pitchFamily="66" charset="0"/>
              </a:rPr>
              <a:t>Gyvybės ateities instituto </a:t>
            </a:r>
          </a:p>
          <a:p>
            <a:r>
              <a:rPr lang="lt-LT" altLang="lt-LT">
                <a:solidFill>
                  <a:srgbClr val="7030A0"/>
                </a:solidFill>
                <a:latin typeface="Comic Sans MS" panose="030F0702030302020204" pitchFamily="66" charset="0"/>
              </a:rPr>
              <a:t>įkūrėjų, 2 knygų ir daugiau nei 200 </a:t>
            </a:r>
          </a:p>
          <a:p>
            <a:r>
              <a:rPr lang="lt-LT" altLang="lt-LT">
                <a:solidFill>
                  <a:srgbClr val="7030A0"/>
                </a:solidFill>
                <a:latin typeface="Comic Sans MS" panose="030F0702030302020204" pitchFamily="66" charset="0"/>
              </a:rPr>
              <a:t>mokslinių straipsnių autorius.</a:t>
            </a:r>
          </a:p>
          <a:p>
            <a:r>
              <a:rPr lang="lt-LT" altLang="lt-LT">
                <a:solidFill>
                  <a:srgbClr val="7030A0"/>
                </a:solidFill>
                <a:latin typeface="Comic Sans MS" panose="030F0702030302020204" pitchFamily="66" charset="0"/>
              </a:rPr>
              <a:t> Jo tyrimus dėl dirbtinio intelekto keliamos egzistencinės rizikos finansuoja </a:t>
            </a:r>
            <a:r>
              <a:rPr lang="lt-LT" altLang="lt-LT" b="1" i="1">
                <a:solidFill>
                  <a:srgbClr val="7030A0"/>
                </a:solidFill>
                <a:latin typeface="Comic Sans MS" panose="030F0702030302020204" pitchFamily="66" charset="0"/>
              </a:rPr>
              <a:t>Tesla Motors</a:t>
            </a:r>
            <a:r>
              <a:rPr lang="lt-LT" altLang="lt-LT" b="1">
                <a:solidFill>
                  <a:srgbClr val="7030A0"/>
                </a:solidFill>
                <a:latin typeface="Comic Sans MS" panose="030F0702030302020204" pitchFamily="66" charset="0"/>
              </a:rPr>
              <a:t> įkūrėjas Elonas Muskas</a:t>
            </a:r>
            <a:r>
              <a:rPr lang="lt-LT" altLang="lt-LT">
                <a:solidFill>
                  <a:srgbClr val="7030A0"/>
                </a:solidFill>
                <a:latin typeface="Comic Sans MS" panose="030F0702030302020204" pitchFamily="66" charset="0"/>
              </a:rPr>
              <a:t>.</a:t>
            </a:r>
            <a:endParaRPr lang="lt-LT" altLang="lt-LT"/>
          </a:p>
        </p:txBody>
      </p:sp>
      <p:sp>
        <p:nvSpPr>
          <p:cNvPr id="17414" name="TextBox 3">
            <a:extLst>
              <a:ext uri="{FF2B5EF4-FFF2-40B4-BE49-F238E27FC236}">
                <a16:creationId xmlns:a16="http://schemas.microsoft.com/office/drawing/2014/main" id="{DB15D006-3E53-8338-BC4F-31C8B44E7E08}"/>
              </a:ext>
            </a:extLst>
          </p:cNvPr>
          <p:cNvSpPr txBox="1">
            <a:spLocks noChangeArrowheads="1"/>
          </p:cNvSpPr>
          <p:nvPr/>
        </p:nvSpPr>
        <p:spPr bwMode="auto">
          <a:xfrm>
            <a:off x="255588" y="5661025"/>
            <a:ext cx="8709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t-LT" altLang="lt-LT">
                <a:solidFill>
                  <a:srgbClr val="7030A0"/>
                </a:solidFill>
                <a:latin typeface="Comic Sans MS" panose="030F0702030302020204" pitchFamily="66" charset="0"/>
              </a:rPr>
              <a:t>Stovime ant naujos eros slenksčio. Tai, kas anksčiau buvo mokslinė fantastika, greitai tampa realybe, nes dirbtinis intelektas pakeičia karą, teisėsaugą, visuomenę ir netgi mūsų supratimą apie tai, ką reiškia būti žmogumi. Labiau nei bet kuri kita technologija DI turi didžiulį potencialą pakeisti visų mūsų ateitį</a:t>
            </a:r>
            <a:endParaRPr lang="lt-LT" altLang="lt-LT"/>
          </a:p>
        </p:txBody>
      </p:sp>
      <p:sp>
        <p:nvSpPr>
          <p:cNvPr id="17415" name="TextBox 5">
            <a:extLst>
              <a:ext uri="{FF2B5EF4-FFF2-40B4-BE49-F238E27FC236}">
                <a16:creationId xmlns:a16="http://schemas.microsoft.com/office/drawing/2014/main" id="{4B74FC21-5030-3A47-CE9A-D55BCF00D246}"/>
              </a:ext>
            </a:extLst>
          </p:cNvPr>
          <p:cNvSpPr txBox="1">
            <a:spLocks noChangeArrowheads="1"/>
          </p:cNvSpPr>
          <p:nvPr/>
        </p:nvSpPr>
        <p:spPr bwMode="auto">
          <a:xfrm>
            <a:off x="3851275" y="1416050"/>
            <a:ext cx="252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lt-LT" altLang="lt-LT" sz="2400" b="1">
                <a:solidFill>
                  <a:srgbClr val="FF0000"/>
                </a:solidFill>
              </a:rPr>
              <a:t>2017-2018 m.m.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2">
            <a:extLst>
              <a:ext uri="{FF2B5EF4-FFF2-40B4-BE49-F238E27FC236}">
                <a16:creationId xmlns:a16="http://schemas.microsoft.com/office/drawing/2014/main" id="{074E264C-F47B-4680-AC3B-AE3F34AF0343}"/>
              </a:ext>
            </a:extLst>
          </p:cNvPr>
          <p:cNvGrpSpPr>
            <a:grpSpLocks/>
          </p:cNvGrpSpPr>
          <p:nvPr/>
        </p:nvGrpSpPr>
        <p:grpSpPr bwMode="auto">
          <a:xfrm>
            <a:off x="15875" y="0"/>
            <a:ext cx="9128125" cy="1792288"/>
            <a:chOff x="15875" y="-1"/>
            <a:chExt cx="9128125" cy="1792289"/>
          </a:xfrm>
        </p:grpSpPr>
        <p:pic>
          <p:nvPicPr>
            <p:cNvPr id="4101" name="Picture 10">
              <a:extLst>
                <a:ext uri="{FF2B5EF4-FFF2-40B4-BE49-F238E27FC236}">
                  <a16:creationId xmlns:a16="http://schemas.microsoft.com/office/drawing/2014/main" id="{47BBA4CB-1AE4-280C-0F67-0601958A8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1" descr="Vaizdo rezultatas pagal užklausą „TRANSHUMANISM symbols“">
              <a:hlinkClick r:id="rId3"/>
              <a:extLst>
                <a:ext uri="{FF2B5EF4-FFF2-40B4-BE49-F238E27FC236}">
                  <a16:creationId xmlns:a16="http://schemas.microsoft.com/office/drawing/2014/main" id="{65C2DE5D-5C57-A4DC-9C50-FEB21D1AD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99" name="TextBox 5">
            <a:extLst>
              <a:ext uri="{FF2B5EF4-FFF2-40B4-BE49-F238E27FC236}">
                <a16:creationId xmlns:a16="http://schemas.microsoft.com/office/drawing/2014/main" id="{209EB138-46C6-AA89-E155-6AC582BF30EF}"/>
              </a:ext>
            </a:extLst>
          </p:cNvPr>
          <p:cNvSpPr txBox="1">
            <a:spLocks noChangeArrowheads="1"/>
          </p:cNvSpPr>
          <p:nvPr/>
        </p:nvSpPr>
        <p:spPr bwMode="auto">
          <a:xfrm>
            <a:off x="1331913" y="50800"/>
            <a:ext cx="58039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lt-LT" sz="2000" b="1">
                <a:solidFill>
                  <a:srgbClr val="7030A0"/>
                </a:solidFill>
                <a:latin typeface="Comic Sans MS" panose="030F0702030302020204" pitchFamily="66" charset="0"/>
              </a:rPr>
              <a:t>XXI-sis </a:t>
            </a:r>
            <a:r>
              <a:rPr lang="lt-LT" altLang="lt-LT" sz="2000" b="1">
                <a:solidFill>
                  <a:srgbClr val="7030A0"/>
                </a:solidFill>
                <a:latin typeface="Comic Sans MS" panose="030F0702030302020204" pitchFamily="66" charset="0"/>
              </a:rPr>
              <a:t>ŽMONIJOS </a:t>
            </a:r>
            <a:r>
              <a:rPr lang="en-US" altLang="lt-LT" sz="2000" b="1">
                <a:solidFill>
                  <a:srgbClr val="7030A0"/>
                </a:solidFill>
                <a:latin typeface="Comic Sans MS" panose="030F0702030302020204" pitchFamily="66" charset="0"/>
              </a:rPr>
              <a:t>am</a:t>
            </a:r>
            <a:r>
              <a:rPr lang="lt-LT" altLang="lt-LT" sz="2000" b="1">
                <a:solidFill>
                  <a:srgbClr val="7030A0"/>
                </a:solidFill>
                <a:latin typeface="Comic Sans MS" panose="030F0702030302020204" pitchFamily="66" charset="0"/>
              </a:rPr>
              <a:t>ž</a:t>
            </a:r>
            <a:r>
              <a:rPr lang="en-US" altLang="lt-LT" sz="2000" b="1">
                <a:solidFill>
                  <a:srgbClr val="7030A0"/>
                </a:solidFill>
                <a:latin typeface="Comic Sans MS" panose="030F0702030302020204" pitchFamily="66" charset="0"/>
              </a:rPr>
              <a:t>ius</a:t>
            </a:r>
            <a:r>
              <a:rPr lang="lt-LT" altLang="lt-LT" sz="2000" b="1">
                <a:solidFill>
                  <a:srgbClr val="7030A0"/>
                </a:solidFill>
                <a:latin typeface="Comic Sans MS" panose="030F0702030302020204" pitchFamily="66" charset="0"/>
              </a:rPr>
              <a:t> –</a:t>
            </a:r>
            <a:r>
              <a:rPr lang="en-US" altLang="lt-LT" sz="2000" b="1">
                <a:solidFill>
                  <a:srgbClr val="7030A0"/>
                </a:solidFill>
                <a:latin typeface="Comic Sans MS" panose="030F0702030302020204" pitchFamily="66" charset="0"/>
              </a:rPr>
              <a:t> </a:t>
            </a:r>
            <a:endParaRPr lang="lt-LT" altLang="lt-LT" sz="2000" b="1">
              <a:solidFill>
                <a:srgbClr val="7030A0"/>
              </a:solidFill>
              <a:latin typeface="Comic Sans MS" panose="030F0702030302020204" pitchFamily="66" charset="0"/>
            </a:endParaRPr>
          </a:p>
          <a:p>
            <a:pPr algn="ctr" eaLnBrk="1" hangingPunct="1">
              <a:spcBef>
                <a:spcPct val="0"/>
              </a:spcBef>
              <a:buFontTx/>
              <a:buNone/>
            </a:pPr>
            <a:r>
              <a:rPr lang="lt-LT" altLang="lt-LT" sz="2000" b="1">
                <a:solidFill>
                  <a:srgbClr val="7030A0"/>
                </a:solidFill>
                <a:latin typeface="Comic Sans MS" panose="030F0702030302020204" pitchFamily="66" charset="0"/>
              </a:rPr>
              <a:t>RADIKALIŲ ŽMOGAUS TRANSFORMACIJŲ </a:t>
            </a:r>
            <a:r>
              <a:rPr lang="en-US" altLang="lt-LT" sz="2000" b="1">
                <a:solidFill>
                  <a:srgbClr val="7030A0"/>
                </a:solidFill>
                <a:latin typeface="Comic Sans MS" panose="030F0702030302020204" pitchFamily="66" charset="0"/>
              </a:rPr>
              <a:t>POST</a:t>
            </a:r>
            <a:r>
              <a:rPr lang="lt-LT" altLang="lt-LT" sz="2000" b="1">
                <a:solidFill>
                  <a:srgbClr val="7030A0"/>
                </a:solidFill>
                <a:latin typeface="Comic Sans MS" panose="030F0702030302020204" pitchFamily="66" charset="0"/>
              </a:rPr>
              <a:t>HUMANIZMO link amžius</a:t>
            </a:r>
          </a:p>
        </p:txBody>
      </p:sp>
      <p:sp>
        <p:nvSpPr>
          <p:cNvPr id="4100" name="TextBox 5">
            <a:extLst>
              <a:ext uri="{FF2B5EF4-FFF2-40B4-BE49-F238E27FC236}">
                <a16:creationId xmlns:a16="http://schemas.microsoft.com/office/drawing/2014/main" id="{CCDC0BAA-FBE2-D440-E852-93DB9C074CF1}"/>
              </a:ext>
            </a:extLst>
          </p:cNvPr>
          <p:cNvSpPr txBox="1">
            <a:spLocks noChangeArrowheads="1"/>
          </p:cNvSpPr>
          <p:nvPr/>
        </p:nvSpPr>
        <p:spPr bwMode="auto">
          <a:xfrm>
            <a:off x="1116013" y="2781300"/>
            <a:ext cx="6767512"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Tam tikras mokslininkų-futurologų sluoksnis XXI-jį amžių vadina </a:t>
            </a:r>
            <a:r>
              <a:rPr lang="en-US" altLang="lt-LT" sz="2400" b="1">
                <a:solidFill>
                  <a:srgbClr val="7030A0"/>
                </a:solidFill>
                <a:latin typeface="Comic Sans MS" panose="030F0702030302020204" pitchFamily="66" charset="0"/>
              </a:rPr>
              <a:t> </a:t>
            </a:r>
            <a:endParaRPr lang="lt-LT" altLang="lt-LT" sz="2400" b="1">
              <a:solidFill>
                <a:srgbClr val="7030A0"/>
              </a:solidFill>
              <a:latin typeface="Comic Sans MS" panose="030F0702030302020204" pitchFamily="66" charset="0"/>
            </a:endParaRPr>
          </a:p>
          <a:p>
            <a:pPr algn="ctr" eaLnBrk="1" hangingPunct="1">
              <a:spcBef>
                <a:spcPct val="0"/>
              </a:spcBef>
              <a:buFontTx/>
              <a:buNone/>
            </a:pPr>
            <a:r>
              <a:rPr lang="lt-LT" altLang="lt-LT" sz="4400" b="1">
                <a:solidFill>
                  <a:srgbClr val="FF0000"/>
                </a:solidFill>
                <a:latin typeface="Comic Sans MS" panose="030F0702030302020204" pitchFamily="66" charset="0"/>
              </a:rPr>
              <a:t>TRANSHUMANIZMU,</a:t>
            </a:r>
          </a:p>
          <a:p>
            <a:pPr algn="ctr" eaLnBrk="1" hangingPunct="1">
              <a:spcBef>
                <a:spcPct val="0"/>
              </a:spcBef>
              <a:buFontTx/>
              <a:buNone/>
            </a:pPr>
            <a:r>
              <a:rPr lang="lt-LT" altLang="lt-LT" b="1">
                <a:solidFill>
                  <a:srgbClr val="7030A0"/>
                </a:solidFill>
                <a:latin typeface="Comic Sans MS" panose="030F0702030302020204" pitchFamily="66" charset="0"/>
              </a:rPr>
              <a:t> kurio atsiradimo pagrindas yra BIO-INŽINERINĖ KŪRYBA </a:t>
            </a:r>
          </a:p>
          <a:p>
            <a:pPr algn="ctr" eaLnBrk="1" hangingPunct="1">
              <a:spcBef>
                <a:spcPct val="0"/>
              </a:spcBef>
              <a:buFontTx/>
              <a:buNone/>
            </a:pPr>
            <a:r>
              <a:rPr lang="lt-LT" altLang="lt-LT" b="1">
                <a:solidFill>
                  <a:srgbClr val="7030A0"/>
                </a:solidFill>
                <a:latin typeface="Comic Sans MS" panose="030F0702030302020204" pitchFamily="66" charset="0"/>
              </a:rPr>
              <a:t>besivystant BIOFIZIKAI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12">
            <a:extLst>
              <a:ext uri="{FF2B5EF4-FFF2-40B4-BE49-F238E27FC236}">
                <a16:creationId xmlns:a16="http://schemas.microsoft.com/office/drawing/2014/main" id="{801BBAAC-7EEE-1733-8FD5-A1EFC004EF38}"/>
              </a:ext>
            </a:extLst>
          </p:cNvPr>
          <p:cNvGrpSpPr>
            <a:grpSpLocks/>
          </p:cNvGrpSpPr>
          <p:nvPr/>
        </p:nvGrpSpPr>
        <p:grpSpPr bwMode="auto">
          <a:xfrm>
            <a:off x="15875" y="0"/>
            <a:ext cx="9128125" cy="1792288"/>
            <a:chOff x="15875" y="-1"/>
            <a:chExt cx="9128125" cy="1792289"/>
          </a:xfrm>
        </p:grpSpPr>
        <p:pic>
          <p:nvPicPr>
            <p:cNvPr id="18439" name="Picture 10">
              <a:extLst>
                <a:ext uri="{FF2B5EF4-FFF2-40B4-BE49-F238E27FC236}">
                  <a16:creationId xmlns:a16="http://schemas.microsoft.com/office/drawing/2014/main" id="{E194C9F6-F46E-5032-94C3-70BF11411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1" descr="Vaizdo rezultatas pagal užklausą „TRANSHUMANISM symbols“">
              <a:hlinkClick r:id="rId3"/>
              <a:extLst>
                <a:ext uri="{FF2B5EF4-FFF2-40B4-BE49-F238E27FC236}">
                  <a16:creationId xmlns:a16="http://schemas.microsoft.com/office/drawing/2014/main" id="{EAE76BBF-42EC-2905-8ED0-F893E8C72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12" descr="http://www.allaboutlean.com/wp-content/uploads/2015/11/Industry-4.0.png">
            <a:hlinkClick r:id="rId5"/>
            <a:extLst>
              <a:ext uri="{FF2B5EF4-FFF2-40B4-BE49-F238E27FC236}">
                <a16:creationId xmlns:a16="http://schemas.microsoft.com/office/drawing/2014/main" id="{AC7DB3CD-DB9D-7B25-192B-DD2317592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811463"/>
            <a:ext cx="8332788" cy="404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ttp://www.mr-automation.at/__we_thumbs__/1819_2_four_stages_of_Industry_4_2.jpg">
            <a:extLst>
              <a:ext uri="{FF2B5EF4-FFF2-40B4-BE49-F238E27FC236}">
                <a16:creationId xmlns:a16="http://schemas.microsoft.com/office/drawing/2014/main" id="{644DBABE-A18F-3A6C-A502-95E855A9BB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1788" y="585788"/>
            <a:ext cx="55800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D4C9153-8A7B-4081-A38F-A9FE51943712}"/>
              </a:ext>
            </a:extLst>
          </p:cNvPr>
          <p:cNvSpPr txBox="1"/>
          <p:nvPr/>
        </p:nvSpPr>
        <p:spPr>
          <a:xfrm>
            <a:off x="5876925" y="1549400"/>
            <a:ext cx="3286125" cy="1384300"/>
          </a:xfrm>
          <a:prstGeom prst="rect">
            <a:avLst/>
          </a:prstGeom>
          <a:noFill/>
        </p:spPr>
        <p:txBody>
          <a:bodyPr>
            <a:spAutoFit/>
          </a:bodyPr>
          <a:lstStyle/>
          <a:p>
            <a:pPr algn="ctr" eaLnBrk="1" hangingPunct="1">
              <a:defRPr/>
            </a:pPr>
            <a:r>
              <a:rPr lang="lt-LT" sz="2800" b="1" i="1" u="sng" dirty="0">
                <a:solidFill>
                  <a:srgbClr val="FF0000"/>
                </a:solidFill>
                <a:effectLst>
                  <a:outerShdw blurRad="38100" dist="38100" dir="2700000" algn="tl">
                    <a:srgbClr val="000000">
                      <a:alpha val="43137"/>
                    </a:srgbClr>
                  </a:outerShdw>
                </a:effectLst>
                <a:latin typeface="Comic Sans MS" pitchFamily="66" charset="0"/>
              </a:rPr>
              <a:t>INDUSTRY 4.0</a:t>
            </a:r>
          </a:p>
          <a:p>
            <a:pPr algn="ctr" eaLnBrk="1" hangingPunct="1">
              <a:defRPr/>
            </a:pPr>
            <a:r>
              <a:rPr lang="lt-LT" sz="2800" b="1" dirty="0">
                <a:solidFill>
                  <a:srgbClr val="FF0000"/>
                </a:solidFill>
                <a:latin typeface="Comic Sans MS" pitchFamily="66" charset="0"/>
              </a:rPr>
              <a:t>Cyber Physical Systems</a:t>
            </a:r>
          </a:p>
        </p:txBody>
      </p:sp>
      <p:sp>
        <p:nvSpPr>
          <p:cNvPr id="11" name="TextBox 10">
            <a:extLst>
              <a:ext uri="{FF2B5EF4-FFF2-40B4-BE49-F238E27FC236}">
                <a16:creationId xmlns:a16="http://schemas.microsoft.com/office/drawing/2014/main" id="{CB89E826-BC08-4AE7-A656-D4C78C4A77F8}"/>
              </a:ext>
            </a:extLst>
          </p:cNvPr>
          <p:cNvSpPr txBox="1"/>
          <p:nvPr/>
        </p:nvSpPr>
        <p:spPr>
          <a:xfrm>
            <a:off x="1444625" y="85725"/>
            <a:ext cx="6570663" cy="368300"/>
          </a:xfrm>
          <a:prstGeom prst="rect">
            <a:avLst/>
          </a:prstGeom>
          <a:noFill/>
        </p:spPr>
        <p:txBody>
          <a:bodyPr>
            <a:spAutoFit/>
          </a:bodyPr>
          <a:lstStyle/>
          <a:p>
            <a:pPr eaLnBrk="1" hangingPunct="1">
              <a:defRPr/>
            </a:pPr>
            <a:r>
              <a:rPr lang="lt-LT" b="1" dirty="0">
                <a:solidFill>
                  <a:srgbClr val="7030A0"/>
                </a:solidFill>
                <a:effectLst>
                  <a:outerShdw blurRad="38100" dist="38100" dir="2700000" algn="tl">
                    <a:srgbClr val="000000">
                      <a:alpha val="43137"/>
                    </a:srgbClr>
                  </a:outerShdw>
                </a:effectLst>
                <a:latin typeface="Comic Sans MS" pitchFamily="66" charset="0"/>
              </a:rPr>
              <a:t>Vokietijos techno-kūrybos strategija XXI-jam amžiui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a:extLst>
              <a:ext uri="{FF2B5EF4-FFF2-40B4-BE49-F238E27FC236}">
                <a16:creationId xmlns:a16="http://schemas.microsoft.com/office/drawing/2014/main" id="{3F2C58C5-933E-BE62-3E97-B91BA9289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4">
            <a:extLst>
              <a:ext uri="{FF2B5EF4-FFF2-40B4-BE49-F238E27FC236}">
                <a16:creationId xmlns:a16="http://schemas.microsoft.com/office/drawing/2014/main" id="{CE98ECB5-9703-4DE6-96DA-47D7525B0D7A}"/>
              </a:ext>
            </a:extLst>
          </p:cNvPr>
          <p:cNvSpPr txBox="1">
            <a:spLocks noChangeArrowheads="1"/>
          </p:cNvSpPr>
          <p:nvPr/>
        </p:nvSpPr>
        <p:spPr bwMode="auto">
          <a:xfrm>
            <a:off x="1758950" y="146050"/>
            <a:ext cx="4975225" cy="708025"/>
          </a:xfrm>
          <a:prstGeom prst="rect">
            <a:avLst/>
          </a:prstGeom>
          <a:noFill/>
          <a:ln w="9525">
            <a:noFill/>
            <a:miter lim="800000"/>
            <a:headEnd/>
            <a:tailEnd/>
          </a:ln>
        </p:spPr>
        <p:txBody>
          <a:bodyPr>
            <a:spAutoFit/>
          </a:bodyPr>
          <a:lstStyle/>
          <a:p>
            <a:pPr algn="ctr">
              <a:defRPr/>
            </a:pPr>
            <a:r>
              <a:rPr lang="lt-LT" sz="2000" b="1" dirty="0">
                <a:solidFill>
                  <a:srgbClr val="7030A0"/>
                </a:solidFill>
                <a:effectLst>
                  <a:outerShdw blurRad="38100" dist="38100" dir="2700000" algn="tl">
                    <a:srgbClr val="000000">
                      <a:alpha val="43137"/>
                    </a:srgbClr>
                  </a:outerShdw>
                </a:effectLst>
                <a:latin typeface="Comic Sans MS" pitchFamily="66" charset="0"/>
                <a:cs typeface="Arial" charset="0"/>
              </a:rPr>
              <a:t>ROBOTAI IŠLAISVINA ŽMOGŲ NUO</a:t>
            </a:r>
          </a:p>
          <a:p>
            <a:pPr algn="ctr">
              <a:defRPr/>
            </a:pPr>
            <a:r>
              <a:rPr lang="lt-LT" sz="2000" b="1" dirty="0">
                <a:solidFill>
                  <a:srgbClr val="7030A0"/>
                </a:solidFill>
                <a:effectLst>
                  <a:outerShdw blurRad="38100" dist="38100" dir="2700000" algn="tl">
                    <a:srgbClr val="000000">
                      <a:alpha val="43137"/>
                    </a:srgbClr>
                  </a:outerShdw>
                </a:effectLst>
                <a:latin typeface="Comic Sans MS" pitchFamily="66" charset="0"/>
                <a:cs typeface="Arial" charset="0"/>
              </a:rPr>
              <a:t> FIZINIŲ ir MONOTONIŠKŲ DARBŲ</a:t>
            </a:r>
          </a:p>
        </p:txBody>
      </p:sp>
      <p:sp>
        <p:nvSpPr>
          <p:cNvPr id="19460" name="Rectangle 5">
            <a:extLst>
              <a:ext uri="{FF2B5EF4-FFF2-40B4-BE49-F238E27FC236}">
                <a16:creationId xmlns:a16="http://schemas.microsoft.com/office/drawing/2014/main" id="{7E29A60C-EB74-C599-6BF6-E729D905AAA5}"/>
              </a:ext>
            </a:extLst>
          </p:cNvPr>
          <p:cNvSpPr>
            <a:spLocks noChangeArrowheads="1"/>
          </p:cNvSpPr>
          <p:nvPr/>
        </p:nvSpPr>
        <p:spPr bwMode="auto">
          <a:xfrm>
            <a:off x="1476375" y="1230313"/>
            <a:ext cx="7667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lt-LT" sz="2000" b="1">
                <a:solidFill>
                  <a:srgbClr val="C00000"/>
                </a:solidFill>
                <a:latin typeface="Comic Sans MS" panose="030F0702030302020204" pitchFamily="66" charset="0"/>
              </a:rPr>
              <a:t>‘Robot’ activists in Switzerland demand guaranteed income for all humans</a:t>
            </a:r>
            <a:r>
              <a:rPr lang="lt-LT" altLang="lt-LT" sz="2000" b="1">
                <a:solidFill>
                  <a:srgbClr val="C00000"/>
                </a:solidFill>
                <a:latin typeface="Comic Sans MS" panose="030F0702030302020204" pitchFamily="66" charset="0"/>
              </a:rPr>
              <a:t> (Zurich, 2016 04 30</a:t>
            </a:r>
            <a:r>
              <a:rPr lang="lt-LT" altLang="lt-LT" sz="1800" b="1">
                <a:solidFill>
                  <a:srgbClr val="C00000"/>
                </a:solidFill>
                <a:latin typeface="Comic Sans MS" panose="030F0702030302020204" pitchFamily="66" charset="0"/>
              </a:rPr>
              <a:t>)</a:t>
            </a:r>
            <a:endParaRPr lang="en-US" altLang="lt-LT" sz="1800" b="1">
              <a:solidFill>
                <a:srgbClr val="C00000"/>
              </a:solidFill>
              <a:latin typeface="Comic Sans MS" panose="030F0702030302020204" pitchFamily="66" charset="0"/>
            </a:endParaRPr>
          </a:p>
        </p:txBody>
      </p:sp>
      <p:pic>
        <p:nvPicPr>
          <p:cNvPr id="19461" name="Picture 17" descr="Protesters dressed as robots demand a basic income for everyone during a demonstration at the Bahnhofstrasse in Zurich, Switzerland April 30, 2016. © Arnd Wiegmann">
            <a:extLst>
              <a:ext uri="{FF2B5EF4-FFF2-40B4-BE49-F238E27FC236}">
                <a16:creationId xmlns:a16="http://schemas.microsoft.com/office/drawing/2014/main" id="{BC0133E9-433B-F87F-08FA-C93C35593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2122488"/>
            <a:ext cx="857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Vaizdo rezultatas pagal užklausą „TRANSHUMANISM symbols“">
            <a:hlinkClick r:id="rId4"/>
            <a:extLst>
              <a:ext uri="{FF2B5EF4-FFF2-40B4-BE49-F238E27FC236}">
                <a16:creationId xmlns:a16="http://schemas.microsoft.com/office/drawing/2014/main" id="{A05A6F3E-7255-5E30-13EB-FF8FC42E23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0"/>
            <a:ext cx="208121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Line 3">
            <a:extLst>
              <a:ext uri="{FF2B5EF4-FFF2-40B4-BE49-F238E27FC236}">
                <a16:creationId xmlns:a16="http://schemas.microsoft.com/office/drawing/2014/main" id="{3DF361B1-D742-A4EB-2344-36A98C6E2079}"/>
              </a:ext>
            </a:extLst>
          </p:cNvPr>
          <p:cNvSpPr>
            <a:spLocks noChangeShapeType="1"/>
          </p:cNvSpPr>
          <p:nvPr/>
        </p:nvSpPr>
        <p:spPr bwMode="auto">
          <a:xfrm>
            <a:off x="971550" y="1101725"/>
            <a:ext cx="8172450" cy="23813"/>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a:extLst>
              <a:ext uri="{FF2B5EF4-FFF2-40B4-BE49-F238E27FC236}">
                <a16:creationId xmlns:a16="http://schemas.microsoft.com/office/drawing/2014/main" id="{415C28F4-CD62-F699-F720-2EA9328085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6">
            <a:extLst>
              <a:ext uri="{FF2B5EF4-FFF2-40B4-BE49-F238E27FC236}">
                <a16:creationId xmlns:a16="http://schemas.microsoft.com/office/drawing/2014/main" id="{DDC75A16-CBDD-EA10-08F9-F250055A29BD}"/>
              </a:ext>
            </a:extLst>
          </p:cNvPr>
          <p:cNvSpPr txBox="1">
            <a:spLocks noChangeArrowheads="1"/>
          </p:cNvSpPr>
          <p:nvPr/>
        </p:nvSpPr>
        <p:spPr bwMode="auto">
          <a:xfrm>
            <a:off x="1639888" y="209550"/>
            <a:ext cx="54006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7030A0"/>
                </a:solidFill>
                <a:latin typeface="Comic Sans MS" panose="030F0702030302020204" pitchFamily="66" charset="0"/>
              </a:rPr>
              <a:t>INTELEKTUALŪS ROBOTAI – PIRMASIS ŽINGSNIS LINK TRANSHUMANIZMO</a:t>
            </a:r>
          </a:p>
        </p:txBody>
      </p:sp>
      <p:pic>
        <p:nvPicPr>
          <p:cNvPr id="20484" name="Picture 2" descr="Vaizdo rezultatas pagal užklausą „TRANSHUMANISM symbols“">
            <a:hlinkClick r:id="rId3"/>
            <a:extLst>
              <a:ext uri="{FF2B5EF4-FFF2-40B4-BE49-F238E27FC236}">
                <a16:creationId xmlns:a16="http://schemas.microsoft.com/office/drawing/2014/main" id="{A266FA92-723D-F09D-AD0C-2A12DB6A03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3813"/>
            <a:ext cx="19970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6AB36405-1AAC-48BC-8B3D-E6D25E66B434}"/>
              </a:ext>
            </a:extLst>
          </p:cNvPr>
          <p:cNvCxnSpPr/>
          <p:nvPr/>
        </p:nvCxnSpPr>
        <p:spPr>
          <a:xfrm>
            <a:off x="1042988" y="1125538"/>
            <a:ext cx="7956550"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Group 12">
            <a:extLst>
              <a:ext uri="{FF2B5EF4-FFF2-40B4-BE49-F238E27FC236}">
                <a16:creationId xmlns:a16="http://schemas.microsoft.com/office/drawing/2014/main" id="{65C91376-7E7A-60E0-9613-B91A4D758365}"/>
              </a:ext>
            </a:extLst>
          </p:cNvPr>
          <p:cNvGrpSpPr>
            <a:grpSpLocks/>
          </p:cNvGrpSpPr>
          <p:nvPr/>
        </p:nvGrpSpPr>
        <p:grpSpPr bwMode="auto">
          <a:xfrm>
            <a:off x="5148263" y="2205038"/>
            <a:ext cx="1474787" cy="2952750"/>
            <a:chOff x="5148263" y="2205038"/>
            <a:chExt cx="1474787" cy="2952750"/>
          </a:xfrm>
        </p:grpSpPr>
        <p:pic>
          <p:nvPicPr>
            <p:cNvPr id="20494" name="Picture 2" descr="C:\Users\Dobilas\Pictures\Human ant ROBOTO.jpg">
              <a:extLst>
                <a:ext uri="{FF2B5EF4-FFF2-40B4-BE49-F238E27FC236}">
                  <a16:creationId xmlns:a16="http://schemas.microsoft.com/office/drawing/2014/main" id="{F3C43CD1-CF94-CDEB-7293-43AFF64A8B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565400"/>
              <a:ext cx="1474787"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Text Box 7">
              <a:extLst>
                <a:ext uri="{FF2B5EF4-FFF2-40B4-BE49-F238E27FC236}">
                  <a16:creationId xmlns:a16="http://schemas.microsoft.com/office/drawing/2014/main" id="{9D93F857-5ED5-F334-6A53-086D5607A6CA}"/>
                </a:ext>
              </a:extLst>
            </p:cNvPr>
            <p:cNvSpPr txBox="1">
              <a:spLocks noChangeArrowheads="1"/>
            </p:cNvSpPr>
            <p:nvPr/>
          </p:nvSpPr>
          <p:spPr bwMode="auto">
            <a:xfrm>
              <a:off x="5253038" y="2205038"/>
              <a:ext cx="1173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1000" b="1">
                  <a:solidFill>
                    <a:srgbClr val="FF0000"/>
                  </a:solidFill>
                  <a:latin typeface="Arial Black" panose="020B0A04020102020204" pitchFamily="34" charset="0"/>
                </a:rPr>
                <a:t>ŽMOGAUS   SVAJONĖ</a:t>
              </a:r>
              <a:endParaRPr lang="lt-LT" altLang="lt-LT" sz="1800">
                <a:latin typeface="Arial" panose="020B0604020202020204" pitchFamily="34" charset="0"/>
              </a:endParaRPr>
            </a:p>
          </p:txBody>
        </p:sp>
      </p:grpSp>
      <p:grpSp>
        <p:nvGrpSpPr>
          <p:cNvPr id="3" name="Group 13">
            <a:extLst>
              <a:ext uri="{FF2B5EF4-FFF2-40B4-BE49-F238E27FC236}">
                <a16:creationId xmlns:a16="http://schemas.microsoft.com/office/drawing/2014/main" id="{46176CA4-3480-09F0-70F3-F3454C192605}"/>
              </a:ext>
            </a:extLst>
          </p:cNvPr>
          <p:cNvGrpSpPr>
            <a:grpSpLocks/>
          </p:cNvGrpSpPr>
          <p:nvPr/>
        </p:nvGrpSpPr>
        <p:grpSpPr bwMode="auto">
          <a:xfrm>
            <a:off x="6573838" y="1916113"/>
            <a:ext cx="2570162" cy="4181475"/>
            <a:chOff x="6573838" y="1916113"/>
            <a:chExt cx="2570162" cy="4181475"/>
          </a:xfrm>
        </p:grpSpPr>
        <p:pic>
          <p:nvPicPr>
            <p:cNvPr id="20491" name="Picture 3" descr="C:\Users\Dobilas\Pictures\HUMAN-ROBOT evoliucija.jpg">
              <a:extLst>
                <a:ext uri="{FF2B5EF4-FFF2-40B4-BE49-F238E27FC236}">
                  <a16:creationId xmlns:a16="http://schemas.microsoft.com/office/drawing/2014/main" id="{FE4BDB55-6DB5-2087-4812-43D9DCEF9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3838" y="2225675"/>
              <a:ext cx="2246312"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5" descr="C:\Users\Dobilas\Pictures\ROBOTAS ant HUMAN.jpg">
              <a:extLst>
                <a:ext uri="{FF2B5EF4-FFF2-40B4-BE49-F238E27FC236}">
                  <a16:creationId xmlns:a16="http://schemas.microsoft.com/office/drawing/2014/main" id="{8845FD50-7495-1B0B-1341-89058A800F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88" y="3500438"/>
              <a:ext cx="133191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Text Box 8">
              <a:extLst>
                <a:ext uri="{FF2B5EF4-FFF2-40B4-BE49-F238E27FC236}">
                  <a16:creationId xmlns:a16="http://schemas.microsoft.com/office/drawing/2014/main" id="{6F0FC0DA-D18E-95A6-8607-E79887DDE1EB}"/>
                </a:ext>
              </a:extLst>
            </p:cNvPr>
            <p:cNvSpPr txBox="1">
              <a:spLocks noChangeArrowheads="1"/>
            </p:cNvSpPr>
            <p:nvPr/>
          </p:nvSpPr>
          <p:spPr bwMode="auto">
            <a:xfrm>
              <a:off x="6707188" y="1916113"/>
              <a:ext cx="19812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1000" b="1">
                  <a:latin typeface="Arial Unicode MS"/>
                </a:rPr>
                <a:t>ROBOTO GALIMYBĖS</a:t>
              </a:r>
              <a:endParaRPr lang="lt-LT" altLang="lt-LT" sz="1800">
                <a:latin typeface="Arial" panose="020B0604020202020204" pitchFamily="34" charset="0"/>
              </a:endParaRPr>
            </a:p>
          </p:txBody>
        </p:sp>
      </p:grpSp>
      <p:grpSp>
        <p:nvGrpSpPr>
          <p:cNvPr id="4" name="Group 11">
            <a:extLst>
              <a:ext uri="{FF2B5EF4-FFF2-40B4-BE49-F238E27FC236}">
                <a16:creationId xmlns:a16="http://schemas.microsoft.com/office/drawing/2014/main" id="{0044B53F-5E4D-89B3-6EFD-D52687FA96EE}"/>
              </a:ext>
            </a:extLst>
          </p:cNvPr>
          <p:cNvGrpSpPr>
            <a:grpSpLocks/>
          </p:cNvGrpSpPr>
          <p:nvPr/>
        </p:nvGrpSpPr>
        <p:grpSpPr bwMode="auto">
          <a:xfrm>
            <a:off x="395288" y="2552700"/>
            <a:ext cx="4370387" cy="2028825"/>
            <a:chOff x="395288" y="2552700"/>
            <a:chExt cx="4370387" cy="2028825"/>
          </a:xfrm>
        </p:grpSpPr>
        <p:sp>
          <p:nvSpPr>
            <p:cNvPr id="20489" name="Text Box 6">
              <a:extLst>
                <a:ext uri="{FF2B5EF4-FFF2-40B4-BE49-F238E27FC236}">
                  <a16:creationId xmlns:a16="http://schemas.microsoft.com/office/drawing/2014/main" id="{071D1C0B-EFA3-62D8-725E-3B4FDF9DC622}"/>
                </a:ext>
              </a:extLst>
            </p:cNvPr>
            <p:cNvSpPr txBox="1">
              <a:spLocks noChangeArrowheads="1"/>
            </p:cNvSpPr>
            <p:nvPr/>
          </p:nvSpPr>
          <p:spPr bwMode="auto">
            <a:xfrm>
              <a:off x="755650" y="2552700"/>
              <a:ext cx="40100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1000" b="1">
                  <a:latin typeface="Arial Unicode MS"/>
                </a:rPr>
                <a:t>TECHNINĖ ir TECHNOLOGINĖ EVOLIUCIJA</a:t>
              </a:r>
            </a:p>
            <a:p>
              <a:pPr algn="r" eaLnBrk="1" hangingPunct="1">
                <a:spcBef>
                  <a:spcPct val="0"/>
                </a:spcBef>
                <a:spcAft>
                  <a:spcPts val="1000"/>
                </a:spcAft>
                <a:buFontTx/>
                <a:buNone/>
              </a:pPr>
              <a:r>
                <a:rPr lang="lt-LT" altLang="lt-LT" sz="1000" b="1">
                  <a:solidFill>
                    <a:srgbClr val="C00000"/>
                  </a:solidFill>
                  <a:latin typeface="Arial Black" panose="020B0A04020102020204" pitchFamily="34" charset="0"/>
                </a:rPr>
                <a:t>INDUSTRY 4.0</a:t>
              </a:r>
              <a:endParaRPr lang="lt-LT" altLang="lt-LT" sz="1800">
                <a:latin typeface="Arial" panose="020B0604020202020204" pitchFamily="34" charset="0"/>
              </a:endParaRPr>
            </a:p>
          </p:txBody>
        </p:sp>
        <p:pic>
          <p:nvPicPr>
            <p:cNvPr id="20490" name="Picture 1" descr="C:\Users\Dobilas\Pictures\HUIMAN-Robot help.jpg">
              <a:extLst>
                <a:ext uri="{FF2B5EF4-FFF2-40B4-BE49-F238E27FC236}">
                  <a16:creationId xmlns:a16="http://schemas.microsoft.com/office/drawing/2014/main" id="{757CA347-F334-2724-8454-D9E90780C4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288" y="3068638"/>
              <a:ext cx="404495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a:extLst>
              <a:ext uri="{FF2B5EF4-FFF2-40B4-BE49-F238E27FC236}">
                <a16:creationId xmlns:a16="http://schemas.microsoft.com/office/drawing/2014/main" id="{01ACF943-E5ED-428B-34C6-B95752116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6">
            <a:extLst>
              <a:ext uri="{FF2B5EF4-FFF2-40B4-BE49-F238E27FC236}">
                <a16:creationId xmlns:a16="http://schemas.microsoft.com/office/drawing/2014/main" id="{4F09F8BC-04D6-76C6-89F3-DDCBE345368A}"/>
              </a:ext>
            </a:extLst>
          </p:cNvPr>
          <p:cNvSpPr txBox="1">
            <a:spLocks noChangeArrowheads="1"/>
          </p:cNvSpPr>
          <p:nvPr/>
        </p:nvSpPr>
        <p:spPr bwMode="auto">
          <a:xfrm>
            <a:off x="1485900" y="134938"/>
            <a:ext cx="5508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400" b="1">
                <a:solidFill>
                  <a:srgbClr val="7030A0"/>
                </a:solidFill>
                <a:latin typeface="Comic Sans MS" panose="030F0702030302020204" pitchFamily="66" charset="0"/>
              </a:rPr>
              <a:t>DIRBTINĖ GYVYBĖ – </a:t>
            </a:r>
          </a:p>
          <a:p>
            <a:pPr algn="r" eaLnBrk="1" hangingPunct="1">
              <a:spcBef>
                <a:spcPct val="0"/>
              </a:spcBef>
              <a:buFontTx/>
              <a:buNone/>
            </a:pPr>
            <a:r>
              <a:rPr lang="lt-LT" altLang="lt-LT" sz="2400" b="1">
                <a:solidFill>
                  <a:srgbClr val="7030A0"/>
                </a:solidFill>
                <a:latin typeface="Comic Sans MS" panose="030F0702030302020204" pitchFamily="66" charset="0"/>
              </a:rPr>
              <a:t>SINTETINĖ BIOLOGIJA</a:t>
            </a:r>
          </a:p>
        </p:txBody>
      </p:sp>
      <p:pic>
        <p:nvPicPr>
          <p:cNvPr id="21508" name="Picture 2" descr="Vaizdo rezultatas pagal užklausą „TRANSHUMANISM symbols“">
            <a:hlinkClick r:id="rId3"/>
            <a:extLst>
              <a:ext uri="{FF2B5EF4-FFF2-40B4-BE49-F238E27FC236}">
                <a16:creationId xmlns:a16="http://schemas.microsoft.com/office/drawing/2014/main" id="{4A4CFE8E-E071-A067-BD70-0B95BFCE6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513" y="-133350"/>
            <a:ext cx="22320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295D7D5A-7397-4E02-A481-DF36AF1D0944}"/>
              </a:ext>
            </a:extLst>
          </p:cNvPr>
          <p:cNvCxnSpPr>
            <a:cxnSpLocks/>
          </p:cNvCxnSpPr>
          <p:nvPr/>
        </p:nvCxnSpPr>
        <p:spPr>
          <a:xfrm>
            <a:off x="900113" y="1125538"/>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7D07AC95-E9AF-A975-64CE-A38FF5174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44675"/>
            <a:ext cx="4232275"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D122D0D1-6DDC-FE3E-E365-5FA36E95EEB2}"/>
              </a:ext>
            </a:extLst>
          </p:cNvPr>
          <p:cNvGrpSpPr>
            <a:grpSpLocks/>
          </p:cNvGrpSpPr>
          <p:nvPr/>
        </p:nvGrpSpPr>
        <p:grpSpPr bwMode="auto">
          <a:xfrm>
            <a:off x="4256088" y="1628775"/>
            <a:ext cx="4892675" cy="4752975"/>
            <a:chOff x="4256271" y="1628800"/>
            <a:chExt cx="4892851" cy="4752528"/>
          </a:xfrm>
        </p:grpSpPr>
        <p:pic>
          <p:nvPicPr>
            <p:cNvPr id="21512" name="Picture 8" descr="choice">
              <a:extLst>
                <a:ext uri="{FF2B5EF4-FFF2-40B4-BE49-F238E27FC236}">
                  <a16:creationId xmlns:a16="http://schemas.microsoft.com/office/drawing/2014/main" id="{2DA15103-DDA0-D3EB-C840-99D2D580D0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6271" y="1628800"/>
              <a:ext cx="4892851"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78ED7BB-FED1-4113-BC88-C881096AFE8C}"/>
                </a:ext>
              </a:extLst>
            </p:cNvPr>
            <p:cNvSpPr txBox="1"/>
            <p:nvPr/>
          </p:nvSpPr>
          <p:spPr>
            <a:xfrm>
              <a:off x="5508853" y="5457490"/>
              <a:ext cx="2879829" cy="923838"/>
            </a:xfrm>
            <a:prstGeom prst="rect">
              <a:avLst/>
            </a:prstGeom>
            <a:noFill/>
          </p:spPr>
          <p:txBody>
            <a:bodyPr>
              <a:spAutoFit/>
            </a:bodyPr>
            <a:lstStyle/>
            <a:p>
              <a:pPr>
                <a:defRPr/>
              </a:pPr>
              <a:r>
                <a:rPr lang="lt-LT" b="1" dirty="0">
                  <a:solidFill>
                    <a:srgbClr val="3219CB"/>
                  </a:solidFill>
                  <a:effectLst>
                    <a:outerShdw blurRad="38100" dist="38100" dir="2700000" algn="tl">
                      <a:srgbClr val="C0C0C0"/>
                    </a:outerShdw>
                  </a:effectLst>
                  <a:latin typeface="Comic Sans MS" pitchFamily="66" charset="0"/>
                </a:rPr>
                <a:t>GYVYBĖS KARALYSTĖS </a:t>
              </a:r>
            </a:p>
            <a:p>
              <a:pPr>
                <a:defRPr/>
              </a:pPr>
              <a:r>
                <a:rPr lang="lt-LT" b="1" dirty="0">
                  <a:solidFill>
                    <a:srgbClr val="3219CB"/>
                  </a:solidFill>
                  <a:effectLst>
                    <a:outerShdw blurRad="38100" dist="38100" dir="2700000" algn="tl">
                      <a:srgbClr val="C0C0C0"/>
                    </a:outerShdw>
                  </a:effectLst>
                  <a:latin typeface="Comic Sans MS" pitchFamily="66" charset="0"/>
                </a:rPr>
                <a:t>XXI-jame amžiuje</a:t>
              </a:r>
              <a:endParaRPr lang="en-US" b="1" dirty="0">
                <a:solidFill>
                  <a:srgbClr val="3219CB"/>
                </a:solidFill>
                <a:effectLst>
                  <a:outerShdw blurRad="38100" dist="38100" dir="2700000" algn="tl">
                    <a:srgbClr val="C0C0C0"/>
                  </a:outerShdw>
                </a:effectLst>
                <a:latin typeface="Comic Sans MS" pitchFamily="66" charset="0"/>
              </a:endParaRPr>
            </a:p>
            <a:p>
              <a:pPr>
                <a:defRPr/>
              </a:pPr>
              <a:endParaRPr lang="lt-LT"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2">
            <a:extLst>
              <a:ext uri="{FF2B5EF4-FFF2-40B4-BE49-F238E27FC236}">
                <a16:creationId xmlns:a16="http://schemas.microsoft.com/office/drawing/2014/main" id="{F5E3D57D-CEF6-100A-26D0-E2F4005ACECF}"/>
              </a:ext>
            </a:extLst>
          </p:cNvPr>
          <p:cNvGrpSpPr>
            <a:grpSpLocks/>
          </p:cNvGrpSpPr>
          <p:nvPr/>
        </p:nvGrpSpPr>
        <p:grpSpPr bwMode="auto">
          <a:xfrm>
            <a:off x="15875" y="0"/>
            <a:ext cx="9128125" cy="1792288"/>
            <a:chOff x="15875" y="-1"/>
            <a:chExt cx="9128125" cy="1792289"/>
          </a:xfrm>
        </p:grpSpPr>
        <p:pic>
          <p:nvPicPr>
            <p:cNvPr id="22537" name="Picture 10">
              <a:extLst>
                <a:ext uri="{FF2B5EF4-FFF2-40B4-BE49-F238E27FC236}">
                  <a16:creationId xmlns:a16="http://schemas.microsoft.com/office/drawing/2014/main" id="{18555CC8-95C7-5BAC-34CC-A347AB9E4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1" descr="Vaizdo rezultatas pagal užklausą „TRANSHUMANISM symbols“">
              <a:hlinkClick r:id="rId3"/>
              <a:extLst>
                <a:ext uri="{FF2B5EF4-FFF2-40B4-BE49-F238E27FC236}">
                  <a16:creationId xmlns:a16="http://schemas.microsoft.com/office/drawing/2014/main" id="{9FB15F7C-5172-C0F8-E873-5730B9A97B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531" name="TextBox 13">
            <a:extLst>
              <a:ext uri="{FF2B5EF4-FFF2-40B4-BE49-F238E27FC236}">
                <a16:creationId xmlns:a16="http://schemas.microsoft.com/office/drawing/2014/main" id="{A3E1EC46-7228-45DF-5112-18FD08D32CCD}"/>
              </a:ext>
            </a:extLst>
          </p:cNvPr>
          <p:cNvSpPr txBox="1">
            <a:spLocks noChangeArrowheads="1"/>
          </p:cNvSpPr>
          <p:nvPr/>
        </p:nvSpPr>
        <p:spPr bwMode="auto">
          <a:xfrm>
            <a:off x="1412875" y="15875"/>
            <a:ext cx="5607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Bio-Evoliucija – </a:t>
            </a:r>
          </a:p>
          <a:p>
            <a:pPr algn="r">
              <a:spcBef>
                <a:spcPct val="0"/>
              </a:spcBef>
              <a:buFontTx/>
              <a:buNone/>
            </a:pPr>
            <a:r>
              <a:rPr lang="lt-LT" altLang="lt-LT" sz="2400" b="1">
                <a:solidFill>
                  <a:srgbClr val="7030A0"/>
                </a:solidFill>
                <a:latin typeface="Comic Sans MS" panose="030F0702030302020204" pitchFamily="66" charset="0"/>
              </a:rPr>
              <a:t>NATŪRALIŲJŲ TECHNOLOGIJŲ- Bio-Inžinerinė Evoliucija</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pic>
        <p:nvPicPr>
          <p:cNvPr id="22532" name="Picture 7" descr="Susijęs vaizdas">
            <a:hlinkClick r:id="rId5"/>
            <a:extLst>
              <a:ext uri="{FF2B5EF4-FFF2-40B4-BE49-F238E27FC236}">
                <a16:creationId xmlns:a16="http://schemas.microsoft.com/office/drawing/2014/main" id="{43700EE1-7FDA-A704-A89A-D8FE510F8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350" y="1233488"/>
            <a:ext cx="37687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6">
            <a:extLst>
              <a:ext uri="{FF2B5EF4-FFF2-40B4-BE49-F238E27FC236}">
                <a16:creationId xmlns:a16="http://schemas.microsoft.com/office/drawing/2014/main" id="{697BC744-4C54-DAC5-6BBF-86E46B7A3F79}"/>
              </a:ext>
            </a:extLst>
          </p:cNvPr>
          <p:cNvSpPr txBox="1">
            <a:spLocks noChangeArrowheads="1"/>
          </p:cNvSpPr>
          <p:nvPr/>
        </p:nvSpPr>
        <p:spPr bwMode="auto">
          <a:xfrm>
            <a:off x="5927725" y="1214438"/>
            <a:ext cx="2592388"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200" b="1">
                <a:solidFill>
                  <a:srgbClr val="7030A0"/>
                </a:solidFill>
                <a:latin typeface="Comic Sans MS" panose="030F0702030302020204" pitchFamily="66" charset="0"/>
              </a:rPr>
              <a:t>GYVYBĖS ĮVAIROVĖS MEDIS </a:t>
            </a:r>
          </a:p>
        </p:txBody>
      </p:sp>
      <p:sp>
        <p:nvSpPr>
          <p:cNvPr id="22534" name="TextBox 7">
            <a:extLst>
              <a:ext uri="{FF2B5EF4-FFF2-40B4-BE49-F238E27FC236}">
                <a16:creationId xmlns:a16="http://schemas.microsoft.com/office/drawing/2014/main" id="{3C549CB7-DC1A-2E14-264E-68959E7F5207}"/>
              </a:ext>
            </a:extLst>
          </p:cNvPr>
          <p:cNvSpPr txBox="1">
            <a:spLocks noChangeArrowheads="1"/>
          </p:cNvSpPr>
          <p:nvPr/>
        </p:nvSpPr>
        <p:spPr bwMode="auto">
          <a:xfrm>
            <a:off x="758825" y="1293813"/>
            <a:ext cx="4751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800" b="1">
                <a:solidFill>
                  <a:srgbClr val="7030A0"/>
                </a:solidFill>
                <a:latin typeface="Comic Sans MS" panose="030F0702030302020204" pitchFamily="66" charset="0"/>
              </a:rPr>
              <a:t>GYVŲJŲ EVOLIUCINĖ ĮVAIROVĖ – ADAPTYVIŲ TECHNOLOGIJŲ IŠGYVENTI ir DAUGINTIS ŽEMĖJE </a:t>
            </a:r>
          </a:p>
          <a:p>
            <a:pPr algn="ctr">
              <a:spcBef>
                <a:spcPct val="0"/>
              </a:spcBef>
              <a:buFontTx/>
              <a:buNone/>
            </a:pPr>
            <a:r>
              <a:rPr lang="lt-LT" altLang="lt-LT" sz="1800" b="1">
                <a:solidFill>
                  <a:srgbClr val="7030A0"/>
                </a:solidFill>
                <a:latin typeface="Comic Sans MS" panose="030F0702030302020204" pitchFamily="66" charset="0"/>
              </a:rPr>
              <a:t>RINKINYS</a:t>
            </a:r>
          </a:p>
        </p:txBody>
      </p:sp>
      <p:pic>
        <p:nvPicPr>
          <p:cNvPr id="11" name="Picture 2" descr="Vaizdo rezultatas pagal užklausą „HOMOS evolution“">
            <a:hlinkClick r:id="rId7"/>
            <a:extLst>
              <a:ext uri="{FF2B5EF4-FFF2-40B4-BE49-F238E27FC236}">
                <a16:creationId xmlns:a16="http://schemas.microsoft.com/office/drawing/2014/main" id="{B648E881-4DAD-40D7-665E-882ED6431C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657725"/>
            <a:ext cx="38163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4484293-224F-6B24-50CA-19A28D9C2B27}"/>
              </a:ext>
            </a:extLst>
          </p:cNvPr>
          <p:cNvSpPr txBox="1">
            <a:spLocks noChangeArrowheads="1"/>
          </p:cNvSpPr>
          <p:nvPr/>
        </p:nvSpPr>
        <p:spPr bwMode="auto">
          <a:xfrm>
            <a:off x="85725" y="2452688"/>
            <a:ext cx="43926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800" b="1">
                <a:solidFill>
                  <a:srgbClr val="7030A0"/>
                </a:solidFill>
                <a:latin typeface="Comic Sans MS" panose="030F0702030302020204" pitchFamily="66" charset="0"/>
              </a:rPr>
              <a:t>O ŽMONIŲ </a:t>
            </a:r>
          </a:p>
          <a:p>
            <a:pPr>
              <a:spcBef>
                <a:spcPct val="0"/>
              </a:spcBef>
              <a:buFontTx/>
              <a:buNone/>
            </a:pPr>
            <a:r>
              <a:rPr lang="lt-LT" altLang="lt-LT" sz="2800" b="1">
                <a:solidFill>
                  <a:srgbClr val="7030A0"/>
                </a:solidFill>
                <a:latin typeface="Comic Sans MS" panose="030F0702030302020204" pitchFamily="66" charset="0"/>
              </a:rPr>
              <a:t>socialinė raida – </a:t>
            </a:r>
          </a:p>
          <a:p>
            <a:pPr>
              <a:spcBef>
                <a:spcPct val="0"/>
              </a:spcBef>
              <a:buFontTx/>
              <a:buNone/>
            </a:pPr>
            <a:r>
              <a:rPr lang="lt-LT" altLang="lt-LT" sz="2800" b="1">
                <a:solidFill>
                  <a:srgbClr val="7030A0"/>
                </a:solidFill>
                <a:latin typeface="Comic Sans MS" panose="030F0702030302020204" pitchFamily="66" charset="0"/>
              </a:rPr>
              <a:t>ar nėra tolimesnė </a:t>
            </a:r>
          </a:p>
          <a:p>
            <a:pPr>
              <a:spcBef>
                <a:spcPct val="0"/>
              </a:spcBef>
              <a:buFontTx/>
              <a:buNone/>
            </a:pPr>
            <a:r>
              <a:rPr lang="lt-LT" altLang="lt-LT" sz="2800" b="1">
                <a:solidFill>
                  <a:srgbClr val="C00000"/>
                </a:solidFill>
                <a:latin typeface="Comic Sans MS" panose="030F0702030302020204" pitchFamily="66" charset="0"/>
              </a:rPr>
              <a:t>bio-social-technologinė</a:t>
            </a:r>
          </a:p>
          <a:p>
            <a:pPr algn="r">
              <a:spcBef>
                <a:spcPct val="0"/>
              </a:spcBef>
              <a:buFontTx/>
              <a:buNone/>
            </a:pPr>
            <a:r>
              <a:rPr lang="lt-LT" altLang="lt-LT" sz="2800" b="1">
                <a:solidFill>
                  <a:srgbClr val="C00000"/>
                </a:solidFill>
                <a:latin typeface="Comic Sans MS" panose="030F0702030302020204" pitchFamily="66" charset="0"/>
              </a:rPr>
              <a:t> evoliucija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2">
            <a:extLst>
              <a:ext uri="{FF2B5EF4-FFF2-40B4-BE49-F238E27FC236}">
                <a16:creationId xmlns:a16="http://schemas.microsoft.com/office/drawing/2014/main" id="{66B65776-EF80-D910-F995-452DC84553C7}"/>
              </a:ext>
            </a:extLst>
          </p:cNvPr>
          <p:cNvGrpSpPr>
            <a:grpSpLocks/>
          </p:cNvGrpSpPr>
          <p:nvPr/>
        </p:nvGrpSpPr>
        <p:grpSpPr bwMode="auto">
          <a:xfrm>
            <a:off x="15875" y="0"/>
            <a:ext cx="9128125" cy="1792288"/>
            <a:chOff x="15875" y="-1"/>
            <a:chExt cx="9128125" cy="1792289"/>
          </a:xfrm>
        </p:grpSpPr>
        <p:pic>
          <p:nvPicPr>
            <p:cNvPr id="23559" name="Picture 10">
              <a:extLst>
                <a:ext uri="{FF2B5EF4-FFF2-40B4-BE49-F238E27FC236}">
                  <a16:creationId xmlns:a16="http://schemas.microsoft.com/office/drawing/2014/main" id="{F7A75AAF-776C-75AF-5A89-2E3617C4E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1" descr="Vaizdo rezultatas pagal užklausą „TRANSHUMANISM symbols“">
              <a:hlinkClick r:id="rId3"/>
              <a:extLst>
                <a:ext uri="{FF2B5EF4-FFF2-40B4-BE49-F238E27FC236}">
                  <a16:creationId xmlns:a16="http://schemas.microsoft.com/office/drawing/2014/main" id="{23F1EEEC-B008-F90C-9DDC-512D0BBB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3555" name="Picture 5" descr="http://dobilas.kirvelis.lt/images/ratilai.png">
            <a:extLst>
              <a:ext uri="{FF2B5EF4-FFF2-40B4-BE49-F238E27FC236}">
                <a16:creationId xmlns:a16="http://schemas.microsoft.com/office/drawing/2014/main" id="{21F4583E-30F9-F0E0-8E8A-2978F2BEA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1268413"/>
            <a:ext cx="43973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http://dobilas.kirvelis.lt/images/CV/New_Picture_2.png">
            <a:extLst>
              <a:ext uri="{FF2B5EF4-FFF2-40B4-BE49-F238E27FC236}">
                <a16:creationId xmlns:a16="http://schemas.microsoft.com/office/drawing/2014/main" id="{D2A86C21-5EB1-65EB-E584-9F2D6466D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785938"/>
            <a:ext cx="403225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6">
            <a:extLst>
              <a:ext uri="{FF2B5EF4-FFF2-40B4-BE49-F238E27FC236}">
                <a16:creationId xmlns:a16="http://schemas.microsoft.com/office/drawing/2014/main" id="{E7659C4F-4D84-D80A-0DB6-DEAF8C34C813}"/>
              </a:ext>
            </a:extLst>
          </p:cNvPr>
          <p:cNvSpPr txBox="1">
            <a:spLocks noChangeArrowheads="1"/>
          </p:cNvSpPr>
          <p:nvPr/>
        </p:nvSpPr>
        <p:spPr bwMode="auto">
          <a:xfrm>
            <a:off x="971550" y="5830888"/>
            <a:ext cx="7273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C00000"/>
                </a:solidFill>
                <a:latin typeface="Comic Sans MS" panose="030F0702030302020204" pitchFamily="66" charset="0"/>
              </a:rPr>
              <a:t>Nano-Bio-Info-Cogno-Eco-Eco </a:t>
            </a:r>
          </a:p>
          <a:p>
            <a:pPr algn="ctr" eaLnBrk="1" hangingPunct="1">
              <a:spcBef>
                <a:spcPct val="0"/>
              </a:spcBef>
              <a:buFontTx/>
              <a:buNone/>
            </a:pPr>
            <a:r>
              <a:rPr lang="lt-LT" altLang="lt-LT" sz="2800" b="1">
                <a:solidFill>
                  <a:srgbClr val="3219CB"/>
                </a:solidFill>
                <a:latin typeface="Comic Sans MS" panose="030F0702030302020204" pitchFamily="66" charset="0"/>
              </a:rPr>
              <a:t>technologinė konvergencija</a:t>
            </a:r>
          </a:p>
        </p:txBody>
      </p:sp>
      <p:sp>
        <p:nvSpPr>
          <p:cNvPr id="23558" name="TextBox 13">
            <a:extLst>
              <a:ext uri="{FF2B5EF4-FFF2-40B4-BE49-F238E27FC236}">
                <a16:creationId xmlns:a16="http://schemas.microsoft.com/office/drawing/2014/main" id="{0D11AC37-DD5A-B05C-E520-BFA354C2C716}"/>
              </a:ext>
            </a:extLst>
          </p:cNvPr>
          <p:cNvSpPr txBox="1">
            <a:spLocks noChangeArrowheads="1"/>
          </p:cNvSpPr>
          <p:nvPr/>
        </p:nvSpPr>
        <p:spPr bwMode="auto">
          <a:xfrm>
            <a:off x="1273175" y="84138"/>
            <a:ext cx="58118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b="1">
                <a:solidFill>
                  <a:srgbClr val="7030A0"/>
                </a:solidFill>
                <a:latin typeface="Comic Sans MS" panose="030F0702030302020204" pitchFamily="66" charset="0"/>
              </a:rPr>
              <a:t>Inžinerinė Biofizika</a:t>
            </a:r>
          </a:p>
          <a:p>
            <a:pPr algn="ctr">
              <a:spcBef>
                <a:spcPct val="0"/>
              </a:spcBef>
              <a:buFontTx/>
              <a:buNone/>
            </a:pPr>
            <a:r>
              <a:rPr lang="lt-LT" altLang="lt-LT" b="1">
                <a:solidFill>
                  <a:srgbClr val="7030A0"/>
                </a:solidFill>
                <a:latin typeface="Comic Sans MS" panose="030F0702030302020204" pitchFamily="66" charset="0"/>
              </a:rPr>
              <a:t>LIETUVOJE</a:t>
            </a:r>
            <a:endParaRPr lang="en-US" altLang="lt-LT" b="1">
              <a:solidFill>
                <a:srgbClr val="7030A0"/>
              </a:solidFill>
              <a:latin typeface="Comic Sans MS" panose="030F0702030302020204"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craig-venter-creates-synthetic-life-form">
            <a:extLst>
              <a:ext uri="{FF2B5EF4-FFF2-40B4-BE49-F238E27FC236}">
                <a16:creationId xmlns:a16="http://schemas.microsoft.com/office/drawing/2014/main" id="{69F06A47-2ADF-1686-5159-BC64202CA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196975"/>
            <a:ext cx="6215062"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6">
            <a:extLst>
              <a:ext uri="{FF2B5EF4-FFF2-40B4-BE49-F238E27FC236}">
                <a16:creationId xmlns:a16="http://schemas.microsoft.com/office/drawing/2014/main" id="{11706A28-8B71-0B9B-F14E-7E396131D1A5}"/>
              </a:ext>
            </a:extLst>
          </p:cNvPr>
          <p:cNvSpPr txBox="1">
            <a:spLocks noChangeArrowheads="1"/>
          </p:cNvSpPr>
          <p:nvPr/>
        </p:nvSpPr>
        <p:spPr bwMode="auto">
          <a:xfrm>
            <a:off x="4716463" y="4273550"/>
            <a:ext cx="381635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FF0000"/>
                </a:solidFill>
                <a:latin typeface="Comic Sans MS" panose="030F0702030302020204" pitchFamily="66" charset="0"/>
              </a:rPr>
              <a:t>2010 gegužės 20 d.</a:t>
            </a:r>
          </a:p>
        </p:txBody>
      </p:sp>
      <p:pic>
        <p:nvPicPr>
          <p:cNvPr id="24580" name="Picture 2" descr="Vaizdo rezultatas pagal užklausą „TRANSHUMANISM symbols“">
            <a:hlinkClick r:id="rId4"/>
            <a:extLst>
              <a:ext uri="{FF2B5EF4-FFF2-40B4-BE49-F238E27FC236}">
                <a16:creationId xmlns:a16="http://schemas.microsoft.com/office/drawing/2014/main" id="{E04B3D4A-84AA-0C52-8265-FF105B8382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1975" y="-57150"/>
            <a:ext cx="22320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5">
            <a:extLst>
              <a:ext uri="{FF2B5EF4-FFF2-40B4-BE49-F238E27FC236}">
                <a16:creationId xmlns:a16="http://schemas.microsoft.com/office/drawing/2014/main" id="{FF720523-1C70-2280-6F63-260A25BACE5A}"/>
              </a:ext>
            </a:extLst>
          </p:cNvPr>
          <p:cNvSpPr txBox="1">
            <a:spLocks noChangeArrowheads="1"/>
          </p:cNvSpPr>
          <p:nvPr/>
        </p:nvSpPr>
        <p:spPr bwMode="auto">
          <a:xfrm>
            <a:off x="1522413" y="155575"/>
            <a:ext cx="5408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ŽMOGUS PRADEDA KURTI GYVYBĘ </a:t>
            </a:r>
          </a:p>
          <a:p>
            <a:pPr algn="r" eaLnBrk="1" hangingPunct="1">
              <a:spcBef>
                <a:spcPct val="0"/>
              </a:spcBef>
              <a:buFontTx/>
              <a:buNone/>
            </a:pPr>
            <a:r>
              <a:rPr lang="lt-LT" altLang="lt-LT" sz="1800" b="1">
                <a:solidFill>
                  <a:srgbClr val="7030A0"/>
                </a:solidFill>
                <a:latin typeface="Comic Sans MS" panose="030F0702030302020204" pitchFamily="66" charset="0"/>
              </a:rPr>
              <a:t>PAGAL SAVO PROJEKTĄ</a:t>
            </a:r>
          </a:p>
        </p:txBody>
      </p:sp>
      <p:pic>
        <p:nvPicPr>
          <p:cNvPr id="24582" name="Picture 10">
            <a:extLst>
              <a:ext uri="{FF2B5EF4-FFF2-40B4-BE49-F238E27FC236}">
                <a16:creationId xmlns:a16="http://schemas.microsoft.com/office/drawing/2014/main" id="{645FA7FA-403A-8332-AA5F-3FA274F78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Line 2">
            <a:extLst>
              <a:ext uri="{FF2B5EF4-FFF2-40B4-BE49-F238E27FC236}">
                <a16:creationId xmlns:a16="http://schemas.microsoft.com/office/drawing/2014/main" id="{F5C8B76B-FCEF-E9BA-B96B-247C6B39651A}"/>
              </a:ext>
            </a:extLst>
          </p:cNvPr>
          <p:cNvSpPr>
            <a:spLocks noChangeShapeType="1"/>
          </p:cNvSpPr>
          <p:nvPr/>
        </p:nvSpPr>
        <p:spPr bwMode="auto">
          <a:xfrm>
            <a:off x="900113" y="1125538"/>
            <a:ext cx="8208962" cy="0"/>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C:\Users\User\Pictures\Adomas daro siela.jpg">
            <a:extLst>
              <a:ext uri="{FF2B5EF4-FFF2-40B4-BE49-F238E27FC236}">
                <a16:creationId xmlns:a16="http://schemas.microsoft.com/office/drawing/2014/main" id="{F63A842F-2E65-7BB5-AA42-57010342E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1773238"/>
            <a:ext cx="83978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CEF86D2C-3001-81F1-3B81-46EC20C3CEB1}"/>
              </a:ext>
            </a:extLst>
          </p:cNvPr>
          <p:cNvSpPr txBox="1">
            <a:spLocks noChangeArrowheads="1"/>
          </p:cNvSpPr>
          <p:nvPr/>
        </p:nvSpPr>
        <p:spPr bwMode="auto">
          <a:xfrm>
            <a:off x="1500188" y="98425"/>
            <a:ext cx="54483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7030A0"/>
                </a:solidFill>
                <a:latin typeface="Comic Sans MS" panose="030F0702030302020204" pitchFamily="66" charset="0"/>
              </a:rPr>
              <a:t>POPULERIZATORIAI REAGUOJA TAIP</a:t>
            </a:r>
          </a:p>
        </p:txBody>
      </p:sp>
      <p:pic>
        <p:nvPicPr>
          <p:cNvPr id="26628" name="Picture 2" descr="Vaizdo rezultatas pagal užklausą „TRANSHUMANISM symbols“">
            <a:hlinkClick r:id="rId4"/>
            <a:extLst>
              <a:ext uri="{FF2B5EF4-FFF2-40B4-BE49-F238E27FC236}">
                <a16:creationId xmlns:a16="http://schemas.microsoft.com/office/drawing/2014/main" id="{E4EE7997-2BF7-9D45-972E-DD2ACD904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1650" y="-128588"/>
            <a:ext cx="2232025" cy="11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0">
            <a:extLst>
              <a:ext uri="{FF2B5EF4-FFF2-40B4-BE49-F238E27FC236}">
                <a16:creationId xmlns:a16="http://schemas.microsoft.com/office/drawing/2014/main" id="{C89C6D88-9AB3-E2FC-F200-D55C69463E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Line 2">
            <a:extLst>
              <a:ext uri="{FF2B5EF4-FFF2-40B4-BE49-F238E27FC236}">
                <a16:creationId xmlns:a16="http://schemas.microsoft.com/office/drawing/2014/main" id="{EE07C1A3-6812-3775-0219-74F50B4A4F7D}"/>
              </a:ext>
            </a:extLst>
          </p:cNvPr>
          <p:cNvSpPr>
            <a:spLocks noChangeShapeType="1"/>
          </p:cNvSpPr>
          <p:nvPr/>
        </p:nvSpPr>
        <p:spPr bwMode="auto">
          <a:xfrm>
            <a:off x="900113" y="1125538"/>
            <a:ext cx="8208962" cy="0"/>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 Venter As God">
            <a:extLst>
              <a:ext uri="{FF2B5EF4-FFF2-40B4-BE49-F238E27FC236}">
                <a16:creationId xmlns:a16="http://schemas.microsoft.com/office/drawing/2014/main" id="{B255E31D-0A33-4964-4D35-8E6E5E781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8" y="1196975"/>
            <a:ext cx="68437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2" descr="Vaizdo rezultatas pagal užklausą „TRANSHUMANISM symbols“">
            <a:hlinkClick r:id="rId4"/>
            <a:extLst>
              <a:ext uri="{FF2B5EF4-FFF2-40B4-BE49-F238E27FC236}">
                <a16:creationId xmlns:a16="http://schemas.microsoft.com/office/drawing/2014/main" id="{D27488F6-8854-1324-E278-864AA4964D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6350"/>
            <a:ext cx="19954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C39D8C18-58ED-0765-0A89-2B362EE3C488}"/>
              </a:ext>
            </a:extLst>
          </p:cNvPr>
          <p:cNvSpPr txBox="1">
            <a:spLocks noChangeArrowheads="1"/>
          </p:cNvSpPr>
          <p:nvPr/>
        </p:nvSpPr>
        <p:spPr bwMode="auto">
          <a:xfrm>
            <a:off x="1258888" y="0"/>
            <a:ext cx="64817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7030A0"/>
                </a:solidFill>
                <a:latin typeface="Comic Sans MS" panose="030F0702030302020204" pitchFamily="66" charset="0"/>
              </a:rPr>
              <a:t>POPULERIZATORIAI REAGUOJA</a:t>
            </a:r>
          </a:p>
          <a:p>
            <a:pPr algn="ctr" eaLnBrk="1" hangingPunct="1">
              <a:spcBef>
                <a:spcPct val="0"/>
              </a:spcBef>
              <a:buFontTx/>
              <a:buNone/>
            </a:pPr>
            <a:r>
              <a:rPr lang="lt-LT" altLang="lt-LT" sz="2800" b="1">
                <a:solidFill>
                  <a:srgbClr val="7030A0"/>
                </a:solidFill>
                <a:latin typeface="Comic Sans MS" panose="030F0702030302020204" pitchFamily="66" charset="0"/>
              </a:rPr>
              <a:t>IR TAIP</a:t>
            </a:r>
          </a:p>
        </p:txBody>
      </p:sp>
      <p:pic>
        <p:nvPicPr>
          <p:cNvPr id="28677" name="Picture 10">
            <a:extLst>
              <a:ext uri="{FF2B5EF4-FFF2-40B4-BE49-F238E27FC236}">
                <a16:creationId xmlns:a16="http://schemas.microsoft.com/office/drawing/2014/main" id="{8D9F996E-2EDE-F093-B543-9072B7EEA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Line 2">
            <a:extLst>
              <a:ext uri="{FF2B5EF4-FFF2-40B4-BE49-F238E27FC236}">
                <a16:creationId xmlns:a16="http://schemas.microsoft.com/office/drawing/2014/main" id="{154E3A1E-39D9-A12A-945F-F4D304F94657}"/>
              </a:ext>
            </a:extLst>
          </p:cNvPr>
          <p:cNvSpPr>
            <a:spLocks noChangeShapeType="1"/>
          </p:cNvSpPr>
          <p:nvPr/>
        </p:nvSpPr>
        <p:spPr bwMode="auto">
          <a:xfrm>
            <a:off x="900113" y="1125538"/>
            <a:ext cx="8188325" cy="0"/>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7BA8181D-78CB-0957-D3E8-FF0AA863C9F6}"/>
              </a:ext>
            </a:extLst>
          </p:cNvPr>
          <p:cNvSpPr txBox="1">
            <a:spLocks noChangeArrowheads="1"/>
          </p:cNvSpPr>
          <p:nvPr/>
        </p:nvSpPr>
        <p:spPr bwMode="auto">
          <a:xfrm>
            <a:off x="827088" y="6453188"/>
            <a:ext cx="7489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lt-LT" altLang="lt-LT" sz="1800" b="1">
                <a:solidFill>
                  <a:schemeClr val="bg2"/>
                </a:solidFill>
                <a:latin typeface="Comic Sans MS" panose="030F0702030302020204" pitchFamily="66" charset="0"/>
              </a:rPr>
              <a:t>D. Kirvelis. Neuroinformatika</a:t>
            </a:r>
            <a:endParaRPr lang="en-US" altLang="lt-LT" sz="1800" b="1">
              <a:solidFill>
                <a:schemeClr val="bg2"/>
              </a:solidFill>
              <a:latin typeface="Comic Sans MS" panose="030F0702030302020204" pitchFamily="66" charset="0"/>
            </a:endParaRPr>
          </a:p>
        </p:txBody>
      </p:sp>
      <p:sp>
        <p:nvSpPr>
          <p:cNvPr id="780293" name="Text Box 5">
            <a:extLst>
              <a:ext uri="{FF2B5EF4-FFF2-40B4-BE49-F238E27FC236}">
                <a16:creationId xmlns:a16="http://schemas.microsoft.com/office/drawing/2014/main" id="{899A1B5C-FE4A-43A3-B7FE-8490F4A18FE8}"/>
              </a:ext>
            </a:extLst>
          </p:cNvPr>
          <p:cNvSpPr txBox="1">
            <a:spLocks noChangeArrowheads="1"/>
          </p:cNvSpPr>
          <p:nvPr/>
        </p:nvSpPr>
        <p:spPr bwMode="auto">
          <a:xfrm>
            <a:off x="1331913" y="61913"/>
            <a:ext cx="5954712" cy="954087"/>
          </a:xfrm>
          <a:prstGeom prst="rect">
            <a:avLst/>
          </a:prstGeom>
          <a:noFill/>
          <a:ln w="9525">
            <a:noFill/>
            <a:miter lim="800000"/>
            <a:headEnd/>
            <a:tailEnd/>
          </a:ln>
          <a:effectLst/>
        </p:spPr>
        <p:txBody>
          <a:bodyPr>
            <a:spAutoFit/>
          </a:bodyPr>
          <a:lstStyle/>
          <a:p>
            <a:pPr algn="ctr">
              <a:defRPr/>
            </a:pPr>
            <a:r>
              <a:rPr lang="lt-LT" sz="2800" b="1" dirty="0">
                <a:solidFill>
                  <a:srgbClr val="7030A0"/>
                </a:solidFill>
                <a:effectLst>
                  <a:outerShdw blurRad="38100" dist="38100" dir="2700000" algn="tl">
                    <a:srgbClr val="C0C0C0"/>
                  </a:outerShdw>
                </a:effectLst>
                <a:latin typeface="Comic Sans MS" pitchFamily="66" charset="0"/>
                <a:cs typeface="Arial" charset="0"/>
              </a:rPr>
              <a:t>Taip, Žmogus Craigas VENTER’is tampa DIEVU</a:t>
            </a:r>
            <a:endParaRPr lang="en-US" sz="2800" b="1" dirty="0">
              <a:solidFill>
                <a:srgbClr val="7030A0"/>
              </a:solidFill>
              <a:effectLst>
                <a:outerShdw blurRad="38100" dist="38100" dir="2700000" algn="tl">
                  <a:srgbClr val="C0C0C0"/>
                </a:outerShdw>
              </a:effectLst>
              <a:latin typeface="Comic Sans MS" pitchFamily="66" charset="0"/>
              <a:cs typeface="Arial" charset="0"/>
            </a:endParaRPr>
          </a:p>
        </p:txBody>
      </p:sp>
      <p:pic>
        <p:nvPicPr>
          <p:cNvPr id="30724" name="Picture 6" descr="3130662147_56dd6d9c78">
            <a:extLst>
              <a:ext uri="{FF2B5EF4-FFF2-40B4-BE49-F238E27FC236}">
                <a16:creationId xmlns:a16="http://schemas.microsoft.com/office/drawing/2014/main" id="{4220E9FD-7156-DC9A-4C91-C8B6CD012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63" y="1160463"/>
            <a:ext cx="6624637" cy="52959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7">
            <a:extLst>
              <a:ext uri="{FF2B5EF4-FFF2-40B4-BE49-F238E27FC236}">
                <a16:creationId xmlns:a16="http://schemas.microsoft.com/office/drawing/2014/main" id="{CB17E5EC-E800-229E-2009-52D3E1AF839A}"/>
              </a:ext>
            </a:extLst>
          </p:cNvPr>
          <p:cNvGrpSpPr>
            <a:grpSpLocks/>
          </p:cNvGrpSpPr>
          <p:nvPr/>
        </p:nvGrpSpPr>
        <p:grpSpPr bwMode="auto">
          <a:xfrm>
            <a:off x="4176713" y="2420938"/>
            <a:ext cx="1684337" cy="990600"/>
            <a:chOff x="2107" y="1654"/>
            <a:chExt cx="1061" cy="624"/>
          </a:xfrm>
        </p:grpSpPr>
        <p:pic>
          <p:nvPicPr>
            <p:cNvPr id="30733" name="Picture 8" descr="neuron">
              <a:extLst>
                <a:ext uri="{FF2B5EF4-FFF2-40B4-BE49-F238E27FC236}">
                  <a16:creationId xmlns:a16="http://schemas.microsoft.com/office/drawing/2014/main" id="{1C579611-85EB-28CE-CA6C-914039162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 y="1803"/>
              <a:ext cx="801"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297" name="Text Box 9">
              <a:extLst>
                <a:ext uri="{FF2B5EF4-FFF2-40B4-BE49-F238E27FC236}">
                  <a16:creationId xmlns:a16="http://schemas.microsoft.com/office/drawing/2014/main" id="{105E9729-3AFB-4FCE-A50E-C7BA6432FE19}"/>
                </a:ext>
              </a:extLst>
            </p:cNvPr>
            <p:cNvSpPr txBox="1">
              <a:spLocks noChangeArrowheads="1"/>
            </p:cNvSpPr>
            <p:nvPr/>
          </p:nvSpPr>
          <p:spPr bwMode="auto">
            <a:xfrm>
              <a:off x="2107" y="1654"/>
              <a:ext cx="1061" cy="288"/>
            </a:xfrm>
            <a:prstGeom prst="rect">
              <a:avLst/>
            </a:prstGeom>
            <a:solidFill>
              <a:srgbClr val="FFFFFF"/>
            </a:solidFill>
            <a:ln w="9525">
              <a:noFill/>
              <a:miter lim="800000"/>
              <a:headEnd/>
              <a:tailEnd/>
            </a:ln>
            <a:effectLst/>
          </p:spPr>
          <p:txBody>
            <a:bodyPr>
              <a:spAutoFit/>
            </a:bodyPr>
            <a:lstStyle/>
            <a:p>
              <a:pPr algn="ctr">
                <a:defRPr/>
              </a:pPr>
              <a:r>
                <a:rPr lang="lt-LT" sz="1200" b="1">
                  <a:solidFill>
                    <a:srgbClr val="CC3300"/>
                  </a:solidFill>
                  <a:effectLst>
                    <a:outerShdw blurRad="38100" dist="38100" dir="2700000" algn="tl">
                      <a:srgbClr val="C0C0C0"/>
                    </a:outerShdw>
                  </a:effectLst>
                  <a:latin typeface="Arial" charset="0"/>
                  <a:cs typeface="Arial" charset="0"/>
                </a:rPr>
                <a:t>NEURO-</a:t>
              </a:r>
            </a:p>
            <a:p>
              <a:pPr algn="ctr">
                <a:defRPr/>
              </a:pPr>
              <a:r>
                <a:rPr lang="lt-LT" sz="1200" b="1">
                  <a:solidFill>
                    <a:srgbClr val="CC3300"/>
                  </a:solidFill>
                  <a:effectLst>
                    <a:outerShdw blurRad="38100" dist="38100" dir="2700000" algn="tl">
                      <a:srgbClr val="C0C0C0"/>
                    </a:outerShdw>
                  </a:effectLst>
                  <a:latin typeface="Arial" charset="0"/>
                  <a:cs typeface="Arial" charset="0"/>
                </a:rPr>
                <a:t>INFORMACIJA</a:t>
              </a:r>
              <a:endParaRPr lang="en-US">
                <a:effectLst>
                  <a:outerShdw blurRad="38100" dist="38100" dir="2700000" algn="tl">
                    <a:srgbClr val="C0C0C0"/>
                  </a:outerShdw>
                </a:effectLst>
                <a:latin typeface="Arial" charset="0"/>
                <a:cs typeface="Arial" charset="0"/>
              </a:endParaRPr>
            </a:p>
          </p:txBody>
        </p:sp>
      </p:grpSp>
      <p:grpSp>
        <p:nvGrpSpPr>
          <p:cNvPr id="3" name="Group 10">
            <a:extLst>
              <a:ext uri="{FF2B5EF4-FFF2-40B4-BE49-F238E27FC236}">
                <a16:creationId xmlns:a16="http://schemas.microsoft.com/office/drawing/2014/main" id="{8A689968-FA35-394E-F51D-014F3B476A2A}"/>
              </a:ext>
            </a:extLst>
          </p:cNvPr>
          <p:cNvGrpSpPr>
            <a:grpSpLocks/>
          </p:cNvGrpSpPr>
          <p:nvPr/>
        </p:nvGrpSpPr>
        <p:grpSpPr bwMode="auto">
          <a:xfrm>
            <a:off x="4356100" y="3573463"/>
            <a:ext cx="1792288" cy="782637"/>
            <a:chOff x="2277" y="2366"/>
            <a:chExt cx="1129" cy="493"/>
          </a:xfrm>
        </p:grpSpPr>
        <p:pic>
          <p:nvPicPr>
            <p:cNvPr id="30731" name="Picture 11" descr="DNA-DoubleHelix-ImgLibPDB-1bna_prepi_4">
              <a:extLst>
                <a:ext uri="{FF2B5EF4-FFF2-40B4-BE49-F238E27FC236}">
                  <a16:creationId xmlns:a16="http://schemas.microsoft.com/office/drawing/2014/main" id="{5D448773-DF96-42F4-6BA1-E7F8A6367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 y="2366"/>
              <a:ext cx="284" cy="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0300" name="Text Box 12">
              <a:extLst>
                <a:ext uri="{FF2B5EF4-FFF2-40B4-BE49-F238E27FC236}">
                  <a16:creationId xmlns:a16="http://schemas.microsoft.com/office/drawing/2014/main" id="{7E453FD8-42D3-49BD-8C0A-7DC0425C0C8D}"/>
                </a:ext>
              </a:extLst>
            </p:cNvPr>
            <p:cNvSpPr txBox="1">
              <a:spLocks noChangeArrowheads="1"/>
            </p:cNvSpPr>
            <p:nvPr/>
          </p:nvSpPr>
          <p:spPr bwMode="auto">
            <a:xfrm>
              <a:off x="2277" y="2705"/>
              <a:ext cx="1129" cy="154"/>
            </a:xfrm>
            <a:prstGeom prst="rect">
              <a:avLst/>
            </a:prstGeom>
            <a:solidFill>
              <a:srgbClr val="FFFFFF"/>
            </a:solidFill>
            <a:ln w="9525">
              <a:noFill/>
              <a:miter lim="800000"/>
              <a:headEnd/>
              <a:tailEnd/>
            </a:ln>
          </p:spPr>
          <p:txBody>
            <a:bodyPr/>
            <a:lstStyle/>
            <a:p>
              <a:pPr>
                <a:defRPr/>
              </a:pPr>
              <a:r>
                <a:rPr lang="lt-LT" sz="900">
                  <a:solidFill>
                    <a:srgbClr val="008000"/>
                  </a:solidFill>
                  <a:latin typeface="Arial Black" pitchFamily="34" charset="0"/>
                  <a:cs typeface="Arial" charset="0"/>
                </a:rPr>
                <a:t>GENO--INFORMACIJA</a:t>
              </a:r>
              <a:endParaRPr lang="en-US">
                <a:effectLst>
                  <a:outerShdw blurRad="38100" dist="38100" dir="2700000" algn="tl">
                    <a:srgbClr val="C0C0C0"/>
                  </a:outerShdw>
                </a:effectLst>
                <a:latin typeface="Arial" charset="0"/>
                <a:cs typeface="Arial" charset="0"/>
              </a:endParaRPr>
            </a:p>
          </p:txBody>
        </p:sp>
      </p:grpSp>
      <p:sp>
        <p:nvSpPr>
          <p:cNvPr id="780301" name="Text Box 13">
            <a:extLst>
              <a:ext uri="{FF2B5EF4-FFF2-40B4-BE49-F238E27FC236}">
                <a16:creationId xmlns:a16="http://schemas.microsoft.com/office/drawing/2014/main" id="{D377888F-134C-457C-8CD4-AA71D313820E}"/>
              </a:ext>
            </a:extLst>
          </p:cNvPr>
          <p:cNvSpPr txBox="1">
            <a:spLocks noChangeArrowheads="1"/>
          </p:cNvSpPr>
          <p:nvPr/>
        </p:nvSpPr>
        <p:spPr bwMode="auto">
          <a:xfrm>
            <a:off x="0" y="2060575"/>
            <a:ext cx="2519363" cy="4087813"/>
          </a:xfrm>
          <a:prstGeom prst="rect">
            <a:avLst/>
          </a:prstGeom>
          <a:noFill/>
          <a:ln w="9525">
            <a:noFill/>
            <a:miter lim="800000"/>
            <a:headEnd/>
            <a:tailEnd/>
          </a:ln>
          <a:effectLst/>
        </p:spPr>
        <p:txBody>
          <a:bodyPr>
            <a:spAutoFit/>
          </a:bodyPr>
          <a:lstStyle/>
          <a:p>
            <a:pPr algn="ctr">
              <a:spcBef>
                <a:spcPct val="50000"/>
              </a:spcBef>
              <a:defRPr/>
            </a:pPr>
            <a:r>
              <a:rPr lang="lt-LT" sz="1600" b="1" dirty="0">
                <a:effectLst>
                  <a:outerShdw blurRad="38100" dist="38100" dir="2700000" algn="tl">
                    <a:srgbClr val="C0C0C0"/>
                  </a:outerShdw>
                </a:effectLst>
                <a:latin typeface="Comic Sans MS" pitchFamily="66" charset="0"/>
                <a:cs typeface="Arial" charset="0"/>
              </a:rPr>
              <a:t>ADOMO SUTVĖRIMAS</a:t>
            </a:r>
            <a:r>
              <a:rPr lang="lt-LT" sz="1600" dirty="0">
                <a:effectLst>
                  <a:outerShdw blurRad="38100" dist="38100" dir="2700000" algn="tl">
                    <a:srgbClr val="C0C0C0"/>
                  </a:outerShdw>
                </a:effectLst>
                <a:latin typeface="Arial" charset="0"/>
                <a:cs typeface="Arial" charset="0"/>
              </a:rPr>
              <a:t> –</a:t>
            </a:r>
          </a:p>
          <a:p>
            <a:pPr algn="ctr">
              <a:spcBef>
                <a:spcPct val="50000"/>
              </a:spcBef>
              <a:defRPr/>
            </a:pPr>
            <a:r>
              <a:rPr lang="lt-LT" sz="3200" b="1" dirty="0">
                <a:solidFill>
                  <a:srgbClr val="FF0000"/>
                </a:solidFill>
                <a:effectLst>
                  <a:outerShdw blurRad="38100" dist="38100" dir="2700000" algn="tl">
                    <a:srgbClr val="C0C0C0"/>
                  </a:outerShdw>
                </a:effectLst>
                <a:latin typeface="Comic Sans MS" pitchFamily="66" charset="0"/>
                <a:cs typeface="Arial" charset="0"/>
              </a:rPr>
              <a:t>SIELA ADOMUI</a:t>
            </a:r>
          </a:p>
          <a:p>
            <a:pPr algn="ctr">
              <a:spcBef>
                <a:spcPct val="50000"/>
              </a:spcBef>
              <a:defRPr/>
            </a:pPr>
            <a:r>
              <a:rPr lang="lt-LT" b="1" dirty="0">
                <a:solidFill>
                  <a:srgbClr val="3219CB"/>
                </a:solidFill>
                <a:latin typeface="Comic Sans MS" pitchFamily="66" charset="0"/>
                <a:cs typeface="Arial" charset="0"/>
              </a:rPr>
              <a:t>Mikelangelo Buoneroti</a:t>
            </a:r>
            <a:r>
              <a:rPr lang="lt-LT" sz="2000" b="1" dirty="0">
                <a:solidFill>
                  <a:srgbClr val="3219CB"/>
                </a:solidFill>
                <a:latin typeface="Comic Sans MS" pitchFamily="66" charset="0"/>
                <a:cs typeface="Arial" charset="0"/>
              </a:rPr>
              <a:t>,</a:t>
            </a:r>
          </a:p>
          <a:p>
            <a:pPr algn="ctr">
              <a:spcBef>
                <a:spcPct val="50000"/>
              </a:spcBef>
              <a:defRPr/>
            </a:pPr>
            <a:r>
              <a:rPr lang="lt-LT" sz="2000" b="1" dirty="0">
                <a:solidFill>
                  <a:srgbClr val="3219CB"/>
                </a:solidFill>
                <a:latin typeface="Comic Sans MS" pitchFamily="66" charset="0"/>
                <a:cs typeface="Arial" charset="0"/>
              </a:rPr>
              <a:t>1508-12</a:t>
            </a:r>
          </a:p>
          <a:p>
            <a:pPr algn="ctr">
              <a:spcBef>
                <a:spcPct val="50000"/>
              </a:spcBef>
              <a:defRPr/>
            </a:pPr>
            <a:r>
              <a:rPr lang="lt-LT" sz="2000" b="1" dirty="0">
                <a:solidFill>
                  <a:srgbClr val="3219CB"/>
                </a:solidFill>
                <a:latin typeface="Comic Sans MS" pitchFamily="66" charset="0"/>
                <a:cs typeface="Arial" charset="0"/>
              </a:rPr>
              <a:t>Sicsto koplyčia, Vatikanas</a:t>
            </a:r>
            <a:endParaRPr lang="en-US" sz="2000" b="1" dirty="0">
              <a:solidFill>
                <a:srgbClr val="3219CB"/>
              </a:solidFill>
              <a:latin typeface="Comic Sans MS" pitchFamily="66" charset="0"/>
              <a:cs typeface="Arial" charset="0"/>
            </a:endParaRPr>
          </a:p>
        </p:txBody>
      </p:sp>
      <p:pic>
        <p:nvPicPr>
          <p:cNvPr id="30728" name="Picture 2" descr="Vaizdo rezultatas pagal užklausą „TRANSHUMANISM symbols“">
            <a:hlinkClick r:id="rId6"/>
            <a:extLst>
              <a:ext uri="{FF2B5EF4-FFF2-40B4-BE49-F238E27FC236}">
                <a16:creationId xmlns:a16="http://schemas.microsoft.com/office/drawing/2014/main" id="{161F8D46-4E8C-6B6C-FDEE-8209F941B3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38100"/>
            <a:ext cx="194468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0">
            <a:extLst>
              <a:ext uri="{FF2B5EF4-FFF2-40B4-BE49-F238E27FC236}">
                <a16:creationId xmlns:a16="http://schemas.microsoft.com/office/drawing/2014/main" id="{65BBFA00-8F23-0440-CCCB-B5F87FA2A2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Line 2">
            <a:extLst>
              <a:ext uri="{FF2B5EF4-FFF2-40B4-BE49-F238E27FC236}">
                <a16:creationId xmlns:a16="http://schemas.microsoft.com/office/drawing/2014/main" id="{113CE107-3FA5-9874-81BB-9FA0E551B6EC}"/>
              </a:ext>
            </a:extLst>
          </p:cNvPr>
          <p:cNvSpPr>
            <a:spLocks noChangeShapeType="1"/>
          </p:cNvSpPr>
          <p:nvPr/>
        </p:nvSpPr>
        <p:spPr bwMode="auto">
          <a:xfrm flipV="1">
            <a:off x="971550" y="1103313"/>
            <a:ext cx="8137525" cy="22225"/>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12">
            <a:extLst>
              <a:ext uri="{FF2B5EF4-FFF2-40B4-BE49-F238E27FC236}">
                <a16:creationId xmlns:a16="http://schemas.microsoft.com/office/drawing/2014/main" id="{C5B77D52-3DF2-DD34-7E4A-CD4EB7136928}"/>
              </a:ext>
            </a:extLst>
          </p:cNvPr>
          <p:cNvGrpSpPr>
            <a:grpSpLocks/>
          </p:cNvGrpSpPr>
          <p:nvPr/>
        </p:nvGrpSpPr>
        <p:grpSpPr bwMode="auto">
          <a:xfrm>
            <a:off x="15875" y="0"/>
            <a:ext cx="9128125" cy="1792288"/>
            <a:chOff x="15875" y="-1"/>
            <a:chExt cx="9128125" cy="1792289"/>
          </a:xfrm>
        </p:grpSpPr>
        <p:pic>
          <p:nvPicPr>
            <p:cNvPr id="77828" name="Picture 10">
              <a:extLst>
                <a:ext uri="{FF2B5EF4-FFF2-40B4-BE49-F238E27FC236}">
                  <a16:creationId xmlns:a16="http://schemas.microsoft.com/office/drawing/2014/main" id="{4E58CB99-27B5-6F50-6BDF-4583312A5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1" descr="Vaizdo rezultatas pagal užklausą „TRANSHUMANISM symbols“">
              <a:hlinkClick r:id="rId3"/>
              <a:extLst>
                <a:ext uri="{FF2B5EF4-FFF2-40B4-BE49-F238E27FC236}">
                  <a16:creationId xmlns:a16="http://schemas.microsoft.com/office/drawing/2014/main" id="{3ED07D52-E6FF-69E8-E26B-6534C6014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827" name="TextBox 5">
            <a:extLst>
              <a:ext uri="{FF2B5EF4-FFF2-40B4-BE49-F238E27FC236}">
                <a16:creationId xmlns:a16="http://schemas.microsoft.com/office/drawing/2014/main" id="{CD92A055-E95B-CAA2-5A03-266AEB4DECBA}"/>
              </a:ext>
            </a:extLst>
          </p:cNvPr>
          <p:cNvSpPr txBox="1">
            <a:spLocks noChangeArrowheads="1"/>
          </p:cNvSpPr>
          <p:nvPr/>
        </p:nvSpPr>
        <p:spPr bwMode="auto">
          <a:xfrm>
            <a:off x="1482725" y="333375"/>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dirty="0">
                <a:solidFill>
                  <a:srgbClr val="7030A0"/>
                </a:solidFill>
                <a:latin typeface="Comic Sans MS" panose="030F0702030302020204" pitchFamily="66" charset="0"/>
              </a:rPr>
              <a:t>TRANSHUMANIZMO gimimas</a:t>
            </a:r>
          </a:p>
        </p:txBody>
      </p:sp>
      <p:pic>
        <p:nvPicPr>
          <p:cNvPr id="10" name="Picture 9">
            <a:extLst>
              <a:ext uri="{FF2B5EF4-FFF2-40B4-BE49-F238E27FC236}">
                <a16:creationId xmlns:a16="http://schemas.microsoft.com/office/drawing/2014/main" id="{7BF1D8A2-1591-DE9F-635C-7AF04545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1992312"/>
            <a:ext cx="4549554" cy="25074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2D9EFF-1370-D8F7-110D-B1F7C386F3EF}"/>
              </a:ext>
            </a:extLst>
          </p:cNvPr>
          <p:cNvSpPr txBox="1"/>
          <p:nvPr/>
        </p:nvSpPr>
        <p:spPr>
          <a:xfrm>
            <a:off x="179512" y="1203243"/>
            <a:ext cx="6408712" cy="5724644"/>
          </a:xfrm>
          <a:prstGeom prst="rect">
            <a:avLst/>
          </a:prstGeom>
          <a:noFill/>
        </p:spPr>
        <p:txBody>
          <a:bodyPr wrap="square" rtlCol="0">
            <a:spAutoFit/>
          </a:bodyPr>
          <a:lstStyle/>
          <a:p>
            <a:r>
              <a:rPr lang="lt-LT" b="0" i="0" dirty="0">
                <a:effectLst/>
                <a:latin typeface="Palemonas"/>
              </a:rPr>
              <a:t>	</a:t>
            </a:r>
            <a:r>
              <a:rPr lang="lt-LT" sz="2000" b="1" i="0" dirty="0">
                <a:solidFill>
                  <a:srgbClr val="7030A0"/>
                </a:solidFill>
                <a:effectLst/>
                <a:latin typeface="Comic Sans MS" panose="030F0702030302020204" pitchFamily="66" charset="0"/>
              </a:rPr>
              <a:t>Transhumanizmo terminą pirmą kartą </a:t>
            </a:r>
            <a:r>
              <a:rPr lang="lt-LT" b="0" i="0" dirty="0">
                <a:solidFill>
                  <a:srgbClr val="7030A0"/>
                </a:solidFill>
                <a:effectLst/>
                <a:latin typeface="Comic Sans MS" panose="030F0702030302020204" pitchFamily="66" charset="0"/>
              </a:rPr>
              <a:t>pavartojo </a:t>
            </a:r>
            <a:r>
              <a:rPr lang="lt-LT" b="0" i="0" u="none" strike="noStrike" dirty="0">
                <a:solidFill>
                  <a:srgbClr val="7030A0"/>
                </a:solidFill>
                <a:effectLst/>
                <a:latin typeface="Comic Sans MS" panose="030F0702030302020204" pitchFamily="66" charset="0"/>
                <a:hlinkClick r:id="rId6">
                  <a:extLst>
                    <a:ext uri="{A12FA001-AC4F-418D-AE19-62706E023703}">
                      <ahyp:hlinkClr xmlns:ahyp="http://schemas.microsoft.com/office/drawing/2018/hyperlinkcolor" val="tx"/>
                    </a:ext>
                  </a:extLst>
                </a:hlinkClick>
              </a:rPr>
              <a:t>Dante</a:t>
            </a:r>
            <a:r>
              <a:rPr lang="lt-LT" b="0" i="0" dirty="0">
                <a:solidFill>
                  <a:srgbClr val="7030A0"/>
                </a:solidFill>
                <a:effectLst/>
                <a:latin typeface="Comic Sans MS" panose="030F0702030302020204" pitchFamily="66" charset="0"/>
              </a:rPr>
              <a:t> veikale </a:t>
            </a:r>
            <a:r>
              <a:rPr lang="lt-LT" b="0" i="1" dirty="0">
                <a:solidFill>
                  <a:srgbClr val="7030A0"/>
                </a:solidFill>
                <a:effectLst/>
                <a:latin typeface="Comic Sans MS" panose="030F0702030302020204" pitchFamily="66" charset="0"/>
              </a:rPr>
              <a:t>Dieviškoji komedija</a:t>
            </a:r>
            <a:r>
              <a:rPr lang="lt-LT" b="0" i="0" dirty="0">
                <a:solidFill>
                  <a:srgbClr val="7030A0"/>
                </a:solidFill>
                <a:effectLst/>
                <a:latin typeface="Comic Sans MS" panose="030F0702030302020204" pitchFamily="66" charset="0"/>
              </a:rPr>
              <a:t>, bet šiandienine prasme terminą pradėjo vartoti biologas evoliucionistas </a:t>
            </a:r>
            <a:r>
              <a:rPr lang="lt-LT" b="1" i="0" u="none" strike="noStrike" dirty="0">
                <a:solidFill>
                  <a:srgbClr val="7030A0"/>
                </a:solidFill>
                <a:effectLst/>
                <a:latin typeface="Comic Sans MS" panose="030F0702030302020204" pitchFamily="66" charset="0"/>
                <a:hlinkClick r:id="rId7">
                  <a:extLst>
                    <a:ext uri="{A12FA001-AC4F-418D-AE19-62706E023703}">
                      <ahyp:hlinkClr xmlns:ahyp="http://schemas.microsoft.com/office/drawing/2018/hyperlinkcolor" val="tx"/>
                    </a:ext>
                  </a:extLst>
                </a:hlinkClick>
              </a:rPr>
              <a:t>J. S. Huxley</a:t>
            </a:r>
            <a:r>
              <a:rPr lang="lt-LT" b="1" i="0" dirty="0">
                <a:solidFill>
                  <a:srgbClr val="7030A0"/>
                </a:solidFill>
                <a:effectLst/>
                <a:latin typeface="Comic Sans MS" panose="030F0702030302020204" pitchFamily="66" charset="0"/>
              </a:rPr>
              <a:t> </a:t>
            </a:r>
            <a:r>
              <a:rPr lang="lt-LT" b="0" i="0" dirty="0">
                <a:solidFill>
                  <a:srgbClr val="7030A0"/>
                </a:solidFill>
                <a:effectLst/>
                <a:latin typeface="Comic Sans MS" panose="030F0702030302020204" pitchFamily="66" charset="0"/>
              </a:rPr>
              <a:t>savo publikacijose – esė, pvz., </a:t>
            </a:r>
            <a:r>
              <a:rPr lang="lt-LT" b="0" i="1" dirty="0">
                <a:solidFill>
                  <a:srgbClr val="7030A0"/>
                </a:solidFill>
                <a:effectLst/>
                <a:latin typeface="Comic Sans MS" panose="030F0702030302020204" pitchFamily="66" charset="0"/>
              </a:rPr>
              <a:t>Nauji buteliai naujam vynui</a:t>
            </a:r>
            <a:r>
              <a:rPr lang="lt-LT" b="0" i="0" dirty="0">
                <a:solidFill>
                  <a:srgbClr val="7030A0"/>
                </a:solidFill>
                <a:effectLst/>
                <a:latin typeface="Comic Sans MS" panose="030F0702030302020204" pitchFamily="66" charset="0"/>
              </a:rPr>
              <a:t> (1923), </a:t>
            </a:r>
            <a:r>
              <a:rPr lang="lt-LT" b="0" i="1" dirty="0">
                <a:solidFill>
                  <a:srgbClr val="7030A0"/>
                </a:solidFill>
                <a:effectLst/>
                <a:latin typeface="Comic Sans MS" panose="030F0702030302020204" pitchFamily="66" charset="0"/>
              </a:rPr>
              <a:t>Religija be Apsireiškimo</a:t>
            </a:r>
            <a:r>
              <a:rPr lang="lt-LT" b="0" i="0" dirty="0">
                <a:solidFill>
                  <a:srgbClr val="7030A0"/>
                </a:solidFill>
                <a:effectLst/>
                <a:latin typeface="Comic Sans MS" panose="030F0702030302020204" pitchFamily="66" charset="0"/>
              </a:rPr>
              <a:t> (1927). Tuo laikotarpiu, kai gamtos, fizikos</a:t>
            </a:r>
          </a:p>
          <a:p>
            <a:r>
              <a:rPr lang="lt-LT" b="0" i="0" dirty="0">
                <a:solidFill>
                  <a:srgbClr val="7030A0"/>
                </a:solidFill>
                <a:effectLst/>
                <a:latin typeface="Comic Sans MS" panose="030F0702030302020204" pitchFamily="66" charset="0"/>
              </a:rPr>
              <a:t> ir chemijos, kibernetikos-Informatikos mokslai pradėjo skverbtis į biologiją, formavosi savarankiška genetika, gyvybės mokslai atsiplėšė nuo religinės dogmatikos, mokslininkų –genetiko </a:t>
            </a:r>
            <a:r>
              <a:rPr lang="lt-LT" b="0" i="0" u="none" strike="noStrike" dirty="0">
                <a:solidFill>
                  <a:srgbClr val="7030A0"/>
                </a:solidFill>
                <a:effectLst/>
                <a:latin typeface="Comic Sans MS" panose="030F0702030302020204" pitchFamily="66" charset="0"/>
                <a:hlinkClick r:id="rId8">
                  <a:extLst>
                    <a:ext uri="{A12FA001-AC4F-418D-AE19-62706E023703}">
                      <ahyp:hlinkClr xmlns:ahyp="http://schemas.microsoft.com/office/drawing/2018/hyperlinkcolor" val="tx"/>
                    </a:ext>
                  </a:extLst>
                </a:hlinkClick>
              </a:rPr>
              <a:t>J. B. S. Haldaneʼo</a:t>
            </a:r>
            <a:r>
              <a:rPr lang="lt-LT" b="0" i="0" dirty="0">
                <a:solidFill>
                  <a:srgbClr val="7030A0"/>
                </a:solidFill>
                <a:effectLst/>
                <a:latin typeface="Comic Sans MS" panose="030F0702030302020204" pitchFamily="66" charset="0"/>
              </a:rPr>
              <a:t>, fiziko </a:t>
            </a:r>
            <a:r>
              <a:rPr lang="lt-LT" b="0" i="0" u="none" strike="noStrike" dirty="0">
                <a:solidFill>
                  <a:srgbClr val="7030A0"/>
                </a:solidFill>
                <a:effectLst/>
                <a:latin typeface="Comic Sans MS" panose="030F0702030302020204" pitchFamily="66" charset="0"/>
                <a:hlinkClick r:id="rId9">
                  <a:extLst>
                    <a:ext uri="{A12FA001-AC4F-418D-AE19-62706E023703}">
                      <ahyp:hlinkClr xmlns:ahyp="http://schemas.microsoft.com/office/drawing/2018/hyperlinkcolor" val="tx"/>
                    </a:ext>
                  </a:extLst>
                </a:hlinkClick>
              </a:rPr>
              <a:t>J. D. Bernalo</a:t>
            </a:r>
            <a:r>
              <a:rPr lang="lt-LT" b="0" i="0" dirty="0">
                <a:solidFill>
                  <a:srgbClr val="7030A0"/>
                </a:solidFill>
                <a:effectLst/>
                <a:latin typeface="Comic Sans MS" panose="030F0702030302020204" pitchFamily="66" charset="0"/>
              </a:rPr>
              <a:t> – ir net rašytojų fantastų knygose propaguojamos mintys, pvz., </a:t>
            </a:r>
            <a:r>
              <a:rPr lang="lt-LT" b="1" i="0" dirty="0">
                <a:solidFill>
                  <a:srgbClr val="7030A0"/>
                </a:solidFill>
                <a:effectLst/>
                <a:latin typeface="Comic Sans MS" panose="030F0702030302020204" pitchFamily="66" charset="0"/>
              </a:rPr>
              <a:t>J.B.S. Haldaneʼo 1923 knygoje </a:t>
            </a:r>
            <a:r>
              <a:rPr lang="lt-LT" b="1" i="1" dirty="0">
                <a:solidFill>
                  <a:srgbClr val="7030A0"/>
                </a:solidFill>
                <a:effectLst/>
                <a:latin typeface="Comic Sans MS" panose="030F0702030302020204" pitchFamily="66" charset="0"/>
              </a:rPr>
              <a:t>Dedalas: Mokslas ir Ateitis,</a:t>
            </a:r>
            <a:r>
              <a:rPr lang="lt-LT" b="1" i="0" dirty="0">
                <a:solidFill>
                  <a:srgbClr val="7030A0"/>
                </a:solidFill>
                <a:effectLst/>
                <a:latin typeface="Comic Sans MS" panose="030F0702030302020204" pitchFamily="66" charset="0"/>
              </a:rPr>
              <a:t> rezonavo su J. S. Huxley transhumanizmu ir lėmė požiūrio plėtrą bei sklaidą. </a:t>
            </a:r>
            <a:r>
              <a:rPr lang="lt-LT" b="0" i="0" dirty="0">
                <a:solidFill>
                  <a:srgbClr val="7030A0"/>
                </a:solidFill>
                <a:effectLst/>
                <a:latin typeface="Comic Sans MS" panose="030F0702030302020204" pitchFamily="66" charset="0"/>
              </a:rPr>
              <a:t>Vėliau pradėjo formuotis transhumanizmo ideologija, pagrįsta giliu tikėjimu radikalia biotechnologinės, bioinžinerinės mokslo kūrybos revoliucija.</a:t>
            </a:r>
          </a:p>
          <a:p>
            <a:r>
              <a:rPr lang="lt-LT" b="0" i="0" dirty="0">
                <a:solidFill>
                  <a:srgbClr val="7030A0"/>
                </a:solidFill>
                <a:effectLst/>
                <a:latin typeface="Comic Sans MS" panose="030F0702030302020204" pitchFamily="66" charset="0"/>
              </a:rPr>
              <a:t> 	</a:t>
            </a:r>
            <a:r>
              <a:rPr lang="lt-LT" sz="2000" b="1" i="0" dirty="0">
                <a:solidFill>
                  <a:srgbClr val="7030A0"/>
                </a:solidFill>
                <a:effectLst/>
                <a:latin typeface="Comic Sans MS" panose="030F0702030302020204" pitchFamily="66" charset="0"/>
              </a:rPr>
              <a:t>Pagal J.S. Huxley publikacijas,1957 metai oficialiai imti vadinti transhumanizmo metais</a:t>
            </a:r>
            <a:r>
              <a:rPr lang="lt-LT" sz="2000" b="1" i="0" dirty="0">
                <a:effectLst/>
                <a:latin typeface="Palemonas"/>
              </a:rPr>
              <a:t>.</a:t>
            </a:r>
            <a:endParaRPr lang="lt-LT" sz="2000" b="1" dirty="0"/>
          </a:p>
        </p:txBody>
      </p:sp>
      <p:sp>
        <p:nvSpPr>
          <p:cNvPr id="6" name="TextBox 5">
            <a:extLst>
              <a:ext uri="{FF2B5EF4-FFF2-40B4-BE49-F238E27FC236}">
                <a16:creationId xmlns:a16="http://schemas.microsoft.com/office/drawing/2014/main" id="{9A38ACEB-371D-E83A-DA50-D80739DFFF8A}"/>
              </a:ext>
            </a:extLst>
          </p:cNvPr>
          <p:cNvSpPr txBox="1"/>
          <p:nvPr/>
        </p:nvSpPr>
        <p:spPr>
          <a:xfrm>
            <a:off x="6588224" y="4797152"/>
            <a:ext cx="1872602" cy="707886"/>
          </a:xfrm>
          <a:prstGeom prst="rect">
            <a:avLst/>
          </a:prstGeom>
          <a:noFill/>
        </p:spPr>
        <p:txBody>
          <a:bodyPr wrap="square" rtlCol="0">
            <a:spAutoFit/>
          </a:bodyPr>
          <a:lstStyle/>
          <a:p>
            <a:r>
              <a:rPr lang="lt-LT" sz="2000" b="1" dirty="0">
                <a:solidFill>
                  <a:srgbClr val="7030A0"/>
                </a:solidFill>
                <a:latin typeface="Comic Sans MS" panose="030F0702030302020204" pitchFamily="66" charset="0"/>
              </a:rPr>
              <a:t>J.S. Huxley </a:t>
            </a:r>
          </a:p>
          <a:p>
            <a:r>
              <a:rPr lang="lt-LT" sz="2000" b="1" dirty="0">
                <a:solidFill>
                  <a:srgbClr val="7030A0"/>
                </a:solidFill>
                <a:latin typeface="Comic Sans MS" panose="030F0702030302020204" pitchFamily="66" charset="0"/>
              </a:rPr>
              <a:t>(1887-1975)</a:t>
            </a:r>
          </a:p>
        </p:txBody>
      </p:sp>
    </p:spTree>
    <p:extLst>
      <p:ext uri="{BB962C8B-B14F-4D97-AF65-F5344CB8AC3E}">
        <p14:creationId xmlns:p14="http://schemas.microsoft.com/office/powerpoint/2010/main" val="1680322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12">
            <a:extLst>
              <a:ext uri="{FF2B5EF4-FFF2-40B4-BE49-F238E27FC236}">
                <a16:creationId xmlns:a16="http://schemas.microsoft.com/office/drawing/2014/main" id="{91BF1E0F-D867-57A3-0550-9825CB3C3FE1}"/>
              </a:ext>
            </a:extLst>
          </p:cNvPr>
          <p:cNvGrpSpPr>
            <a:grpSpLocks/>
          </p:cNvGrpSpPr>
          <p:nvPr/>
        </p:nvGrpSpPr>
        <p:grpSpPr bwMode="auto">
          <a:xfrm>
            <a:off x="15875" y="0"/>
            <a:ext cx="9128125" cy="1792288"/>
            <a:chOff x="15875" y="-1"/>
            <a:chExt cx="9128125" cy="1792289"/>
          </a:xfrm>
        </p:grpSpPr>
        <p:pic>
          <p:nvPicPr>
            <p:cNvPr id="32773" name="Picture 10">
              <a:extLst>
                <a:ext uri="{FF2B5EF4-FFF2-40B4-BE49-F238E27FC236}">
                  <a16:creationId xmlns:a16="http://schemas.microsoft.com/office/drawing/2014/main" id="{91B525B0-CF06-4262-E11E-1AEE1D473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1" descr="Vaizdo rezultatas pagal užklausą „TRANSHUMANISM symbols“">
              <a:hlinkClick r:id="rId3"/>
              <a:extLst>
                <a:ext uri="{FF2B5EF4-FFF2-40B4-BE49-F238E27FC236}">
                  <a16:creationId xmlns:a16="http://schemas.microsoft.com/office/drawing/2014/main" id="{3221E79E-4C2C-CE0F-6979-10B129EB4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2771" name="Picture 4" descr="C:\Users\Dobilas\Desktop\BIO-TECHNO-EVOLIUCIJA.jpg">
            <a:extLst>
              <a:ext uri="{FF2B5EF4-FFF2-40B4-BE49-F238E27FC236}">
                <a16:creationId xmlns:a16="http://schemas.microsoft.com/office/drawing/2014/main" id="{67EFE7C1-EBF9-66D4-EC7C-EDFBD73A8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1295400"/>
            <a:ext cx="691356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2">
            <a:extLst>
              <a:ext uri="{FF2B5EF4-FFF2-40B4-BE49-F238E27FC236}">
                <a16:creationId xmlns:a16="http://schemas.microsoft.com/office/drawing/2014/main" id="{255214DB-1F88-BD0D-75AD-A5BB0713554A}"/>
              </a:ext>
            </a:extLst>
          </p:cNvPr>
          <p:cNvSpPr txBox="1">
            <a:spLocks noChangeArrowheads="1"/>
          </p:cNvSpPr>
          <p:nvPr/>
        </p:nvSpPr>
        <p:spPr bwMode="auto">
          <a:xfrm>
            <a:off x="1452563" y="425450"/>
            <a:ext cx="746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lt-LT" sz="1800" b="1">
                <a:solidFill>
                  <a:srgbClr val="7030A0"/>
                </a:solidFill>
                <a:latin typeface="Comic Sans MS" panose="030F0702030302020204" pitchFamily="66" charset="0"/>
              </a:rPr>
              <a:t>BIO-SOCIO-TECHNO EVOL</a:t>
            </a:r>
            <a:r>
              <a:rPr lang="lt-LT" altLang="lt-LT" sz="1800" b="1">
                <a:solidFill>
                  <a:srgbClr val="7030A0"/>
                </a:solidFill>
                <a:latin typeface="Comic Sans MS" panose="030F0702030302020204" pitchFamily="66" charset="0"/>
              </a:rPr>
              <a:t>IUCIJA atveda į</a:t>
            </a:r>
          </a:p>
          <a:p>
            <a:pPr>
              <a:spcBef>
                <a:spcPct val="0"/>
              </a:spcBef>
              <a:buFontTx/>
              <a:buNone/>
            </a:pPr>
            <a:r>
              <a:rPr lang="en-US" altLang="lt-LT" sz="1800" b="1">
                <a:solidFill>
                  <a:srgbClr val="7030A0"/>
                </a:solidFill>
                <a:latin typeface="Comic Sans MS" panose="030F0702030302020204" pitchFamily="66" charset="0"/>
              </a:rPr>
              <a:t> </a:t>
            </a:r>
            <a:r>
              <a:rPr lang="lt-LT" altLang="lt-LT" sz="1800" b="1">
                <a:solidFill>
                  <a:srgbClr val="FF0000"/>
                </a:solidFill>
                <a:latin typeface="Comic Sans MS" panose="030F0702030302020204" pitchFamily="66" charset="0"/>
              </a:rPr>
              <a:t>SKAITMENINĘ TECHNOLOGINĘ Bio-SINTEZĘ</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7">
            <a:extLst>
              <a:ext uri="{FF2B5EF4-FFF2-40B4-BE49-F238E27FC236}">
                <a16:creationId xmlns:a16="http://schemas.microsoft.com/office/drawing/2014/main" id="{41D3F781-E991-B8A3-2603-EEDCB40CBA10}"/>
              </a:ext>
            </a:extLst>
          </p:cNvPr>
          <p:cNvSpPr>
            <a:spLocks noChangeShapeType="1"/>
          </p:cNvSpPr>
          <p:nvPr/>
        </p:nvSpPr>
        <p:spPr bwMode="auto">
          <a:xfrm>
            <a:off x="304800" y="6597650"/>
            <a:ext cx="8435975" cy="0"/>
          </a:xfrm>
          <a:prstGeom prst="line">
            <a:avLst/>
          </a:prstGeom>
          <a:noFill/>
          <a:ln w="19050">
            <a:solidFill>
              <a:srgbClr val="3366FF"/>
            </a:solidFill>
            <a:miter lim="800000"/>
            <a:headEnd/>
            <a:tailEnd/>
          </a:ln>
          <a:extLst>
            <a:ext uri="{909E8E84-426E-40DD-AFC4-6F175D3DCCD1}">
              <a14:hiddenFill xmlns:a14="http://schemas.microsoft.com/office/drawing/2010/main">
                <a:noFill/>
              </a14:hiddenFill>
            </a:ext>
          </a:extLst>
        </p:spPr>
        <p:txBody>
          <a:bodyPr wrap="none"/>
          <a:lstStyle/>
          <a:p>
            <a:endParaRPr lang="lt-LT"/>
          </a:p>
        </p:txBody>
      </p:sp>
      <p:sp>
        <p:nvSpPr>
          <p:cNvPr id="33795" name="Text Box 4">
            <a:extLst>
              <a:ext uri="{FF2B5EF4-FFF2-40B4-BE49-F238E27FC236}">
                <a16:creationId xmlns:a16="http://schemas.microsoft.com/office/drawing/2014/main" id="{60667970-BDE0-F84A-D97D-F0ED232AD129}"/>
              </a:ext>
            </a:extLst>
          </p:cNvPr>
          <p:cNvSpPr txBox="1">
            <a:spLocks noChangeArrowheads="1"/>
          </p:cNvSpPr>
          <p:nvPr/>
        </p:nvSpPr>
        <p:spPr bwMode="auto">
          <a:xfrm>
            <a:off x="1511300" y="6597650"/>
            <a:ext cx="5905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200">
                <a:latin typeface="Comic Sans MS" panose="030F0702030302020204" pitchFamily="66" charset="0"/>
              </a:rPr>
              <a:t>D. Kirvelis. KIBERNETINĖ BIOPSICHOLOGIJOS SAMPRATA</a:t>
            </a:r>
            <a:endParaRPr lang="en-US" altLang="lt-LT" sz="1200">
              <a:latin typeface="Comic Sans MS" panose="030F0702030302020204" pitchFamily="66" charset="0"/>
            </a:endParaRPr>
          </a:p>
        </p:txBody>
      </p:sp>
      <p:pic>
        <p:nvPicPr>
          <p:cNvPr id="33796" name="Picture 1" descr="http://4.bp.blogspot.com/-WRhdPD-4nDE/VTDjEtaExTI/AAAAAAAAAG4/jbA5hQ3G2NQ/s1600/EvolutionRobotSquid1.jpg">
            <a:extLst>
              <a:ext uri="{FF2B5EF4-FFF2-40B4-BE49-F238E27FC236}">
                <a16:creationId xmlns:a16="http://schemas.microsoft.com/office/drawing/2014/main" id="{BE68ABC2-FB45-7863-7BD2-FEA4167DF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989138"/>
            <a:ext cx="8512175"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3">
            <a:extLst>
              <a:ext uri="{FF2B5EF4-FFF2-40B4-BE49-F238E27FC236}">
                <a16:creationId xmlns:a16="http://schemas.microsoft.com/office/drawing/2014/main" id="{3C87D126-0572-526D-F3AD-E49D8E7F8FF2}"/>
              </a:ext>
            </a:extLst>
          </p:cNvPr>
          <p:cNvSpPr>
            <a:spLocks noChangeArrowheads="1"/>
          </p:cNvSpPr>
          <p:nvPr/>
        </p:nvSpPr>
        <p:spPr bwMode="auto">
          <a:xfrm>
            <a:off x="0" y="2800350"/>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lt-LT" altLang="lt-LT" sz="1800">
              <a:latin typeface="Arial" panose="020B0604020202020204" pitchFamily="34" charset="0"/>
            </a:endParaRPr>
          </a:p>
        </p:txBody>
      </p:sp>
      <p:sp>
        <p:nvSpPr>
          <p:cNvPr id="33798" name="TextBox 4">
            <a:extLst>
              <a:ext uri="{FF2B5EF4-FFF2-40B4-BE49-F238E27FC236}">
                <a16:creationId xmlns:a16="http://schemas.microsoft.com/office/drawing/2014/main" id="{0455C5CB-1129-0C3D-3EB4-2D6AEA866C75}"/>
              </a:ext>
            </a:extLst>
          </p:cNvPr>
          <p:cNvSpPr txBox="1">
            <a:spLocks noChangeArrowheads="1"/>
          </p:cNvSpPr>
          <p:nvPr/>
        </p:nvSpPr>
        <p:spPr bwMode="auto">
          <a:xfrm>
            <a:off x="1511300" y="33338"/>
            <a:ext cx="57245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7030A0"/>
                </a:solidFill>
                <a:latin typeface="Comic Sans MS" panose="030F0702030302020204" pitchFamily="66" charset="0"/>
              </a:rPr>
              <a:t>NBIC-NBICE  technologijos tarpinis siekis  einant link</a:t>
            </a:r>
          </a:p>
          <a:p>
            <a:pPr algn="ctr" eaLnBrk="1" hangingPunct="1">
              <a:spcBef>
                <a:spcPct val="0"/>
              </a:spcBef>
              <a:buFontTx/>
              <a:buNone/>
            </a:pPr>
            <a:r>
              <a:rPr lang="lt-LT" altLang="lt-LT" sz="2000" b="1">
                <a:solidFill>
                  <a:srgbClr val="7030A0"/>
                </a:solidFill>
                <a:latin typeface="Comic Sans MS" panose="030F0702030302020204" pitchFamily="66" charset="0"/>
              </a:rPr>
              <a:t>TRANSHUMANIZMO</a:t>
            </a:r>
          </a:p>
        </p:txBody>
      </p:sp>
      <p:pic>
        <p:nvPicPr>
          <p:cNvPr id="33799" name="Picture 2" descr="Vaizdo rezultatas pagal užklausą „TRANSHUMANISM symbols“">
            <a:hlinkClick r:id="rId4"/>
            <a:extLst>
              <a:ext uri="{FF2B5EF4-FFF2-40B4-BE49-F238E27FC236}">
                <a16:creationId xmlns:a16="http://schemas.microsoft.com/office/drawing/2014/main" id="{BB8C872D-204E-626F-CD33-6B386D2F8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75" y="0"/>
            <a:ext cx="1989138"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0">
            <a:extLst>
              <a:ext uri="{FF2B5EF4-FFF2-40B4-BE49-F238E27FC236}">
                <a16:creationId xmlns:a16="http://schemas.microsoft.com/office/drawing/2014/main" id="{622F4D0B-47AA-4A26-DDFE-2302AA16E3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Line 2">
            <a:extLst>
              <a:ext uri="{FF2B5EF4-FFF2-40B4-BE49-F238E27FC236}">
                <a16:creationId xmlns:a16="http://schemas.microsoft.com/office/drawing/2014/main" id="{4B6BB77B-0BF3-40AC-A925-B63E167A2C8A}"/>
              </a:ext>
            </a:extLst>
          </p:cNvPr>
          <p:cNvSpPr>
            <a:spLocks noChangeShapeType="1"/>
          </p:cNvSpPr>
          <p:nvPr/>
        </p:nvSpPr>
        <p:spPr bwMode="auto">
          <a:xfrm>
            <a:off x="971550" y="1120775"/>
            <a:ext cx="8172450" cy="4763"/>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AF7FEC1-1567-BE59-3EBA-36FB9F63A4BA}"/>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lt-LT" altLang="lt-LT" sz="1800">
              <a:latin typeface="Arial" panose="020B0604020202020204" pitchFamily="34" charset="0"/>
            </a:endParaRPr>
          </a:p>
        </p:txBody>
      </p:sp>
      <p:pic>
        <p:nvPicPr>
          <p:cNvPr id="35843" name="Picture 2" descr="http://2.bp.blogspot.com/-cEYaEHBMUaw/VTPWndjK2cI/AAAAAAAAAH4/EocbFnNBzPw/s1600/BacteriaMan.jpg">
            <a:extLst>
              <a:ext uri="{FF2B5EF4-FFF2-40B4-BE49-F238E27FC236}">
                <a16:creationId xmlns:a16="http://schemas.microsoft.com/office/drawing/2014/main" id="{13F9E0FF-741A-80DF-CACF-8B7B6B2FD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663" y="1196975"/>
            <a:ext cx="75755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3">
            <a:extLst>
              <a:ext uri="{FF2B5EF4-FFF2-40B4-BE49-F238E27FC236}">
                <a16:creationId xmlns:a16="http://schemas.microsoft.com/office/drawing/2014/main" id="{62C9E176-EE5F-3051-21C1-6877669B1A31}"/>
              </a:ext>
            </a:extLst>
          </p:cNvPr>
          <p:cNvSpPr>
            <a:spLocks noChangeArrowheads="1"/>
          </p:cNvSpPr>
          <p:nvPr/>
        </p:nvSpPr>
        <p:spPr bwMode="auto">
          <a:xfrm>
            <a:off x="0" y="4629150"/>
            <a:ext cx="9144000" cy="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7" name="TextBox 6">
            <a:extLst>
              <a:ext uri="{FF2B5EF4-FFF2-40B4-BE49-F238E27FC236}">
                <a16:creationId xmlns:a16="http://schemas.microsoft.com/office/drawing/2014/main" id="{45F40AF8-D472-49E6-B898-CC17FD46B895}"/>
              </a:ext>
            </a:extLst>
          </p:cNvPr>
          <p:cNvSpPr txBox="1"/>
          <p:nvPr/>
        </p:nvSpPr>
        <p:spPr>
          <a:xfrm>
            <a:off x="1482725" y="144463"/>
            <a:ext cx="5681663" cy="954087"/>
          </a:xfrm>
          <a:prstGeom prst="rect">
            <a:avLst/>
          </a:prstGeom>
          <a:noFill/>
        </p:spPr>
        <p:txBody>
          <a:bodyPr>
            <a:spAutoFit/>
          </a:bodyPr>
          <a:lstStyle/>
          <a:p>
            <a:pPr algn="ctr">
              <a:defRPr/>
            </a:pPr>
            <a:r>
              <a:rPr lang="lt-LT" sz="2800" b="1" dirty="0">
                <a:solidFill>
                  <a:srgbClr val="7030A0"/>
                </a:solidFill>
                <a:effectLst>
                  <a:outerShdw blurRad="38100" dist="38100" dir="2700000" algn="tl">
                    <a:srgbClr val="000000">
                      <a:alpha val="43137"/>
                    </a:srgbClr>
                  </a:outerShdw>
                </a:effectLst>
                <a:latin typeface="Comic Sans MS" pitchFamily="66" charset="0"/>
                <a:cs typeface="Arial" charset="0"/>
              </a:rPr>
              <a:t>BIOCHIMERA – ŽMOGUS KRABAS</a:t>
            </a:r>
          </a:p>
        </p:txBody>
      </p:sp>
      <p:pic>
        <p:nvPicPr>
          <p:cNvPr id="35846" name="Picture 2" descr="Vaizdo rezultatas pagal užklausą „TRANSHUMANISM symbols“">
            <a:hlinkClick r:id="rId4"/>
            <a:extLst>
              <a:ext uri="{FF2B5EF4-FFF2-40B4-BE49-F238E27FC236}">
                <a16:creationId xmlns:a16="http://schemas.microsoft.com/office/drawing/2014/main" id="{57167C9A-B31A-4BEA-65AD-F9D97768B4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57150"/>
            <a:ext cx="20161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0">
            <a:extLst>
              <a:ext uri="{FF2B5EF4-FFF2-40B4-BE49-F238E27FC236}">
                <a16:creationId xmlns:a16="http://schemas.microsoft.com/office/drawing/2014/main" id="{22F259D8-CB44-8CAC-E3CD-2E0D1D860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Line 2">
            <a:extLst>
              <a:ext uri="{FF2B5EF4-FFF2-40B4-BE49-F238E27FC236}">
                <a16:creationId xmlns:a16="http://schemas.microsoft.com/office/drawing/2014/main" id="{430F3CC9-5A8A-439F-9CEF-70723CD36851}"/>
              </a:ext>
            </a:extLst>
          </p:cNvPr>
          <p:cNvSpPr>
            <a:spLocks noChangeShapeType="1"/>
          </p:cNvSpPr>
          <p:nvPr/>
        </p:nvSpPr>
        <p:spPr bwMode="auto">
          <a:xfrm>
            <a:off x="900113" y="1116013"/>
            <a:ext cx="8208962" cy="9525"/>
          </a:xfrm>
          <a:prstGeom prst="line">
            <a:avLst/>
          </a:prstGeom>
          <a:noFill/>
          <a:ln w="38100" cmpd="dbl">
            <a:solidFill>
              <a:srgbClr val="00B050"/>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8A3AF5-29CE-44D0-B49E-0FB0295D832A}"/>
              </a:ext>
            </a:extLst>
          </p:cNvPr>
          <p:cNvSpPr txBox="1"/>
          <p:nvPr/>
        </p:nvSpPr>
        <p:spPr>
          <a:xfrm>
            <a:off x="1546225" y="333375"/>
            <a:ext cx="2954338" cy="368300"/>
          </a:xfrm>
          <a:prstGeom prst="rect">
            <a:avLst/>
          </a:prstGeom>
          <a:noFill/>
        </p:spPr>
        <p:txBody>
          <a:bodyPr>
            <a:spAutoFit/>
          </a:bodyPr>
          <a:lstStyle/>
          <a:p>
            <a:pPr>
              <a:defRPr/>
            </a:pPr>
            <a:r>
              <a:rPr lang="lt-LT" b="1" dirty="0">
                <a:solidFill>
                  <a:srgbClr val="3219CB"/>
                </a:solidFill>
                <a:effectLst>
                  <a:outerShdw blurRad="38100" dist="38100" dir="2700000" algn="tl">
                    <a:srgbClr val="000000">
                      <a:alpha val="43137"/>
                    </a:srgbClr>
                  </a:outerShdw>
                </a:effectLst>
                <a:latin typeface="Comic Sans MS" pitchFamily="66" charset="0"/>
                <a:cs typeface="+mn-cs"/>
              </a:rPr>
              <a:t>Prof. Zenonas NORKUS</a:t>
            </a:r>
          </a:p>
        </p:txBody>
      </p:sp>
      <p:pic>
        <p:nvPicPr>
          <p:cNvPr id="37891" name="Picture 3" descr="C:\Users\Dobilas\Desktop\NorkusMONO.jpg">
            <a:extLst>
              <a:ext uri="{FF2B5EF4-FFF2-40B4-BE49-F238E27FC236}">
                <a16:creationId xmlns:a16="http://schemas.microsoft.com/office/drawing/2014/main" id="{DDA84730-9AE6-0667-35A2-D2ED7D3FE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3400"/>
            <a:ext cx="3140075" cy="472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DE3673C8-46FC-24CC-41C2-3BA187E098D7}"/>
              </a:ext>
            </a:extLst>
          </p:cNvPr>
          <p:cNvSpPr txBox="1">
            <a:spLocks noChangeArrowheads="1"/>
          </p:cNvSpPr>
          <p:nvPr/>
        </p:nvSpPr>
        <p:spPr bwMode="auto">
          <a:xfrm>
            <a:off x="3203575" y="3357563"/>
            <a:ext cx="5905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400" b="1">
                <a:solidFill>
                  <a:srgbClr val="3219CB"/>
                </a:solidFill>
                <a:latin typeface="Comic Sans MS" panose="030F0702030302020204" pitchFamily="66" charset="0"/>
              </a:rPr>
              <a:t>“Futurologinis epilogas: apie ateinančią sintetinės biologijos Kondratjevo bangą ir biokapitalistinę Lietuvą” </a:t>
            </a:r>
          </a:p>
          <a:p>
            <a:pPr eaLnBrk="1" hangingPunct="1">
              <a:spcBef>
                <a:spcPct val="0"/>
              </a:spcBef>
              <a:buFontTx/>
              <a:buNone/>
            </a:pPr>
            <a:r>
              <a:rPr lang="lt-LT" altLang="lt-LT" sz="2400" b="1">
                <a:solidFill>
                  <a:srgbClr val="3219CB"/>
                </a:solidFill>
                <a:latin typeface="Comic Sans MS" panose="030F0702030302020204" pitchFamily="66" charset="0"/>
              </a:rPr>
              <a:t>pateikia 5 galimus Lietuvos raidos scenarijus, kuriuos labiausia lems du veiksniai </a:t>
            </a:r>
          </a:p>
          <a:p>
            <a:pPr eaLnBrk="1" hangingPunct="1">
              <a:spcBef>
                <a:spcPct val="0"/>
              </a:spcBef>
              <a:buFontTx/>
              <a:buNone/>
            </a:pPr>
            <a:r>
              <a:rPr lang="lt-LT" altLang="lt-LT" sz="2400" b="1">
                <a:solidFill>
                  <a:srgbClr val="3219CB"/>
                </a:solidFill>
                <a:latin typeface="Comic Sans MS" panose="030F0702030302020204" pitchFamily="66" charset="0"/>
              </a:rPr>
              <a:t>– </a:t>
            </a:r>
            <a:r>
              <a:rPr lang="lt-LT" altLang="lt-LT" sz="2400" b="1">
                <a:solidFill>
                  <a:srgbClr val="FF0000"/>
                </a:solidFill>
                <a:latin typeface="Comic Sans MS" panose="030F0702030302020204" pitchFamily="66" charset="0"/>
              </a:rPr>
              <a:t>sintetinės biologijos technologijų pažanga pasaulyje </a:t>
            </a:r>
            <a:r>
              <a:rPr lang="lt-LT" altLang="lt-LT" sz="2400" b="1">
                <a:solidFill>
                  <a:srgbClr val="3219CB"/>
                </a:solidFill>
                <a:latin typeface="Comic Sans MS" panose="030F0702030302020204" pitchFamily="66" charset="0"/>
              </a:rPr>
              <a:t>ir</a:t>
            </a:r>
          </a:p>
          <a:p>
            <a:pPr algn="r" eaLnBrk="1" hangingPunct="1">
              <a:spcBef>
                <a:spcPct val="0"/>
              </a:spcBef>
              <a:buFontTx/>
              <a:buNone/>
            </a:pPr>
            <a:r>
              <a:rPr lang="lt-LT" altLang="lt-LT" sz="2400" b="1">
                <a:solidFill>
                  <a:srgbClr val="3219CB"/>
                </a:solidFill>
                <a:latin typeface="Comic Sans MS" panose="030F0702030302020204" pitchFamily="66" charset="0"/>
              </a:rPr>
              <a:t>- politiniai procesai Rusijoje. </a:t>
            </a:r>
          </a:p>
        </p:txBody>
      </p:sp>
      <p:pic>
        <p:nvPicPr>
          <p:cNvPr id="4" name="Picture 2" descr="Zenonas Norkus&lt;br&gt;&lt;a target=&quot;_blank&quot; href=&quot;http://www.delfi.lt&quot;&gt;DELFI (V.Kopūsto nuotr.)&lt;/a&gt;">
            <a:extLst>
              <a:ext uri="{FF2B5EF4-FFF2-40B4-BE49-F238E27FC236}">
                <a16:creationId xmlns:a16="http://schemas.microsoft.com/office/drawing/2014/main" id="{62139656-4D39-B95F-4918-5EC80F77CD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1988" y="0"/>
            <a:ext cx="46720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a:extLst>
              <a:ext uri="{FF2B5EF4-FFF2-40B4-BE49-F238E27FC236}">
                <a16:creationId xmlns:a16="http://schemas.microsoft.com/office/drawing/2014/main" id="{53B407F7-B4DE-9ED5-C89F-815834427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Line 2">
            <a:extLst>
              <a:ext uri="{FF2B5EF4-FFF2-40B4-BE49-F238E27FC236}">
                <a16:creationId xmlns:a16="http://schemas.microsoft.com/office/drawing/2014/main" id="{9996F1C6-899C-4B80-A33F-4766BE9A3ABE}"/>
              </a:ext>
            </a:extLst>
          </p:cNvPr>
          <p:cNvSpPr>
            <a:spLocks noChangeShapeType="1"/>
          </p:cNvSpPr>
          <p:nvPr/>
        </p:nvSpPr>
        <p:spPr bwMode="auto">
          <a:xfrm>
            <a:off x="900113" y="1123950"/>
            <a:ext cx="3600450" cy="0"/>
          </a:xfrm>
          <a:prstGeom prst="line">
            <a:avLst/>
          </a:prstGeom>
          <a:noFill/>
          <a:ln w="38100" cmpd="dbl">
            <a:solidFill>
              <a:schemeClr val="accent3">
                <a:lumMod val="75000"/>
              </a:schemeClr>
            </a:solidFill>
            <a:round/>
            <a:headEnd/>
            <a:tailEnd/>
          </a:ln>
        </p:spPr>
        <p:txBody>
          <a:bodyPr/>
          <a:lstStyle/>
          <a:p>
            <a:pPr>
              <a:defRPr/>
            </a:pPr>
            <a:endParaRPr lang="lt-LT">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Box 1">
            <a:extLst>
              <a:ext uri="{FF2B5EF4-FFF2-40B4-BE49-F238E27FC236}">
                <a16:creationId xmlns:a16="http://schemas.microsoft.com/office/drawing/2014/main" id="{476CD8D9-CB25-4DB8-A581-F2A5132CF415}"/>
              </a:ext>
            </a:extLst>
          </p:cNvPr>
          <p:cNvSpPr txBox="1">
            <a:spLocks noChangeArrowheads="1"/>
          </p:cNvSpPr>
          <p:nvPr/>
        </p:nvSpPr>
        <p:spPr bwMode="auto">
          <a:xfrm>
            <a:off x="1262063" y="82550"/>
            <a:ext cx="6475412" cy="831850"/>
          </a:xfrm>
          <a:prstGeom prst="rect">
            <a:avLst/>
          </a:prstGeom>
          <a:noFill/>
          <a:ln w="9525">
            <a:noFill/>
            <a:miter lim="800000"/>
            <a:headEnd/>
            <a:tailEnd/>
          </a:ln>
        </p:spPr>
        <p:txBody>
          <a:bodyPr>
            <a:spAutoFit/>
          </a:bodyPr>
          <a:lstStyle/>
          <a:p>
            <a:pPr algn="ctr">
              <a:defRPr/>
            </a:pPr>
            <a:r>
              <a:rPr lang="lt-LT" sz="2400" b="1" dirty="0">
                <a:solidFill>
                  <a:srgbClr val="7030A0"/>
                </a:solidFill>
                <a:effectLst>
                  <a:outerShdw blurRad="38100" dist="38100" dir="2700000" algn="tl">
                    <a:srgbClr val="000000">
                      <a:alpha val="43137"/>
                    </a:srgbClr>
                  </a:outerShdw>
                </a:effectLst>
                <a:latin typeface="Comic Sans MS" pitchFamily="66" charset="0"/>
                <a:cs typeface="+mn-cs"/>
              </a:rPr>
              <a:t>2017-ji metai – </a:t>
            </a:r>
          </a:p>
          <a:p>
            <a:pPr algn="ctr">
              <a:defRPr/>
            </a:pPr>
            <a:r>
              <a:rPr lang="lt-LT" sz="2400" b="1" dirty="0">
                <a:solidFill>
                  <a:srgbClr val="7030A0"/>
                </a:solidFill>
                <a:effectLst>
                  <a:outerShdw blurRad="38100" dist="38100" dir="2700000" algn="tl">
                    <a:srgbClr val="000000">
                      <a:alpha val="43137"/>
                    </a:srgbClr>
                  </a:outerShdw>
                </a:effectLst>
                <a:latin typeface="Comic Sans MS" pitchFamily="66" charset="0"/>
                <a:cs typeface="+mn-cs"/>
              </a:rPr>
              <a:t>REFORMACIJOS METAI</a:t>
            </a:r>
          </a:p>
        </p:txBody>
      </p:sp>
      <p:grpSp>
        <p:nvGrpSpPr>
          <p:cNvPr id="2" name="Group 27">
            <a:extLst>
              <a:ext uri="{FF2B5EF4-FFF2-40B4-BE49-F238E27FC236}">
                <a16:creationId xmlns:a16="http://schemas.microsoft.com/office/drawing/2014/main" id="{0C61F2BF-1E66-7D12-EDF2-ACDDA93F664C}"/>
              </a:ext>
            </a:extLst>
          </p:cNvPr>
          <p:cNvGrpSpPr>
            <a:grpSpLocks/>
          </p:cNvGrpSpPr>
          <p:nvPr/>
        </p:nvGrpSpPr>
        <p:grpSpPr bwMode="auto">
          <a:xfrm>
            <a:off x="-36513" y="1474788"/>
            <a:ext cx="3168651" cy="5267325"/>
            <a:chOff x="-36509" y="1475260"/>
            <a:chExt cx="3168349" cy="5265808"/>
          </a:xfrm>
        </p:grpSpPr>
        <p:pic>
          <p:nvPicPr>
            <p:cNvPr id="39962" name="Picture 4" descr="Mikołaj Radziwiłł Czarny.JPG">
              <a:extLst>
                <a:ext uri="{FF2B5EF4-FFF2-40B4-BE49-F238E27FC236}">
                  <a16:creationId xmlns:a16="http://schemas.microsoft.com/office/drawing/2014/main" id="{6050810C-4CBC-ABB9-D809-0776DAC35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38904" y="1835035"/>
              <a:ext cx="2548919" cy="353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3" name="Picture 3" descr="Traby (herbas)">
              <a:hlinkClick r:id="rId3" tooltip="Traby (herbas)"/>
              <a:extLst>
                <a:ext uri="{FF2B5EF4-FFF2-40B4-BE49-F238E27FC236}">
                  <a16:creationId xmlns:a16="http://schemas.microsoft.com/office/drawing/2014/main" id="{898BF9B4-A78D-C05C-3F11-22D2004E8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09" y="1708933"/>
              <a:ext cx="883921" cy="92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4" name="TextBox 13">
              <a:extLst>
                <a:ext uri="{FF2B5EF4-FFF2-40B4-BE49-F238E27FC236}">
                  <a16:creationId xmlns:a16="http://schemas.microsoft.com/office/drawing/2014/main" id="{A490354F-2077-0EBE-4FD3-CF2508A2505E}"/>
                </a:ext>
              </a:extLst>
            </p:cNvPr>
            <p:cNvSpPr txBox="1">
              <a:spLocks noChangeArrowheads="1"/>
            </p:cNvSpPr>
            <p:nvPr/>
          </p:nvSpPr>
          <p:spPr bwMode="auto">
            <a:xfrm>
              <a:off x="0" y="5302669"/>
              <a:ext cx="3131840" cy="646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3219CB"/>
                  </a:solidFill>
                  <a:latin typeface="Comic Sans MS" panose="030F0702030302020204" pitchFamily="66" charset="0"/>
                </a:rPr>
                <a:t>Mikalojus Radvila Juodasis</a:t>
              </a:r>
            </a:p>
            <a:p>
              <a:pPr algn="ctr" eaLnBrk="1" hangingPunct="1">
                <a:spcBef>
                  <a:spcPct val="0"/>
                </a:spcBef>
                <a:buFontTx/>
                <a:buNone/>
              </a:pPr>
              <a:r>
                <a:rPr lang="lt-LT" altLang="lt-LT" sz="1800">
                  <a:solidFill>
                    <a:srgbClr val="3219CB"/>
                  </a:solidFill>
                  <a:latin typeface="Comic Sans MS" panose="030F0702030302020204" pitchFamily="66" charset="0"/>
                </a:rPr>
                <a:t> (1515 - 1565 m.)</a:t>
              </a:r>
            </a:p>
          </p:txBody>
        </p:sp>
        <p:sp>
          <p:nvSpPr>
            <p:cNvPr id="39965" name="TextBox 14">
              <a:extLst>
                <a:ext uri="{FF2B5EF4-FFF2-40B4-BE49-F238E27FC236}">
                  <a16:creationId xmlns:a16="http://schemas.microsoft.com/office/drawing/2014/main" id="{418F3BE4-1B85-4989-3B05-A603AE378D4B}"/>
                </a:ext>
              </a:extLst>
            </p:cNvPr>
            <p:cNvSpPr txBox="1">
              <a:spLocks noChangeArrowheads="1"/>
            </p:cNvSpPr>
            <p:nvPr/>
          </p:nvSpPr>
          <p:spPr bwMode="auto">
            <a:xfrm>
              <a:off x="755576" y="1475260"/>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C00000"/>
                  </a:solidFill>
                  <a:latin typeface="Comic Sans MS" panose="030F0702030302020204" pitchFamily="66" charset="0"/>
                </a:rPr>
                <a:t>XVI a. Reformacija</a:t>
              </a:r>
            </a:p>
          </p:txBody>
        </p:sp>
        <p:sp>
          <p:nvSpPr>
            <p:cNvPr id="39966" name="TextBox 24">
              <a:extLst>
                <a:ext uri="{FF2B5EF4-FFF2-40B4-BE49-F238E27FC236}">
                  <a16:creationId xmlns:a16="http://schemas.microsoft.com/office/drawing/2014/main" id="{DC86D6DB-5BD5-8C40-E045-77BDE399384F}"/>
                </a:ext>
              </a:extLst>
            </p:cNvPr>
            <p:cNvSpPr txBox="1">
              <a:spLocks noChangeArrowheads="1"/>
            </p:cNvSpPr>
            <p:nvPr/>
          </p:nvSpPr>
          <p:spPr bwMode="auto">
            <a:xfrm>
              <a:off x="107504" y="6002404"/>
              <a:ext cx="3024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400" b="1">
                  <a:solidFill>
                    <a:srgbClr val="3219CB"/>
                  </a:solidFill>
                  <a:latin typeface="Comic Sans MS" panose="030F0702030302020204" pitchFamily="66" charset="0"/>
                </a:rPr>
                <a:t>Krikščioniška REFORMACIJA – </a:t>
              </a:r>
            </a:p>
            <a:p>
              <a:pPr algn="ctr" eaLnBrk="1" hangingPunct="1">
                <a:spcBef>
                  <a:spcPct val="0"/>
                </a:spcBef>
                <a:buFontTx/>
                <a:buNone/>
              </a:pPr>
              <a:r>
                <a:rPr lang="lt-LT" altLang="lt-LT" sz="1400" b="1">
                  <a:solidFill>
                    <a:srgbClr val="3219CB"/>
                  </a:solidFill>
                  <a:latin typeface="Comic Sans MS" panose="030F0702030302020204" pitchFamily="66" charset="0"/>
                </a:rPr>
                <a:t>bet ne katalikybė sąlygos</a:t>
              </a:r>
            </a:p>
            <a:p>
              <a:pPr algn="ctr" eaLnBrk="1" hangingPunct="1">
                <a:spcBef>
                  <a:spcPct val="0"/>
                </a:spcBef>
                <a:buFontTx/>
                <a:buNone/>
              </a:pPr>
              <a:r>
                <a:rPr lang="lt-LT" altLang="lt-LT" sz="1400" b="1">
                  <a:solidFill>
                    <a:srgbClr val="3219CB"/>
                  </a:solidFill>
                  <a:latin typeface="Comic Sans MS" panose="030F0702030302020204" pitchFamily="66" charset="0"/>
                </a:rPr>
                <a:t>LIETUVOS SAVARANKIŠKUMĄ</a:t>
              </a:r>
            </a:p>
          </p:txBody>
        </p:sp>
      </p:grpSp>
      <p:grpSp>
        <p:nvGrpSpPr>
          <p:cNvPr id="3" name="Group 28">
            <a:extLst>
              <a:ext uri="{FF2B5EF4-FFF2-40B4-BE49-F238E27FC236}">
                <a16:creationId xmlns:a16="http://schemas.microsoft.com/office/drawing/2014/main" id="{638A4A75-F611-8E7F-B06B-754C4157FB3E}"/>
              </a:ext>
            </a:extLst>
          </p:cNvPr>
          <p:cNvGrpSpPr>
            <a:grpSpLocks/>
          </p:cNvGrpSpPr>
          <p:nvPr/>
        </p:nvGrpSpPr>
        <p:grpSpPr bwMode="auto">
          <a:xfrm>
            <a:off x="6588125" y="1168400"/>
            <a:ext cx="2555875" cy="5689600"/>
            <a:chOff x="6516216" y="1052736"/>
            <a:chExt cx="2555776" cy="5688632"/>
          </a:xfrm>
        </p:grpSpPr>
        <p:pic>
          <p:nvPicPr>
            <p:cNvPr id="39954" name="Picture 7" descr="Vaizdo rezultatas pagal užklausą „ethics and emerging technology institute“">
              <a:hlinkClick r:id="rId5"/>
              <a:extLst>
                <a:ext uri="{FF2B5EF4-FFF2-40B4-BE49-F238E27FC236}">
                  <a16:creationId xmlns:a16="http://schemas.microsoft.com/office/drawing/2014/main" id="{21C0DC10-FA20-10B5-A9AB-B6A227343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2" y="5358814"/>
              <a:ext cx="2411760" cy="4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6" name="Rectangle 18">
              <a:extLst>
                <a:ext uri="{FF2B5EF4-FFF2-40B4-BE49-F238E27FC236}">
                  <a16:creationId xmlns:a16="http://schemas.microsoft.com/office/drawing/2014/main" id="{1DD5D66F-A15E-44C8-A294-85C4A098E44E}"/>
                </a:ext>
              </a:extLst>
            </p:cNvPr>
            <p:cNvSpPr>
              <a:spLocks noChangeArrowheads="1"/>
            </p:cNvSpPr>
            <p:nvPr/>
          </p:nvSpPr>
          <p:spPr bwMode="auto">
            <a:xfrm>
              <a:off x="7021021" y="5949341"/>
              <a:ext cx="1979536" cy="792027"/>
            </a:xfrm>
            <a:prstGeom prst="rect">
              <a:avLst/>
            </a:prstGeom>
            <a:solidFill>
              <a:schemeClr val="tx1"/>
            </a:solidFill>
            <a:ln w="19050" algn="ctr">
              <a:solidFill>
                <a:schemeClr val="tx1"/>
              </a:solidFill>
              <a:miter lim="800000"/>
              <a:headEnd/>
              <a:tailEnd/>
            </a:ln>
          </p:spPr>
          <p:txBody>
            <a:bodyPr wrap="none"/>
            <a:lstStyle/>
            <a:p>
              <a:pPr>
                <a:defRPr/>
              </a:pPr>
              <a:endParaRPr lang="lt-LT">
                <a:effectLst>
                  <a:outerShdw blurRad="38100" dist="38100" dir="2700000" algn="tl">
                    <a:srgbClr val="000000">
                      <a:alpha val="43137"/>
                    </a:srgbClr>
                  </a:outerShdw>
                </a:effectLst>
                <a:latin typeface="Arial" charset="0"/>
                <a:cs typeface="+mn-cs"/>
              </a:endParaRPr>
            </a:p>
          </p:txBody>
        </p:sp>
        <p:pic>
          <p:nvPicPr>
            <p:cNvPr id="39956" name="Picture 9" descr="Singularity University: Empowering a global community with exponential technology to solve our world's biggest challenges">
              <a:hlinkClick r:id="rId7"/>
              <a:extLst>
                <a:ext uri="{FF2B5EF4-FFF2-40B4-BE49-F238E27FC236}">
                  <a16:creationId xmlns:a16="http://schemas.microsoft.com/office/drawing/2014/main" id="{5B5B34A7-ED35-428B-9461-09BDB15A2E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5893197"/>
              <a:ext cx="2228586" cy="6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11" descr="Vaizdo rezultatas pagal užklausą „singularity university“">
              <a:hlinkClick r:id="rId9"/>
              <a:extLst>
                <a:ext uri="{FF2B5EF4-FFF2-40B4-BE49-F238E27FC236}">
                  <a16:creationId xmlns:a16="http://schemas.microsoft.com/office/drawing/2014/main" id="{772C56B6-15FD-FCCA-B4D0-17651B543F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240" y="1693587"/>
              <a:ext cx="2267744" cy="151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13" descr="Vaizdo rezultatas pagal užklausą „Ray Kurzweil“">
              <a:hlinkClick r:id="rId11"/>
              <a:extLst>
                <a:ext uri="{FF2B5EF4-FFF2-40B4-BE49-F238E27FC236}">
                  <a16:creationId xmlns:a16="http://schemas.microsoft.com/office/drawing/2014/main" id="{95C66315-C4D5-2C94-C1EB-A7A4CC84D6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75141" y="3266553"/>
              <a:ext cx="2189347" cy="145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3" name="TextBox 21">
              <a:extLst>
                <a:ext uri="{FF2B5EF4-FFF2-40B4-BE49-F238E27FC236}">
                  <a16:creationId xmlns:a16="http://schemas.microsoft.com/office/drawing/2014/main" id="{BF797400-4860-4670-B374-6BB7ED2BFA83}"/>
                </a:ext>
              </a:extLst>
            </p:cNvPr>
            <p:cNvSpPr txBox="1">
              <a:spLocks noChangeArrowheads="1"/>
            </p:cNvSpPr>
            <p:nvPr/>
          </p:nvSpPr>
          <p:spPr bwMode="auto">
            <a:xfrm>
              <a:off x="6516216" y="1052736"/>
              <a:ext cx="2555776" cy="615845"/>
            </a:xfrm>
            <a:prstGeom prst="rect">
              <a:avLst/>
            </a:prstGeom>
            <a:noFill/>
            <a:ln w="9525">
              <a:noFill/>
              <a:miter lim="800000"/>
              <a:headEnd/>
              <a:tailEnd/>
            </a:ln>
          </p:spPr>
          <p:txBody>
            <a:bodyPr>
              <a:spAutoFit/>
            </a:bodyPr>
            <a:lstStyle/>
            <a:p>
              <a:pPr algn="ctr">
                <a:defRPr/>
              </a:pPr>
              <a:r>
                <a:rPr lang="lt-LT" b="1" dirty="0">
                  <a:solidFill>
                    <a:srgbClr val="C00000"/>
                  </a:solidFill>
                  <a:effectLst>
                    <a:outerShdw blurRad="38100" dist="38100" dir="2700000" algn="tl">
                      <a:srgbClr val="000000">
                        <a:alpha val="43137"/>
                      </a:srgbClr>
                    </a:outerShdw>
                  </a:effectLst>
                  <a:latin typeface="Comic Sans MS" pitchFamily="66" charset="0"/>
                  <a:cs typeface="Arial" charset="0"/>
                </a:rPr>
                <a:t>XXI a. Reformacija</a:t>
              </a:r>
            </a:p>
            <a:p>
              <a:pPr algn="ctr">
                <a:defRPr/>
              </a:pPr>
              <a:r>
                <a:rPr lang="lt-LT" sz="1600" b="1" dirty="0">
                  <a:solidFill>
                    <a:srgbClr val="C00000"/>
                  </a:solidFill>
                  <a:effectLst>
                    <a:outerShdw blurRad="38100" dist="38100" dir="2700000" algn="tl">
                      <a:srgbClr val="000000">
                        <a:alpha val="43137"/>
                      </a:srgbClr>
                    </a:outerShdw>
                  </a:effectLst>
                  <a:latin typeface="Comic Sans MS" pitchFamily="66" charset="0"/>
                  <a:cs typeface="Arial" charset="0"/>
                </a:rPr>
                <a:t>TRANSHUMANIZMAS</a:t>
              </a:r>
            </a:p>
          </p:txBody>
        </p:sp>
        <p:sp>
          <p:nvSpPr>
            <p:cNvPr id="39960" name="TextBox 22">
              <a:extLst>
                <a:ext uri="{FF2B5EF4-FFF2-40B4-BE49-F238E27FC236}">
                  <a16:creationId xmlns:a16="http://schemas.microsoft.com/office/drawing/2014/main" id="{EA278BB5-32F6-3F65-F188-C0E45BD7F934}"/>
                </a:ext>
              </a:extLst>
            </p:cNvPr>
            <p:cNvSpPr txBox="1">
              <a:spLocks noChangeArrowheads="1"/>
            </p:cNvSpPr>
            <p:nvPr/>
          </p:nvSpPr>
          <p:spPr bwMode="auto">
            <a:xfrm>
              <a:off x="6696744" y="4653136"/>
              <a:ext cx="2267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3219CB"/>
                  </a:solidFill>
                  <a:latin typeface="Comic Sans MS" panose="030F0702030302020204" pitchFamily="66" charset="0"/>
                </a:rPr>
                <a:t>Prof. Ray Kurzweil </a:t>
              </a:r>
            </a:p>
          </p:txBody>
        </p:sp>
        <p:sp>
          <p:nvSpPr>
            <p:cNvPr id="39961" name="TextBox 25">
              <a:extLst>
                <a:ext uri="{FF2B5EF4-FFF2-40B4-BE49-F238E27FC236}">
                  <a16:creationId xmlns:a16="http://schemas.microsoft.com/office/drawing/2014/main" id="{822F4349-C9BF-78EF-8EDA-97907A7AFEC9}"/>
                </a:ext>
              </a:extLst>
            </p:cNvPr>
            <p:cNvSpPr txBox="1">
              <a:spLocks noChangeArrowheads="1"/>
            </p:cNvSpPr>
            <p:nvPr/>
          </p:nvSpPr>
          <p:spPr bwMode="auto">
            <a:xfrm>
              <a:off x="6588224" y="5085184"/>
              <a:ext cx="24837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400" b="1">
                  <a:solidFill>
                    <a:srgbClr val="3219CB"/>
                  </a:solidFill>
                  <a:latin typeface="Comic Sans MS" panose="030F0702030302020204" pitchFamily="66" charset="0"/>
                </a:rPr>
                <a:t>Nano-Bio-Info-Cogno-Eco</a:t>
              </a:r>
            </a:p>
          </p:txBody>
        </p:sp>
      </p:grpSp>
      <p:grpSp>
        <p:nvGrpSpPr>
          <p:cNvPr id="4" name="Group 36">
            <a:extLst>
              <a:ext uri="{FF2B5EF4-FFF2-40B4-BE49-F238E27FC236}">
                <a16:creationId xmlns:a16="http://schemas.microsoft.com/office/drawing/2014/main" id="{77D5FD5B-99E2-6652-75C2-1034D9BF2487}"/>
              </a:ext>
            </a:extLst>
          </p:cNvPr>
          <p:cNvGrpSpPr>
            <a:grpSpLocks/>
          </p:cNvGrpSpPr>
          <p:nvPr/>
        </p:nvGrpSpPr>
        <p:grpSpPr bwMode="auto">
          <a:xfrm>
            <a:off x="3203575" y="1281113"/>
            <a:ext cx="3313113" cy="5576887"/>
            <a:chOff x="3131840" y="1187460"/>
            <a:chExt cx="3312368" cy="5577055"/>
          </a:xfrm>
        </p:grpSpPr>
        <p:pic>
          <p:nvPicPr>
            <p:cNvPr id="39945" name="Picture 10" descr="Morwskis 2">
              <a:extLst>
                <a:ext uri="{FF2B5EF4-FFF2-40B4-BE49-F238E27FC236}">
                  <a16:creationId xmlns:a16="http://schemas.microsoft.com/office/drawing/2014/main" id="{429EAB32-AF3F-4F4E-FD67-A8ED2EEB45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7864" y="1628800"/>
              <a:ext cx="1440160" cy="203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4" descr="C:\Users\Dobilas\Desktop\Domasevicius 1870.jpg">
              <a:extLst>
                <a:ext uri="{FF2B5EF4-FFF2-40B4-BE49-F238E27FC236}">
                  <a16:creationId xmlns:a16="http://schemas.microsoft.com/office/drawing/2014/main" id="{DBAE82DF-86DA-08EE-84FD-7579FD1D755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60032" y="1616243"/>
              <a:ext cx="1584176" cy="2100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4" descr="KAIRYSstud">
              <a:extLst>
                <a:ext uri="{FF2B5EF4-FFF2-40B4-BE49-F238E27FC236}">
                  <a16:creationId xmlns:a16="http://schemas.microsoft.com/office/drawing/2014/main" id="{CAD7C5F2-FB65-E3EF-B79A-58F5A3775D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7864" y="3861048"/>
              <a:ext cx="1034225"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5" descr="Ajanulaitis">
              <a:extLst>
                <a:ext uri="{FF2B5EF4-FFF2-40B4-BE49-F238E27FC236}">
                  <a16:creationId xmlns:a16="http://schemas.microsoft.com/office/drawing/2014/main" id="{BB56F93F-9E30-3B37-510F-6C7B82A682B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08104" y="3861048"/>
              <a:ext cx="864335"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TextBox 15">
              <a:extLst>
                <a:ext uri="{FF2B5EF4-FFF2-40B4-BE49-F238E27FC236}">
                  <a16:creationId xmlns:a16="http://schemas.microsoft.com/office/drawing/2014/main" id="{BCD223D6-9E28-89D3-E8CD-E40E7A3B37FF}"/>
                </a:ext>
              </a:extLst>
            </p:cNvPr>
            <p:cNvSpPr txBox="1">
              <a:spLocks noChangeArrowheads="1"/>
            </p:cNvSpPr>
            <p:nvPr/>
          </p:nvSpPr>
          <p:spPr bwMode="auto">
            <a:xfrm>
              <a:off x="3635896" y="1187460"/>
              <a:ext cx="2664296"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C00000"/>
                  </a:solidFill>
                  <a:latin typeface="Comic Sans MS" panose="030F0702030302020204" pitchFamily="66" charset="0"/>
                </a:rPr>
                <a:t>XX a. Reformizmas</a:t>
              </a:r>
            </a:p>
          </p:txBody>
        </p:sp>
        <p:pic>
          <p:nvPicPr>
            <p:cNvPr id="39950" name="Picture 3" descr="1">
              <a:extLst>
                <a:ext uri="{FF2B5EF4-FFF2-40B4-BE49-F238E27FC236}">
                  <a16:creationId xmlns:a16="http://schemas.microsoft.com/office/drawing/2014/main" id="{45FC07C1-5BD7-6082-F963-26E145D13E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83968" y="5301208"/>
              <a:ext cx="2016224" cy="1463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2" name="TextBox 30">
              <a:extLst>
                <a:ext uri="{FF2B5EF4-FFF2-40B4-BE49-F238E27FC236}">
                  <a16:creationId xmlns:a16="http://schemas.microsoft.com/office/drawing/2014/main" id="{502F6A61-5539-46DB-9D7F-BF88A76F94D8}"/>
                </a:ext>
              </a:extLst>
            </p:cNvPr>
            <p:cNvSpPr txBox="1">
              <a:spLocks noChangeArrowheads="1"/>
            </p:cNvSpPr>
            <p:nvPr/>
          </p:nvSpPr>
          <p:spPr bwMode="auto">
            <a:xfrm>
              <a:off x="4428536" y="5435738"/>
              <a:ext cx="791984" cy="369898"/>
            </a:xfrm>
            <a:prstGeom prst="rect">
              <a:avLst/>
            </a:prstGeom>
            <a:solidFill>
              <a:schemeClr val="bg1"/>
            </a:solidFill>
            <a:ln w="9525">
              <a:noFill/>
              <a:miter lim="800000"/>
              <a:headEnd/>
              <a:tailEnd/>
            </a:ln>
          </p:spPr>
          <p:txBody>
            <a:bodyPr>
              <a:spAutoFit/>
            </a:bodyPr>
            <a:lstStyle/>
            <a:p>
              <a:pPr algn="ctr">
                <a:defRPr/>
              </a:pPr>
              <a:r>
                <a:rPr lang="lt-LT" b="1">
                  <a:solidFill>
                    <a:srgbClr val="C00000"/>
                  </a:solidFill>
                  <a:effectLst>
                    <a:outerShdw blurRad="38100" dist="38100" dir="2700000" algn="tl">
                      <a:srgbClr val="000000">
                        <a:alpha val="43137"/>
                      </a:srgbClr>
                    </a:outerShdw>
                  </a:effectLst>
                  <a:latin typeface="Arial" charset="0"/>
                  <a:cs typeface="+mn-cs"/>
                </a:rPr>
                <a:t>1896</a:t>
              </a:r>
            </a:p>
          </p:txBody>
        </p:sp>
        <p:sp>
          <p:nvSpPr>
            <p:cNvPr id="168973" name="TextBox 31">
              <a:extLst>
                <a:ext uri="{FF2B5EF4-FFF2-40B4-BE49-F238E27FC236}">
                  <a16:creationId xmlns:a16="http://schemas.microsoft.com/office/drawing/2014/main" id="{9410FFD6-6C4A-4734-AEDE-0F1BB092F2ED}"/>
                </a:ext>
              </a:extLst>
            </p:cNvPr>
            <p:cNvSpPr txBox="1">
              <a:spLocks noChangeArrowheads="1"/>
            </p:cNvSpPr>
            <p:nvPr/>
          </p:nvSpPr>
          <p:spPr bwMode="auto">
            <a:xfrm>
              <a:off x="3131840" y="5805636"/>
              <a:ext cx="3096517" cy="862039"/>
            </a:xfrm>
            <a:prstGeom prst="rect">
              <a:avLst/>
            </a:prstGeom>
            <a:noFill/>
            <a:ln w="9525">
              <a:noFill/>
              <a:miter lim="800000"/>
              <a:headEnd/>
              <a:tailEnd/>
            </a:ln>
          </p:spPr>
          <p:txBody>
            <a:bodyPr>
              <a:spAutoFit/>
            </a:bodyPr>
            <a:lstStyle/>
            <a:p>
              <a:pPr>
                <a:defRPr/>
              </a:pPr>
              <a:r>
                <a:rPr lang="lt-LT" b="1" dirty="0">
                  <a:solidFill>
                    <a:srgbClr val="3219CB"/>
                  </a:solidFill>
                  <a:latin typeface="Comic Sans MS" pitchFamily="66" charset="0"/>
                  <a:cs typeface="+mn-cs"/>
                </a:rPr>
                <a:t>Programa minimum</a:t>
              </a:r>
              <a:r>
                <a:rPr lang="lt-LT" sz="1600" b="1" dirty="0">
                  <a:effectLst>
                    <a:outerShdw blurRad="38100" dist="38100" dir="2700000" algn="tl">
                      <a:srgbClr val="000000">
                        <a:alpha val="43137"/>
                      </a:srgbClr>
                    </a:outerShdw>
                  </a:effectLst>
                  <a:latin typeface="Arial" charset="0"/>
                  <a:cs typeface="+mn-cs"/>
                </a:rPr>
                <a:t>:</a:t>
              </a:r>
            </a:p>
            <a:p>
              <a:pPr>
                <a:defRPr/>
              </a:pPr>
              <a:r>
                <a:rPr lang="lt-LT" sz="1600" b="1" dirty="0">
                  <a:solidFill>
                    <a:srgbClr val="C00000"/>
                  </a:solidFill>
                  <a:effectLst>
                    <a:outerShdw blurRad="38100" dist="38100" dir="2700000" algn="tl">
                      <a:srgbClr val="000000">
                        <a:alpha val="43137"/>
                      </a:srgbClr>
                    </a:outerShdw>
                  </a:effectLst>
                  <a:latin typeface="Arial" charset="0"/>
                  <a:cs typeface="+mn-cs"/>
                </a:rPr>
                <a:t>Savystovi demokratiška Lietuvos respublika</a:t>
              </a:r>
            </a:p>
          </p:txBody>
        </p:sp>
        <p:pic>
          <p:nvPicPr>
            <p:cNvPr id="39953" name="Picture 15" descr="Sirutavičius.jpg">
              <a:hlinkClick r:id="rId18"/>
              <a:extLst>
                <a:ext uri="{FF2B5EF4-FFF2-40B4-BE49-F238E27FC236}">
                  <a16:creationId xmlns:a16="http://schemas.microsoft.com/office/drawing/2014/main" id="{94F26BEC-0706-80F6-E808-CF406F88215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27984" y="3861048"/>
              <a:ext cx="997034"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2" name="Picture 2" descr="Vaizdo rezultatas pagal užklausą „TRANSHUMANISM symbols“">
            <a:hlinkClick r:id="rId20"/>
            <a:extLst>
              <a:ext uri="{FF2B5EF4-FFF2-40B4-BE49-F238E27FC236}">
                <a16:creationId xmlns:a16="http://schemas.microsoft.com/office/drawing/2014/main" id="{BD9CEB0A-5438-EF62-0971-AED2CA14C1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00888" y="-44450"/>
            <a:ext cx="201771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0">
            <a:extLst>
              <a:ext uri="{FF2B5EF4-FFF2-40B4-BE49-F238E27FC236}">
                <a16:creationId xmlns:a16="http://schemas.microsoft.com/office/drawing/2014/main" id="{9BCFC2AE-6873-B7B6-43A7-C76F2990D4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75" y="0"/>
            <a:ext cx="1243013"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Line 2">
            <a:extLst>
              <a:ext uri="{FF2B5EF4-FFF2-40B4-BE49-F238E27FC236}">
                <a16:creationId xmlns:a16="http://schemas.microsoft.com/office/drawing/2014/main" id="{2F82958F-4559-48E6-A82C-20AED9D3F9A6}"/>
              </a:ext>
            </a:extLst>
          </p:cNvPr>
          <p:cNvSpPr>
            <a:spLocks noChangeShapeType="1"/>
          </p:cNvSpPr>
          <p:nvPr/>
        </p:nvSpPr>
        <p:spPr bwMode="auto">
          <a:xfrm>
            <a:off x="755650" y="989013"/>
            <a:ext cx="8362950" cy="34925"/>
          </a:xfrm>
          <a:prstGeom prst="line">
            <a:avLst/>
          </a:prstGeom>
          <a:noFill/>
          <a:ln w="38100" cmpd="dbl">
            <a:solidFill>
              <a:srgbClr val="00B050"/>
            </a:solidFill>
            <a:round/>
            <a:headEnd/>
            <a:tailEnd/>
          </a:ln>
        </p:spPr>
        <p:txBody>
          <a:bodyPr/>
          <a:lstStyle/>
          <a:p>
            <a:pPr>
              <a:defRPr/>
            </a:pPr>
            <a:endParaRPr lang="lt-LT">
              <a:effectLst>
                <a:outerShdw blurRad="38100" dist="38100" dir="2700000" algn="tl">
                  <a:srgbClr val="000000">
                    <a:alpha val="43137"/>
                  </a:srgbClr>
                </a:outerShdw>
              </a:effectLst>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4">
            <a:extLst>
              <a:ext uri="{FF2B5EF4-FFF2-40B4-BE49-F238E27FC236}">
                <a16:creationId xmlns:a16="http://schemas.microsoft.com/office/drawing/2014/main" id="{752ECA24-50F1-2D3A-3795-19649CD65498}"/>
              </a:ext>
            </a:extLst>
          </p:cNvPr>
          <p:cNvGraphicFramePr>
            <a:graphicFrameLocks noChangeAspect="1"/>
          </p:cNvGraphicFramePr>
          <p:nvPr/>
        </p:nvGraphicFramePr>
        <p:xfrm>
          <a:off x="611188" y="1673225"/>
          <a:ext cx="8407400" cy="5087938"/>
        </p:xfrm>
        <a:graphic>
          <a:graphicData uri="http://schemas.openxmlformats.org/presentationml/2006/ole">
            <mc:AlternateContent xmlns:mc="http://schemas.openxmlformats.org/markup-compatibility/2006">
              <mc:Choice xmlns:v="urn:schemas-microsoft-com:vml" Requires="v">
                <p:oleObj name="Document" r:id="rId3" imgW="8891308" imgH="5379629" progId="Word.Document.8">
                  <p:embed/>
                </p:oleObj>
              </mc:Choice>
              <mc:Fallback>
                <p:oleObj name="Document" r:id="rId3" imgW="8891308" imgH="5379629" progId="Word.Documen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673225"/>
                        <a:ext cx="8407400" cy="508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3" name="TextBox 4">
            <a:extLst>
              <a:ext uri="{FF2B5EF4-FFF2-40B4-BE49-F238E27FC236}">
                <a16:creationId xmlns:a16="http://schemas.microsoft.com/office/drawing/2014/main" id="{184D47B4-B372-42C5-F19B-8757E4764449}"/>
              </a:ext>
            </a:extLst>
          </p:cNvPr>
          <p:cNvSpPr txBox="1">
            <a:spLocks noChangeArrowheads="1"/>
          </p:cNvSpPr>
          <p:nvPr/>
        </p:nvSpPr>
        <p:spPr bwMode="auto">
          <a:xfrm>
            <a:off x="1282700" y="133350"/>
            <a:ext cx="60023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Vaikučių gamybos technologinė linija –</a:t>
            </a:r>
          </a:p>
          <a:p>
            <a:pPr algn="ctr" eaLnBrk="1" hangingPunct="1">
              <a:spcBef>
                <a:spcPct val="0"/>
              </a:spcBef>
              <a:buFontTx/>
              <a:buNone/>
            </a:pPr>
            <a:r>
              <a:rPr lang="lt-LT" altLang="lt-LT" sz="2400" b="1">
                <a:solidFill>
                  <a:srgbClr val="7030A0"/>
                </a:solidFill>
                <a:latin typeface="Comic Sans MS" panose="030F0702030302020204" pitchFamily="66" charset="0"/>
              </a:rPr>
              <a:t> 2033 m.</a:t>
            </a:r>
          </a:p>
        </p:txBody>
      </p:sp>
      <p:pic>
        <p:nvPicPr>
          <p:cNvPr id="40964" name="Picture 2" descr="Vaizdo rezultatas pagal užklausą „TRANSHUMANISM symbols“">
            <a:hlinkClick r:id="rId5"/>
            <a:extLst>
              <a:ext uri="{FF2B5EF4-FFF2-40B4-BE49-F238E27FC236}">
                <a16:creationId xmlns:a16="http://schemas.microsoft.com/office/drawing/2014/main" id="{43AA75EE-D28D-C42C-1C5B-66664D9CC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33338"/>
            <a:ext cx="1924050"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0">
            <a:extLst>
              <a:ext uri="{FF2B5EF4-FFF2-40B4-BE49-F238E27FC236}">
                <a16:creationId xmlns:a16="http://schemas.microsoft.com/office/drawing/2014/main" id="{FB4CADA2-F272-920C-CCF3-DD95E3C2C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 y="0"/>
            <a:ext cx="13874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Line 2">
            <a:extLst>
              <a:ext uri="{FF2B5EF4-FFF2-40B4-BE49-F238E27FC236}">
                <a16:creationId xmlns:a16="http://schemas.microsoft.com/office/drawing/2014/main" id="{46F4F79A-40EF-9C60-E3B4-3B13913FF82D}"/>
              </a:ext>
            </a:extLst>
          </p:cNvPr>
          <p:cNvSpPr>
            <a:spLocks noChangeShapeType="1"/>
          </p:cNvSpPr>
          <p:nvPr/>
        </p:nvSpPr>
        <p:spPr bwMode="auto">
          <a:xfrm flipV="1">
            <a:off x="827088" y="1052513"/>
            <a:ext cx="8281987" cy="0"/>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Vaizdo rezultatas pagal užklausą „TRANSHUMANISM symbols“">
            <a:hlinkClick r:id="rId3"/>
            <a:extLst>
              <a:ext uri="{FF2B5EF4-FFF2-40B4-BE49-F238E27FC236}">
                <a16:creationId xmlns:a16="http://schemas.microsoft.com/office/drawing/2014/main" id="{B6BA3186-3AE1-198D-158E-BC8B72EF0D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463" y="-23813"/>
            <a:ext cx="2232025" cy="11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5" descr="http://extraordinaryintelligence.com/files/2011/10/the-singularity-transhumanism-e1318280172704.jpg">
            <a:extLst>
              <a:ext uri="{FF2B5EF4-FFF2-40B4-BE49-F238E27FC236}">
                <a16:creationId xmlns:a16="http://schemas.microsoft.com/office/drawing/2014/main" id="{DF086727-4A04-59A2-F07F-5813E5C880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150" y="358775"/>
            <a:ext cx="4930775"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10">
            <a:extLst>
              <a:ext uri="{FF2B5EF4-FFF2-40B4-BE49-F238E27FC236}">
                <a16:creationId xmlns:a16="http://schemas.microsoft.com/office/drawing/2014/main" id="{5EA010D2-C63C-534D-F302-40410CBDF2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Line 2">
            <a:extLst>
              <a:ext uri="{FF2B5EF4-FFF2-40B4-BE49-F238E27FC236}">
                <a16:creationId xmlns:a16="http://schemas.microsoft.com/office/drawing/2014/main" id="{B75A7CCE-8DB2-D8D3-EF7C-070779763D52}"/>
              </a:ext>
            </a:extLst>
          </p:cNvPr>
          <p:cNvSpPr>
            <a:spLocks noChangeShapeType="1"/>
          </p:cNvSpPr>
          <p:nvPr/>
        </p:nvSpPr>
        <p:spPr bwMode="auto">
          <a:xfrm flipV="1">
            <a:off x="900113" y="1123950"/>
            <a:ext cx="8208962" cy="1588"/>
          </a:xfrm>
          <a:prstGeom prst="line">
            <a:avLst/>
          </a:prstGeom>
          <a:noFill/>
          <a:ln w="38100" cmpd="dbl">
            <a:solidFill>
              <a:srgbClr val="00B050"/>
            </a:solidFill>
            <a:round/>
            <a:headEnd/>
            <a:tailEnd/>
          </a:ln>
          <a:extLst>
            <a:ext uri="{909E8E84-426E-40DD-AFC4-6F175D3DCCD1}">
              <a14:hiddenFill xmlns:a14="http://schemas.microsoft.com/office/drawing/2010/main">
                <a:noFill/>
              </a14:hiddenFill>
            </a:ext>
          </a:extLst>
        </p:spPr>
        <p:txBody>
          <a:bodyPr/>
          <a:lstStyle/>
          <a:p>
            <a:endParaRPr lang="lt-LT"/>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2">
            <a:extLst>
              <a:ext uri="{FF2B5EF4-FFF2-40B4-BE49-F238E27FC236}">
                <a16:creationId xmlns:a16="http://schemas.microsoft.com/office/drawing/2014/main" id="{8454BED4-0AB1-3DEF-CAA3-2BB6DF325B2B}"/>
              </a:ext>
            </a:extLst>
          </p:cNvPr>
          <p:cNvGrpSpPr>
            <a:grpSpLocks/>
          </p:cNvGrpSpPr>
          <p:nvPr/>
        </p:nvGrpSpPr>
        <p:grpSpPr bwMode="auto">
          <a:xfrm>
            <a:off x="15875" y="0"/>
            <a:ext cx="9128125" cy="1792288"/>
            <a:chOff x="15875" y="-1"/>
            <a:chExt cx="9128125" cy="1792289"/>
          </a:xfrm>
        </p:grpSpPr>
        <p:pic>
          <p:nvPicPr>
            <p:cNvPr id="45061" name="Picture 10">
              <a:extLst>
                <a:ext uri="{FF2B5EF4-FFF2-40B4-BE49-F238E27FC236}">
                  <a16:creationId xmlns:a16="http://schemas.microsoft.com/office/drawing/2014/main" id="{C7FDCD91-60FF-685E-FDA1-63F0069B8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1" descr="Vaizdo rezultatas pagal užklausą „TRANSHUMANISM symbols“">
              <a:hlinkClick r:id="rId3"/>
              <a:extLst>
                <a:ext uri="{FF2B5EF4-FFF2-40B4-BE49-F238E27FC236}">
                  <a16:creationId xmlns:a16="http://schemas.microsoft.com/office/drawing/2014/main" id="{1776C9DD-CF69-6995-D1E0-3F1D19F21D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2">
            <a:extLst>
              <a:ext uri="{FF2B5EF4-FFF2-40B4-BE49-F238E27FC236}">
                <a16:creationId xmlns:a16="http://schemas.microsoft.com/office/drawing/2014/main" id="{80E38102-6BD5-76E0-5519-3502D1D82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13" y="1268413"/>
            <a:ext cx="90344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6">
            <a:extLst>
              <a:ext uri="{FF2B5EF4-FFF2-40B4-BE49-F238E27FC236}">
                <a16:creationId xmlns:a16="http://schemas.microsoft.com/office/drawing/2014/main" id="{7B7796F5-3CFC-8DCC-DCAC-1EEA8F4F4BCD}"/>
              </a:ext>
            </a:extLst>
          </p:cNvPr>
          <p:cNvSpPr txBox="1">
            <a:spLocks noChangeArrowheads="1"/>
          </p:cNvSpPr>
          <p:nvPr/>
        </p:nvSpPr>
        <p:spPr bwMode="auto">
          <a:xfrm>
            <a:off x="1482725" y="44450"/>
            <a:ext cx="61849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7030A0"/>
                </a:solidFill>
                <a:latin typeface="Comic Sans MS" panose="030F0702030302020204" pitchFamily="66" charset="0"/>
              </a:rPr>
              <a:t>MOKSLAS ir TECHNOLOGIJOS JAU ĮGALINA KONSTRUOTI IR GAMINTI NAUJAS</a:t>
            </a:r>
          </a:p>
          <a:p>
            <a:pPr algn="ctr" eaLnBrk="1" hangingPunct="1">
              <a:spcBef>
                <a:spcPct val="0"/>
              </a:spcBef>
              <a:buFontTx/>
              <a:buNone/>
            </a:pPr>
            <a:r>
              <a:rPr lang="lt-LT" altLang="lt-LT" sz="2000" b="1">
                <a:solidFill>
                  <a:srgbClr val="7030A0"/>
                </a:solidFill>
                <a:latin typeface="Comic Sans MS" panose="030F0702030302020204" pitchFamily="66" charset="0"/>
              </a:rPr>
              <a:t> ŽMONIŲ RASES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oup 12">
            <a:extLst>
              <a:ext uri="{FF2B5EF4-FFF2-40B4-BE49-F238E27FC236}">
                <a16:creationId xmlns:a16="http://schemas.microsoft.com/office/drawing/2014/main" id="{FFAD79D1-64B4-A38C-1F8C-9DCFC0B08652}"/>
              </a:ext>
            </a:extLst>
          </p:cNvPr>
          <p:cNvGrpSpPr>
            <a:grpSpLocks/>
          </p:cNvGrpSpPr>
          <p:nvPr/>
        </p:nvGrpSpPr>
        <p:grpSpPr bwMode="auto">
          <a:xfrm>
            <a:off x="-19050" y="0"/>
            <a:ext cx="9128125" cy="1792288"/>
            <a:chOff x="15875" y="-1"/>
            <a:chExt cx="9128125" cy="1792289"/>
          </a:xfrm>
        </p:grpSpPr>
        <p:pic>
          <p:nvPicPr>
            <p:cNvPr id="46091" name="Picture 10">
              <a:extLst>
                <a:ext uri="{FF2B5EF4-FFF2-40B4-BE49-F238E27FC236}">
                  <a16:creationId xmlns:a16="http://schemas.microsoft.com/office/drawing/2014/main" id="{D190F2B8-F53A-4FFA-9E0C-FC54FB00D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1" descr="Vaizdo rezultatas pagal užklausą „TRANSHUMANISM symbols“">
              <a:hlinkClick r:id="rId3"/>
              <a:extLst>
                <a:ext uri="{FF2B5EF4-FFF2-40B4-BE49-F238E27FC236}">
                  <a16:creationId xmlns:a16="http://schemas.microsoft.com/office/drawing/2014/main" id="{1ABC6D1B-B7D8-ECE7-A60D-B9025177B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083" name="TextBox 13">
            <a:extLst>
              <a:ext uri="{FF2B5EF4-FFF2-40B4-BE49-F238E27FC236}">
                <a16:creationId xmlns:a16="http://schemas.microsoft.com/office/drawing/2014/main" id="{73EFB9F9-5E70-28ED-59A4-FE3AB9141EF0}"/>
              </a:ext>
            </a:extLst>
          </p:cNvPr>
          <p:cNvSpPr txBox="1">
            <a:spLocks noChangeArrowheads="1"/>
          </p:cNvSpPr>
          <p:nvPr/>
        </p:nvSpPr>
        <p:spPr bwMode="auto">
          <a:xfrm>
            <a:off x="1347788" y="31750"/>
            <a:ext cx="5672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Transhumanizmo Ideologija</a:t>
            </a:r>
            <a:r>
              <a:rPr lang="en-US" altLang="lt-LT" sz="2400" b="1">
                <a:solidFill>
                  <a:srgbClr val="7030A0"/>
                </a:solidFill>
                <a:latin typeface="Comic Sans MS" panose="030F0702030302020204" pitchFamily="66" charset="0"/>
              </a:rPr>
              <a:t>  </a:t>
            </a:r>
            <a:r>
              <a:rPr lang="lt-LT" altLang="lt-LT" sz="2400" b="1">
                <a:solidFill>
                  <a:srgbClr val="7030A0"/>
                </a:solidFill>
                <a:latin typeface="Comic Sans MS" panose="030F0702030302020204" pitchFamily="66" charset="0"/>
              </a:rPr>
              <a:t>teigia, </a:t>
            </a:r>
          </a:p>
          <a:p>
            <a:pPr>
              <a:spcBef>
                <a:spcPct val="0"/>
              </a:spcBef>
              <a:buFontTx/>
              <a:buNone/>
            </a:pPr>
            <a:r>
              <a:rPr lang="lt-LT" altLang="lt-LT" sz="2400" b="1">
                <a:solidFill>
                  <a:srgbClr val="7030A0"/>
                </a:solidFill>
                <a:latin typeface="Comic Sans MS" panose="030F0702030302020204" pitchFamily="66" charset="0"/>
              </a:rPr>
              <a:t>kad Bio-Inžinerius tampa </a:t>
            </a:r>
          </a:p>
          <a:p>
            <a:pPr algn="r">
              <a:spcBef>
                <a:spcPct val="0"/>
              </a:spcBef>
              <a:buFontTx/>
              <a:buNone/>
            </a:pPr>
            <a:r>
              <a:rPr lang="lt-LT" altLang="lt-LT" sz="2400" b="1">
                <a:solidFill>
                  <a:srgbClr val="FF0000"/>
                </a:solidFill>
                <a:latin typeface="Comic Sans MS" panose="030F0702030302020204" pitchFamily="66" charset="0"/>
              </a:rPr>
              <a:t>DIEVU KŪRĖJU</a:t>
            </a:r>
            <a:endParaRPr lang="en-US" altLang="lt-LT" sz="2400" b="1">
              <a:solidFill>
                <a:srgbClr val="FF0000"/>
              </a:solidFill>
              <a:latin typeface="Comic Sans MS" panose="030F0702030302020204" pitchFamily="66" charset="0"/>
            </a:endParaRPr>
          </a:p>
        </p:txBody>
      </p:sp>
      <p:pic>
        <p:nvPicPr>
          <p:cNvPr id="46084" name="Picture 9" descr="Vaizdo rezultatas pagal užklausą „Sapiens“">
            <a:extLst>
              <a:ext uri="{FF2B5EF4-FFF2-40B4-BE49-F238E27FC236}">
                <a16:creationId xmlns:a16="http://schemas.microsoft.com/office/drawing/2014/main" id="{EBF8A537-659C-9148-3D6A-420DE3827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 y="2276475"/>
            <a:ext cx="2624138" cy="400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17" descr="Vaizdo rezultatas pagal užklausą „21 Lessons for the 21st Century“">
            <a:hlinkClick r:id="rId6"/>
            <a:extLst>
              <a:ext uri="{FF2B5EF4-FFF2-40B4-BE49-F238E27FC236}">
                <a16:creationId xmlns:a16="http://schemas.microsoft.com/office/drawing/2014/main" id="{8501C1B1-67E1-DF1A-2CC1-B6E6FB4EA8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163" y="2303463"/>
            <a:ext cx="3403600" cy="39766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6086" name="Picture 4" descr="Vaizdo rezultatas pagal užklausą „Homo Deus“">
            <a:hlinkClick r:id="rId8"/>
            <a:extLst>
              <a:ext uri="{FF2B5EF4-FFF2-40B4-BE49-F238E27FC236}">
                <a16:creationId xmlns:a16="http://schemas.microsoft.com/office/drawing/2014/main" id="{DF817DDE-8ADD-F94A-A73A-F80B7785CB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5563" y="2298700"/>
            <a:ext cx="277495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6">
            <a:extLst>
              <a:ext uri="{FF2B5EF4-FFF2-40B4-BE49-F238E27FC236}">
                <a16:creationId xmlns:a16="http://schemas.microsoft.com/office/drawing/2014/main" id="{C8066625-E5E1-D09B-4798-81CE83C49EF2}"/>
              </a:ext>
            </a:extLst>
          </p:cNvPr>
          <p:cNvSpPr txBox="1">
            <a:spLocks noChangeArrowheads="1"/>
          </p:cNvSpPr>
          <p:nvPr/>
        </p:nvSpPr>
        <p:spPr bwMode="auto">
          <a:xfrm>
            <a:off x="3644900" y="1760538"/>
            <a:ext cx="1389063" cy="512762"/>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1000"/>
              </a:spcAft>
              <a:buFontTx/>
              <a:buNone/>
            </a:pPr>
            <a:r>
              <a:rPr lang="lt-LT" altLang="lt-LT" sz="1100">
                <a:solidFill>
                  <a:srgbClr val="C00000"/>
                </a:solidFill>
                <a:latin typeface="Arial Black" panose="020B0A04020102020204" pitchFamily="34" charset="0"/>
              </a:rPr>
              <a:t>2018 m.</a:t>
            </a:r>
            <a:endParaRPr lang="lt-LT" altLang="lt-LT" sz="1800">
              <a:latin typeface="Arial" panose="020B0604020202020204" pitchFamily="34" charset="0"/>
            </a:endParaRPr>
          </a:p>
        </p:txBody>
      </p:sp>
      <p:sp>
        <p:nvSpPr>
          <p:cNvPr id="46088" name="Text Box 8">
            <a:extLst>
              <a:ext uri="{FF2B5EF4-FFF2-40B4-BE49-F238E27FC236}">
                <a16:creationId xmlns:a16="http://schemas.microsoft.com/office/drawing/2014/main" id="{439F53B3-A37F-7BA3-FB20-78AEED2EB3D2}"/>
              </a:ext>
            </a:extLst>
          </p:cNvPr>
          <p:cNvSpPr txBox="1">
            <a:spLocks noChangeArrowheads="1"/>
          </p:cNvSpPr>
          <p:nvPr/>
        </p:nvSpPr>
        <p:spPr bwMode="auto">
          <a:xfrm>
            <a:off x="561975" y="1771650"/>
            <a:ext cx="1570038" cy="509588"/>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1000"/>
              </a:spcAft>
              <a:buFontTx/>
              <a:buNone/>
            </a:pPr>
            <a:r>
              <a:rPr lang="lt-LT" altLang="lt-LT" sz="1100">
                <a:solidFill>
                  <a:srgbClr val="C00000"/>
                </a:solidFill>
                <a:latin typeface="Arial Black" panose="020B0A04020102020204" pitchFamily="34" charset="0"/>
              </a:rPr>
              <a:t>2011-2016 m.</a:t>
            </a:r>
            <a:endParaRPr lang="lt-LT" altLang="lt-LT" sz="1800">
              <a:latin typeface="Arial" panose="020B0604020202020204" pitchFamily="34" charset="0"/>
            </a:endParaRPr>
          </a:p>
        </p:txBody>
      </p:sp>
      <p:sp>
        <p:nvSpPr>
          <p:cNvPr id="46089" name="Text Box 7">
            <a:extLst>
              <a:ext uri="{FF2B5EF4-FFF2-40B4-BE49-F238E27FC236}">
                <a16:creationId xmlns:a16="http://schemas.microsoft.com/office/drawing/2014/main" id="{6C6ECFA7-354A-888E-7B3A-235CADDFFA14}"/>
              </a:ext>
            </a:extLst>
          </p:cNvPr>
          <p:cNvSpPr txBox="1">
            <a:spLocks noChangeArrowheads="1"/>
          </p:cNvSpPr>
          <p:nvPr/>
        </p:nvSpPr>
        <p:spPr bwMode="auto">
          <a:xfrm>
            <a:off x="7115175" y="1773238"/>
            <a:ext cx="1389063" cy="509587"/>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1000"/>
              </a:spcAft>
              <a:buFontTx/>
              <a:buNone/>
            </a:pPr>
            <a:r>
              <a:rPr lang="lt-LT" altLang="lt-LT" sz="1100">
                <a:solidFill>
                  <a:srgbClr val="C00000"/>
                </a:solidFill>
                <a:latin typeface="Arial Black" panose="020B0A04020102020204" pitchFamily="34" charset="0"/>
              </a:rPr>
              <a:t>2015 m.</a:t>
            </a:r>
            <a:endParaRPr lang="lt-LT" altLang="lt-LT" sz="1800">
              <a:latin typeface="Arial" panose="020B0604020202020204" pitchFamily="34" charset="0"/>
            </a:endParaRPr>
          </a:p>
        </p:txBody>
      </p:sp>
      <p:pic>
        <p:nvPicPr>
          <p:cNvPr id="46090" name="Picture 3" descr="Yuval Noah Harari cropped.jpg">
            <a:hlinkClick r:id="rId10"/>
            <a:extLst>
              <a:ext uri="{FF2B5EF4-FFF2-40B4-BE49-F238E27FC236}">
                <a16:creationId xmlns:a16="http://schemas.microsoft.com/office/drawing/2014/main" id="{C05D78C1-F1A9-9D40-04D5-E4D12C8BAC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19325" y="1274763"/>
            <a:ext cx="1389063"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2">
            <a:extLst>
              <a:ext uri="{FF2B5EF4-FFF2-40B4-BE49-F238E27FC236}">
                <a16:creationId xmlns:a16="http://schemas.microsoft.com/office/drawing/2014/main" id="{A7EEEB96-DD5A-36E4-935B-547928BDD313}"/>
              </a:ext>
            </a:extLst>
          </p:cNvPr>
          <p:cNvGrpSpPr>
            <a:grpSpLocks/>
          </p:cNvGrpSpPr>
          <p:nvPr/>
        </p:nvGrpSpPr>
        <p:grpSpPr bwMode="auto">
          <a:xfrm>
            <a:off x="15875" y="0"/>
            <a:ext cx="9128125" cy="1792288"/>
            <a:chOff x="15875" y="-1"/>
            <a:chExt cx="9128125" cy="1792289"/>
          </a:xfrm>
        </p:grpSpPr>
        <p:pic>
          <p:nvPicPr>
            <p:cNvPr id="47113" name="Picture 10">
              <a:extLst>
                <a:ext uri="{FF2B5EF4-FFF2-40B4-BE49-F238E27FC236}">
                  <a16:creationId xmlns:a16="http://schemas.microsoft.com/office/drawing/2014/main" id="{150C8C5A-D339-8B21-E416-03C69ED90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11" descr="Vaizdo rezultatas pagal užklausą „TRANSHUMANISM symbols“">
              <a:hlinkClick r:id="rId3"/>
              <a:extLst>
                <a:ext uri="{FF2B5EF4-FFF2-40B4-BE49-F238E27FC236}">
                  <a16:creationId xmlns:a16="http://schemas.microsoft.com/office/drawing/2014/main" id="{F73C34E6-ABF3-A143-154A-F06F0EE44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107" name="TextBox 13">
            <a:extLst>
              <a:ext uri="{FF2B5EF4-FFF2-40B4-BE49-F238E27FC236}">
                <a16:creationId xmlns:a16="http://schemas.microsoft.com/office/drawing/2014/main" id="{505E863E-992B-8C17-B2D1-354D88700DE5}"/>
              </a:ext>
            </a:extLst>
          </p:cNvPr>
          <p:cNvSpPr txBox="1">
            <a:spLocks noChangeArrowheads="1"/>
          </p:cNvSpPr>
          <p:nvPr/>
        </p:nvSpPr>
        <p:spPr bwMode="auto">
          <a:xfrm>
            <a:off x="1438275" y="173038"/>
            <a:ext cx="58118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b="1">
                <a:solidFill>
                  <a:srgbClr val="7030A0"/>
                </a:solidFill>
                <a:latin typeface="Comic Sans MS" panose="030F0702030302020204" pitchFamily="66" charset="0"/>
              </a:rPr>
              <a:t>Transhumanizmas (TH) </a:t>
            </a:r>
          </a:p>
          <a:p>
            <a:pPr algn="r">
              <a:spcBef>
                <a:spcPct val="0"/>
              </a:spcBef>
              <a:buFontTx/>
              <a:buNone/>
            </a:pPr>
            <a:r>
              <a:rPr lang="en-US" altLang="lt-LT" sz="2400" b="1">
                <a:solidFill>
                  <a:srgbClr val="7030A0"/>
                </a:solidFill>
                <a:latin typeface="Comic Sans MS" panose="030F0702030302020204" pitchFamily="66" charset="0"/>
              </a:rPr>
              <a:t>katalik</a:t>
            </a:r>
            <a:r>
              <a:rPr lang="lt-LT" altLang="lt-LT" sz="2400" b="1">
                <a:solidFill>
                  <a:srgbClr val="7030A0"/>
                </a:solidFill>
                <a:latin typeface="Comic Sans MS" panose="030F0702030302020204" pitchFamily="66" charset="0"/>
              </a:rPr>
              <a:t>ų dvasiškio požiūriu</a:t>
            </a:r>
            <a:endParaRPr lang="en-US" altLang="lt-LT" sz="2400" b="1">
              <a:solidFill>
                <a:srgbClr val="7030A0"/>
              </a:solidFill>
              <a:latin typeface="Comic Sans MS" panose="030F0702030302020204" pitchFamily="66" charset="0"/>
            </a:endParaRPr>
          </a:p>
        </p:txBody>
      </p:sp>
      <p:pic>
        <p:nvPicPr>
          <p:cNvPr id="47108" name="Picture 9" descr="Kun. Edmundo Naujokaičio paskaita apie transhumanizmo ideologiją">
            <a:extLst>
              <a:ext uri="{FF2B5EF4-FFF2-40B4-BE49-F238E27FC236}">
                <a16:creationId xmlns:a16="http://schemas.microsoft.com/office/drawing/2014/main" id="{1CE0118E-7C78-3215-504B-DE1569FEA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7675" y="1262063"/>
            <a:ext cx="3600450"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Box 1">
            <a:extLst>
              <a:ext uri="{FF2B5EF4-FFF2-40B4-BE49-F238E27FC236}">
                <a16:creationId xmlns:a16="http://schemas.microsoft.com/office/drawing/2014/main" id="{9D6EBFA9-1F9C-F661-A844-F64D306458D8}"/>
              </a:ext>
            </a:extLst>
          </p:cNvPr>
          <p:cNvSpPr txBox="1">
            <a:spLocks noChangeArrowheads="1"/>
          </p:cNvSpPr>
          <p:nvPr/>
        </p:nvSpPr>
        <p:spPr bwMode="auto">
          <a:xfrm>
            <a:off x="603250" y="6521450"/>
            <a:ext cx="8491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400" i="1">
                <a:latin typeface="Comic Sans MS" panose="030F0702030302020204" pitchFamily="66" charset="0"/>
                <a:hlinkClick r:id="rId6"/>
              </a:rPr>
              <a:t>https://fsspx.lt/straipsniai/apologetika/zmogaus-prigimties-keitimas-transhumanizmo-ideologija</a:t>
            </a:r>
            <a:endParaRPr lang="lt-LT" altLang="lt-LT" sz="1400" i="1">
              <a:latin typeface="Comic Sans MS" panose="030F0702030302020204" pitchFamily="66" charset="0"/>
            </a:endParaRPr>
          </a:p>
        </p:txBody>
      </p:sp>
      <p:sp>
        <p:nvSpPr>
          <p:cNvPr id="47110" name="TextBox 3">
            <a:extLst>
              <a:ext uri="{FF2B5EF4-FFF2-40B4-BE49-F238E27FC236}">
                <a16:creationId xmlns:a16="http://schemas.microsoft.com/office/drawing/2014/main" id="{65268E57-E003-48D5-7153-E7A9D38DEEAD}"/>
              </a:ext>
            </a:extLst>
          </p:cNvPr>
          <p:cNvSpPr txBox="1">
            <a:spLocks noChangeArrowheads="1"/>
          </p:cNvSpPr>
          <p:nvPr/>
        </p:nvSpPr>
        <p:spPr bwMode="auto">
          <a:xfrm>
            <a:off x="920750" y="1544638"/>
            <a:ext cx="46085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Žmogaus prigimties keitimas. Transhumanizmo ideologija</a:t>
            </a:r>
            <a:endParaRPr lang="en-US" altLang="lt-LT" sz="2400" b="1">
              <a:solidFill>
                <a:srgbClr val="7030A0"/>
              </a:solidFill>
              <a:latin typeface="Comic Sans MS" panose="030F0702030302020204" pitchFamily="66" charset="0"/>
            </a:endParaRPr>
          </a:p>
          <a:p>
            <a:pPr>
              <a:spcBef>
                <a:spcPct val="0"/>
              </a:spcBef>
              <a:buFontTx/>
              <a:buNone/>
            </a:pPr>
            <a:endParaRPr lang="en-US" altLang="lt-LT" sz="1800" i="1">
              <a:solidFill>
                <a:srgbClr val="7030A0"/>
              </a:solidFill>
              <a:latin typeface="Comic Sans MS" panose="030F0702030302020204" pitchFamily="66" charset="0"/>
              <a:hlinkClick r:id="rId7"/>
            </a:endParaRPr>
          </a:p>
          <a:p>
            <a:pPr>
              <a:spcBef>
                <a:spcPct val="0"/>
              </a:spcBef>
              <a:buFontTx/>
              <a:buNone/>
            </a:pPr>
            <a:r>
              <a:rPr lang="lt-LT" altLang="lt-LT" sz="1800" i="1">
                <a:solidFill>
                  <a:srgbClr val="7030A0"/>
                </a:solidFill>
                <a:latin typeface="Comic Sans MS" panose="030F0702030302020204" pitchFamily="66" charset="0"/>
                <a:hlinkClick r:id="rId7"/>
              </a:rPr>
              <a:t>Kun. Edmundas Naujokaitis FSSPX</a:t>
            </a:r>
            <a:endParaRPr lang="en-US" altLang="lt-LT" sz="1800" i="1">
              <a:solidFill>
                <a:srgbClr val="7030A0"/>
              </a:solidFill>
              <a:latin typeface="Comic Sans MS" panose="030F0702030302020204" pitchFamily="66" charset="0"/>
            </a:endParaRPr>
          </a:p>
          <a:p>
            <a:pPr>
              <a:spcBef>
                <a:spcPct val="0"/>
              </a:spcBef>
              <a:buFontTx/>
              <a:buNone/>
            </a:pPr>
            <a:r>
              <a:rPr lang="lt-LT" altLang="lt-LT" sz="1800" i="1">
                <a:solidFill>
                  <a:srgbClr val="7030A0"/>
                </a:solidFill>
                <a:latin typeface="Comic Sans MS" panose="030F0702030302020204" pitchFamily="66" charset="0"/>
              </a:rPr>
              <a:t>  2018-06-04</a:t>
            </a:r>
            <a:endParaRPr lang="en-US" altLang="lt-LT" sz="1800" i="1">
              <a:solidFill>
                <a:srgbClr val="7030A0"/>
              </a:solidFill>
              <a:latin typeface="Comic Sans MS" panose="030F0702030302020204" pitchFamily="66" charset="0"/>
            </a:endParaRPr>
          </a:p>
          <a:p>
            <a:pPr>
              <a:spcBef>
                <a:spcPct val="0"/>
              </a:spcBef>
              <a:buFontTx/>
              <a:buNone/>
            </a:pPr>
            <a:endParaRPr lang="lt-LT" altLang="lt-LT" sz="1800">
              <a:latin typeface="Arial" panose="020B0604020202020204" pitchFamily="34" charset="0"/>
            </a:endParaRPr>
          </a:p>
        </p:txBody>
      </p:sp>
      <p:sp>
        <p:nvSpPr>
          <p:cNvPr id="47111" name="TextBox 5">
            <a:extLst>
              <a:ext uri="{FF2B5EF4-FFF2-40B4-BE49-F238E27FC236}">
                <a16:creationId xmlns:a16="http://schemas.microsoft.com/office/drawing/2014/main" id="{6CA8C36B-2E6F-912F-18C1-73DA0850656B}"/>
              </a:ext>
            </a:extLst>
          </p:cNvPr>
          <p:cNvSpPr txBox="1">
            <a:spLocks noChangeArrowheads="1"/>
          </p:cNvSpPr>
          <p:nvPr/>
        </p:nvSpPr>
        <p:spPr bwMode="auto">
          <a:xfrm>
            <a:off x="146050" y="3284538"/>
            <a:ext cx="88519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800" b="1">
                <a:solidFill>
                  <a:srgbClr val="7030A0"/>
                </a:solidFill>
                <a:latin typeface="Comic Sans MS" panose="030F0702030302020204" pitchFamily="66" charset="0"/>
              </a:rPr>
              <a:t>Pranešimas medikų mokslinėje konferencijoje: </a:t>
            </a:r>
            <a:endParaRPr lang="en-US" altLang="lt-LT" sz="1800" b="1">
              <a:solidFill>
                <a:srgbClr val="7030A0"/>
              </a:solidFill>
              <a:latin typeface="Comic Sans MS" panose="030F0702030302020204" pitchFamily="66" charset="0"/>
            </a:endParaRPr>
          </a:p>
          <a:p>
            <a:pPr algn="r">
              <a:spcBef>
                <a:spcPct val="0"/>
              </a:spcBef>
              <a:buFontTx/>
              <a:buNone/>
            </a:pPr>
            <a:r>
              <a:rPr lang="lt-LT" altLang="lt-LT" sz="2000" b="1">
                <a:solidFill>
                  <a:srgbClr val="7030A0"/>
                </a:solidFill>
                <a:latin typeface="Comic Sans MS" panose="030F0702030302020204" pitchFamily="66" charset="0"/>
              </a:rPr>
              <a:t>„Neuroendokrininių ir inkstų navikų gydymo aktualijos</a:t>
            </a:r>
            <a:r>
              <a:rPr lang="lt-LT" altLang="lt-LT" sz="1800" b="1">
                <a:solidFill>
                  <a:srgbClr val="7030A0"/>
                </a:solidFill>
                <a:latin typeface="Comic Sans MS" panose="030F0702030302020204" pitchFamily="66" charset="0"/>
              </a:rPr>
              <a:t>“, </a:t>
            </a:r>
            <a:endParaRPr lang="en-US" altLang="lt-LT" sz="1800" b="1">
              <a:solidFill>
                <a:srgbClr val="7030A0"/>
              </a:solidFill>
              <a:latin typeface="Comic Sans MS" panose="030F0702030302020204" pitchFamily="66" charset="0"/>
            </a:endParaRPr>
          </a:p>
          <a:p>
            <a:pPr algn="r">
              <a:spcBef>
                <a:spcPct val="0"/>
              </a:spcBef>
              <a:buFontTx/>
              <a:buNone/>
            </a:pPr>
            <a:r>
              <a:rPr lang="lt-LT" altLang="lt-LT" sz="1800" b="1">
                <a:solidFill>
                  <a:srgbClr val="7030A0"/>
                </a:solidFill>
                <a:latin typeface="Comic Sans MS" panose="030F0702030302020204" pitchFamily="66" charset="0"/>
              </a:rPr>
              <a:t>Kaunas, 2018 m. gegužės 30 d.</a:t>
            </a:r>
            <a:endParaRPr lang="lt-LT" altLang="lt-LT" sz="1800">
              <a:latin typeface="Arial" panose="020B0604020202020204" pitchFamily="34" charset="0"/>
            </a:endParaRPr>
          </a:p>
        </p:txBody>
      </p:sp>
      <p:sp>
        <p:nvSpPr>
          <p:cNvPr id="47112" name="TextBox 6">
            <a:extLst>
              <a:ext uri="{FF2B5EF4-FFF2-40B4-BE49-F238E27FC236}">
                <a16:creationId xmlns:a16="http://schemas.microsoft.com/office/drawing/2014/main" id="{4438BB73-3DC7-030E-09ED-6234CF33B1E8}"/>
              </a:ext>
            </a:extLst>
          </p:cNvPr>
          <p:cNvSpPr txBox="1">
            <a:spLocks noChangeArrowheads="1"/>
          </p:cNvSpPr>
          <p:nvPr/>
        </p:nvSpPr>
        <p:spPr bwMode="auto">
          <a:xfrm>
            <a:off x="146050" y="4221163"/>
            <a:ext cx="8963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800">
                <a:solidFill>
                  <a:srgbClr val="7030A0"/>
                </a:solidFill>
                <a:latin typeface="Comic Sans MS" panose="030F0702030302020204" pitchFamily="66" charset="0"/>
              </a:rPr>
              <a:t>	„Turime suvokti, kad aktyvus žmogaus, jo prigimties keitimas techninėmis priemonėmis – </a:t>
            </a:r>
            <a:r>
              <a:rPr lang="lt-LT" altLang="lt-LT" sz="1800" b="1" u="sng">
                <a:solidFill>
                  <a:srgbClr val="7030A0"/>
                </a:solidFill>
                <a:latin typeface="Comic Sans MS" panose="030F0702030302020204" pitchFamily="66" charset="0"/>
              </a:rPr>
              <a:t>ne ateities vizija, o aktuali tikrovė</a:t>
            </a:r>
            <a:r>
              <a:rPr lang="lt-LT" altLang="lt-LT" sz="1800">
                <a:solidFill>
                  <a:srgbClr val="7030A0"/>
                </a:solidFill>
                <a:latin typeface="Comic Sans MS" panose="030F0702030302020204" pitchFamily="66" charset="0"/>
              </a:rPr>
              <a:t>. Beveik visos jau kelis dešimtmečius aktualiausios šeimos, lyties, prokreacijos, bioetikos problemos bei visa naujoji „socialinės lyties“ (angl. </a:t>
            </a:r>
            <a:r>
              <a:rPr lang="lt-LT" altLang="lt-LT" sz="1800" i="1">
                <a:solidFill>
                  <a:srgbClr val="7030A0"/>
                </a:solidFill>
                <a:latin typeface="Comic Sans MS" panose="030F0702030302020204" pitchFamily="66" charset="0"/>
              </a:rPr>
              <a:t>gender</a:t>
            </a:r>
            <a:r>
              <a:rPr lang="lt-LT" altLang="lt-LT" sz="1800">
                <a:solidFill>
                  <a:srgbClr val="7030A0"/>
                </a:solidFill>
                <a:latin typeface="Comic Sans MS" panose="030F0702030302020204" pitchFamily="66" charset="0"/>
              </a:rPr>
              <a:t>) ideologija yra iš esmės tik atskiri platesnės TH srovės atvejai, TH problematikos dalis. TH aptarimas skatina pakilti virš visų tų dalinių atvejų, fundamentaliai spręsti prigimties ir technologijos </a:t>
            </a:r>
          </a:p>
          <a:p>
            <a:pPr>
              <a:spcBef>
                <a:spcPct val="0"/>
              </a:spcBef>
              <a:buFontTx/>
              <a:buNone/>
            </a:pPr>
            <a:r>
              <a:rPr lang="lt-LT" altLang="lt-LT" sz="1800">
                <a:solidFill>
                  <a:srgbClr val="7030A0"/>
                </a:solidFill>
                <a:latin typeface="Comic Sans MS" panose="030F0702030302020204" pitchFamily="66" charset="0"/>
              </a:rPr>
              <a:t>santykio problemą, grįžti prie filosofinės (ir teologinės) refleksijos apie tai, </a:t>
            </a:r>
          </a:p>
          <a:p>
            <a:pPr algn="r">
              <a:spcBef>
                <a:spcPct val="0"/>
              </a:spcBef>
              <a:buFontTx/>
              <a:buNone/>
            </a:pPr>
            <a:r>
              <a:rPr lang="lt-LT" altLang="lt-LT" sz="1800" b="1" u="sng">
                <a:solidFill>
                  <a:srgbClr val="7030A0"/>
                </a:solidFill>
                <a:latin typeface="Comic Sans MS" panose="030F0702030302020204" pitchFamily="66" charset="0"/>
              </a:rPr>
              <a:t>kas apskritai yra žmogus, kokia yra jo prigimtis ir egzistavimo tikslas</a:t>
            </a:r>
            <a:r>
              <a:rPr lang="lt-LT" altLang="lt-LT" sz="1800">
                <a:solidFill>
                  <a:srgbClr val="7030A0"/>
                </a:solidFill>
                <a:latin typeface="Comic Sans MS" panose="030F0702030302020204" pitchFamily="66"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2">
            <a:extLst>
              <a:ext uri="{FF2B5EF4-FFF2-40B4-BE49-F238E27FC236}">
                <a16:creationId xmlns:a16="http://schemas.microsoft.com/office/drawing/2014/main" id="{71507717-1D52-149E-0F12-28B846AB7271}"/>
              </a:ext>
            </a:extLst>
          </p:cNvPr>
          <p:cNvGrpSpPr>
            <a:grpSpLocks/>
          </p:cNvGrpSpPr>
          <p:nvPr/>
        </p:nvGrpSpPr>
        <p:grpSpPr bwMode="auto">
          <a:xfrm>
            <a:off x="-17463" y="31750"/>
            <a:ext cx="9163051" cy="1592263"/>
            <a:chOff x="-36512" y="-1"/>
            <a:chExt cx="9164637" cy="1592347"/>
          </a:xfrm>
        </p:grpSpPr>
        <p:pic>
          <p:nvPicPr>
            <p:cNvPr id="5129" name="Picture 10">
              <a:extLst>
                <a:ext uri="{FF2B5EF4-FFF2-40B4-BE49-F238E27FC236}">
                  <a16:creationId xmlns:a16="http://schemas.microsoft.com/office/drawing/2014/main" id="{8D742679-61B0-7A6C-3B64-273A39515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1303213" cy="159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1" descr="Vaizdo rezultatas pagal užklausą „TRANSHUMANISM symbols“">
              <a:hlinkClick r:id="rId3"/>
              <a:extLst>
                <a:ext uri="{FF2B5EF4-FFF2-40B4-BE49-F238E27FC236}">
                  <a16:creationId xmlns:a16="http://schemas.microsoft.com/office/drawing/2014/main" id="{D2887E7A-D50B-BBB7-8E34-D09506D3E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7217569" y="-1"/>
              <a:ext cx="1910556" cy="101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933EBB63-6577-451A-9775-1A93AE05F165}"/>
                </a:ext>
              </a:extLst>
            </p:cNvPr>
            <p:cNvCxnSpPr/>
            <p:nvPr/>
          </p:nvCxnSpPr>
          <p:spPr>
            <a:xfrm>
              <a:off x="7451435" y="112559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FC130DB-4C6C-4A61-9E60-3B23D3F71158}"/>
                </a:ext>
              </a:extLst>
            </p:cNvPr>
            <p:cNvCxnSpPr/>
            <p:nvPr/>
          </p:nvCxnSpPr>
          <p:spPr>
            <a:xfrm>
              <a:off x="736735" y="1020816"/>
              <a:ext cx="824372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7">
            <a:extLst>
              <a:ext uri="{FF2B5EF4-FFF2-40B4-BE49-F238E27FC236}">
                <a16:creationId xmlns:a16="http://schemas.microsoft.com/office/drawing/2014/main" id="{4EB67A06-1385-FA2B-12F7-292ED3B58A66}"/>
              </a:ext>
            </a:extLst>
          </p:cNvPr>
          <p:cNvGraphicFramePr>
            <a:graphicFrameLocks noChangeAspect="1"/>
          </p:cNvGraphicFramePr>
          <p:nvPr/>
        </p:nvGraphicFramePr>
        <p:xfrm>
          <a:off x="822325" y="1341438"/>
          <a:ext cx="8358188" cy="4489450"/>
        </p:xfrm>
        <a:graphic>
          <a:graphicData uri="http://schemas.openxmlformats.org/presentationml/2006/ole">
            <mc:AlternateContent xmlns:mc="http://schemas.openxmlformats.org/markup-compatibility/2006">
              <mc:Choice xmlns:v="urn:schemas-microsoft-com:vml" Requires="v">
                <p:oleObj name="Acrobat Document" r:id="rId5" imgW="7572308" imgH="4067129" progId="AcroExch.Document.DC">
                  <p:embed/>
                </p:oleObj>
              </mc:Choice>
              <mc:Fallback>
                <p:oleObj name="Acrobat Document" r:id="rId5" imgW="7572308" imgH="4067129" progId="AcroExch.Document.DC">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325" y="1341438"/>
                        <a:ext cx="8358188" cy="448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Box 13">
            <a:extLst>
              <a:ext uri="{FF2B5EF4-FFF2-40B4-BE49-F238E27FC236}">
                <a16:creationId xmlns:a16="http://schemas.microsoft.com/office/drawing/2014/main" id="{6B305DBD-C0D2-CE5E-66AD-45C6C5C1A219}"/>
              </a:ext>
            </a:extLst>
          </p:cNvPr>
          <p:cNvSpPr txBox="1">
            <a:spLocks noChangeArrowheads="1"/>
          </p:cNvSpPr>
          <p:nvPr/>
        </p:nvSpPr>
        <p:spPr bwMode="auto">
          <a:xfrm>
            <a:off x="1423988" y="188913"/>
            <a:ext cx="5811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Transhumanizmo Ideologija</a:t>
            </a:r>
            <a:r>
              <a:rPr lang="en-US" altLang="lt-LT" sz="2400" b="1">
                <a:solidFill>
                  <a:srgbClr val="7030A0"/>
                </a:solidFill>
                <a:latin typeface="Comic Sans MS" panose="030F0702030302020204" pitchFamily="66" charset="0"/>
              </a:rPr>
              <a:t>   </a:t>
            </a:r>
            <a:r>
              <a:rPr lang="lt-LT" altLang="lt-LT" sz="2400" b="1">
                <a:solidFill>
                  <a:srgbClr val="7030A0"/>
                </a:solidFill>
                <a:latin typeface="Comic Sans MS" panose="030F0702030302020204" pitchFamily="66" charset="0"/>
              </a:rPr>
              <a:t> ir </a:t>
            </a:r>
            <a:endParaRPr lang="en-US" altLang="lt-LT" sz="2400" b="1">
              <a:solidFill>
                <a:srgbClr val="7030A0"/>
              </a:solidFill>
              <a:latin typeface="Comic Sans MS" panose="030F0702030302020204" pitchFamily="66" charset="0"/>
            </a:endParaRPr>
          </a:p>
          <a:p>
            <a:pPr algn="r">
              <a:spcBef>
                <a:spcPct val="0"/>
              </a:spcBef>
              <a:buFontTx/>
              <a:buNone/>
            </a:pPr>
            <a:r>
              <a:rPr lang="lt-LT" altLang="lt-LT" sz="2400" b="1">
                <a:solidFill>
                  <a:srgbClr val="7030A0"/>
                </a:solidFill>
                <a:latin typeface="Comic Sans MS" panose="030F0702030302020204" pitchFamily="66" charset="0"/>
              </a:rPr>
              <a:t>Inžinerinė Biofizika</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sp>
        <p:nvSpPr>
          <p:cNvPr id="9" name="TextBox 8">
            <a:extLst>
              <a:ext uri="{FF2B5EF4-FFF2-40B4-BE49-F238E27FC236}">
                <a16:creationId xmlns:a16="http://schemas.microsoft.com/office/drawing/2014/main" id="{018C8D98-F8BD-4D0D-94B6-6C8B252C026B}"/>
              </a:ext>
            </a:extLst>
          </p:cNvPr>
          <p:cNvSpPr txBox="1"/>
          <p:nvPr/>
        </p:nvSpPr>
        <p:spPr>
          <a:xfrm>
            <a:off x="346308" y="1556792"/>
            <a:ext cx="8820472" cy="338554"/>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lt-LT"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mic Sans MS" pitchFamily="66" charset="0"/>
                <a:cs typeface="Arial" charset="0"/>
              </a:rPr>
              <a:t>KETURI RADIKALŪS ŽMONIJOS TECHNO-KULTŪRINĖS RAIDOS ŽINGSNIAI</a:t>
            </a:r>
          </a:p>
        </p:txBody>
      </p:sp>
      <p:sp>
        <p:nvSpPr>
          <p:cNvPr id="10" name="Up Arrow Callout 10">
            <a:extLst>
              <a:ext uri="{FF2B5EF4-FFF2-40B4-BE49-F238E27FC236}">
                <a16:creationId xmlns:a16="http://schemas.microsoft.com/office/drawing/2014/main" id="{001C05A5-6E74-43D9-A18B-6552C7ECC5F5}"/>
              </a:ext>
            </a:extLst>
          </p:cNvPr>
          <p:cNvSpPr/>
          <p:nvPr/>
        </p:nvSpPr>
        <p:spPr>
          <a:xfrm>
            <a:off x="534988" y="5313363"/>
            <a:ext cx="7632700" cy="1512887"/>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lt-LT" sz="2000" dirty="0">
                <a:solidFill>
                  <a:srgbClr val="C00000"/>
                </a:solidFill>
                <a:latin typeface="Comic Sans MS" pitchFamily="66" charset="0"/>
              </a:rPr>
              <a:t>1948 m. atsiranda </a:t>
            </a:r>
            <a:r>
              <a:rPr lang="lt-LT" sz="2000" b="1" dirty="0">
                <a:solidFill>
                  <a:srgbClr val="C00000"/>
                </a:solidFill>
                <a:latin typeface="Comic Sans MS" pitchFamily="66" charset="0"/>
              </a:rPr>
              <a:t>KIBERNETIKA</a:t>
            </a:r>
            <a:r>
              <a:rPr lang="lt-LT" sz="2000" dirty="0">
                <a:solidFill>
                  <a:srgbClr val="C00000"/>
                </a:solidFill>
                <a:latin typeface="Comic Sans MS" pitchFamily="66" charset="0"/>
              </a:rPr>
              <a:t> su</a:t>
            </a:r>
            <a:r>
              <a:rPr lang="lt-LT" sz="2000" b="1" dirty="0">
                <a:solidFill>
                  <a:srgbClr val="C00000"/>
                </a:solidFill>
                <a:latin typeface="Comic Sans MS" pitchFamily="66" charset="0"/>
              </a:rPr>
              <a:t> pagrindine savo vertybe INFORMACIJA </a:t>
            </a:r>
            <a:r>
              <a:rPr lang="lt-LT" sz="2000" dirty="0">
                <a:solidFill>
                  <a:srgbClr val="C00000"/>
                </a:solidFill>
                <a:latin typeface="Comic Sans MS" pitchFamily="66" charset="0"/>
              </a:rPr>
              <a:t>ir </a:t>
            </a:r>
          </a:p>
          <a:p>
            <a:pPr algn="ctr" eaLnBrk="1" hangingPunct="1">
              <a:defRPr/>
            </a:pPr>
            <a:r>
              <a:rPr lang="lt-LT" sz="2000" dirty="0">
                <a:solidFill>
                  <a:srgbClr val="C00000"/>
                </a:solidFill>
                <a:latin typeface="Comic Sans MS" pitchFamily="66" charset="0"/>
              </a:rPr>
              <a:t>specifinėmis skaitmeninėmis technologijomis</a:t>
            </a:r>
          </a:p>
        </p:txBody>
      </p:sp>
      <p:sp>
        <p:nvSpPr>
          <p:cNvPr id="11" name="TextBox 10">
            <a:extLst>
              <a:ext uri="{FF2B5EF4-FFF2-40B4-BE49-F238E27FC236}">
                <a16:creationId xmlns:a16="http://schemas.microsoft.com/office/drawing/2014/main" id="{3A1B3C36-BC6B-10F0-526D-A91FC312252F}"/>
              </a:ext>
            </a:extLst>
          </p:cNvPr>
          <p:cNvSpPr txBox="1">
            <a:spLocks noChangeArrowheads="1"/>
          </p:cNvSpPr>
          <p:nvPr/>
        </p:nvSpPr>
        <p:spPr bwMode="auto">
          <a:xfrm>
            <a:off x="5076825" y="3038475"/>
            <a:ext cx="10795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200" b="1">
                <a:solidFill>
                  <a:srgbClr val="C00000"/>
                </a:solidFill>
                <a:latin typeface="Comic Sans MS" panose="030F0702030302020204" pitchFamily="66" charset="0"/>
              </a:rPr>
              <a:t>DIRBTINIS PROTAS</a:t>
            </a:r>
          </a:p>
        </p:txBody>
      </p:sp>
      <p:sp>
        <p:nvSpPr>
          <p:cNvPr id="13" name="TextBox 12">
            <a:extLst>
              <a:ext uri="{FF2B5EF4-FFF2-40B4-BE49-F238E27FC236}">
                <a16:creationId xmlns:a16="http://schemas.microsoft.com/office/drawing/2014/main" id="{DB35C440-C0D9-A39B-DA38-3A9422171B7C}"/>
              </a:ext>
            </a:extLst>
          </p:cNvPr>
          <p:cNvSpPr txBox="1">
            <a:spLocks noChangeArrowheads="1"/>
          </p:cNvSpPr>
          <p:nvPr/>
        </p:nvSpPr>
        <p:spPr bwMode="auto">
          <a:xfrm>
            <a:off x="6300788" y="3038475"/>
            <a:ext cx="11509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200" b="1">
                <a:solidFill>
                  <a:srgbClr val="C00000"/>
                </a:solidFill>
                <a:latin typeface="Comic Sans MS" panose="030F0702030302020204" pitchFamily="66" charset="0"/>
              </a:rPr>
              <a:t>DIRBTINĖ GYVYBĖ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2">
            <a:extLst>
              <a:ext uri="{FF2B5EF4-FFF2-40B4-BE49-F238E27FC236}">
                <a16:creationId xmlns:a16="http://schemas.microsoft.com/office/drawing/2014/main" id="{783326D0-A8BA-CFE8-8B4A-B06724F73345}"/>
              </a:ext>
            </a:extLst>
          </p:cNvPr>
          <p:cNvGrpSpPr>
            <a:grpSpLocks/>
          </p:cNvGrpSpPr>
          <p:nvPr/>
        </p:nvGrpSpPr>
        <p:grpSpPr bwMode="auto">
          <a:xfrm>
            <a:off x="15875" y="0"/>
            <a:ext cx="9128125" cy="1792288"/>
            <a:chOff x="15875" y="-1"/>
            <a:chExt cx="9128125" cy="1792289"/>
          </a:xfrm>
        </p:grpSpPr>
        <p:pic>
          <p:nvPicPr>
            <p:cNvPr id="48135" name="Picture 10">
              <a:extLst>
                <a:ext uri="{FF2B5EF4-FFF2-40B4-BE49-F238E27FC236}">
                  <a16:creationId xmlns:a16="http://schemas.microsoft.com/office/drawing/2014/main" id="{FC74BBAE-8BB6-9DCF-26FB-B63C42692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1" descr="Vaizdo rezultatas pagal užklausą „TRANSHUMANISM symbols“">
              <a:hlinkClick r:id="rId3"/>
              <a:extLst>
                <a:ext uri="{FF2B5EF4-FFF2-40B4-BE49-F238E27FC236}">
                  <a16:creationId xmlns:a16="http://schemas.microsoft.com/office/drawing/2014/main" id="{E0DF5464-4ED3-586D-1B0C-2B80A965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131" name="TextBox 13">
            <a:extLst>
              <a:ext uri="{FF2B5EF4-FFF2-40B4-BE49-F238E27FC236}">
                <a16:creationId xmlns:a16="http://schemas.microsoft.com/office/drawing/2014/main" id="{A9CCCEAA-8DB8-F22C-342C-A0D9EE8EF397}"/>
              </a:ext>
            </a:extLst>
          </p:cNvPr>
          <p:cNvSpPr txBox="1">
            <a:spLocks noChangeArrowheads="1"/>
          </p:cNvSpPr>
          <p:nvPr/>
        </p:nvSpPr>
        <p:spPr bwMode="auto">
          <a:xfrm>
            <a:off x="1282700" y="188913"/>
            <a:ext cx="5811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4000" b="1">
                <a:solidFill>
                  <a:srgbClr val="7030A0"/>
                </a:solidFill>
                <a:latin typeface="Comic Sans MS" panose="030F0702030302020204" pitchFamily="66" charset="0"/>
              </a:rPr>
              <a:t>Inžinerinė Biofizika</a:t>
            </a:r>
            <a:endParaRPr lang="en-US" altLang="lt-LT" sz="2400" b="1">
              <a:solidFill>
                <a:srgbClr val="7030A0"/>
              </a:solidFill>
              <a:latin typeface="Comic Sans MS" panose="030F0702030302020204" pitchFamily="66" charset="0"/>
            </a:endParaRPr>
          </a:p>
        </p:txBody>
      </p:sp>
      <p:pic>
        <p:nvPicPr>
          <p:cNvPr id="48132" name="Picture 1">
            <a:extLst>
              <a:ext uri="{FF2B5EF4-FFF2-40B4-BE49-F238E27FC236}">
                <a16:creationId xmlns:a16="http://schemas.microsoft.com/office/drawing/2014/main" id="{1B8EA03F-DE58-31F9-A08A-D8E4DDC662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02175" y="1274763"/>
            <a:ext cx="44783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2">
            <a:extLst>
              <a:ext uri="{FF2B5EF4-FFF2-40B4-BE49-F238E27FC236}">
                <a16:creationId xmlns:a16="http://schemas.microsoft.com/office/drawing/2014/main" id="{52125522-D792-8C23-20E6-B5C31110A443}"/>
              </a:ext>
            </a:extLst>
          </p:cNvPr>
          <p:cNvSpPr txBox="1">
            <a:spLocks noChangeArrowheads="1"/>
          </p:cNvSpPr>
          <p:nvPr/>
        </p:nvSpPr>
        <p:spPr bwMode="auto">
          <a:xfrm>
            <a:off x="365125" y="2149475"/>
            <a:ext cx="40767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2400" b="1">
                <a:solidFill>
                  <a:srgbClr val="7030A0"/>
                </a:solidFill>
                <a:latin typeface="Comic Sans MS" panose="030F0702030302020204" pitchFamily="66" charset="0"/>
              </a:rPr>
              <a:t>Engineerin</a:t>
            </a:r>
            <a:r>
              <a:rPr lang="en-US" altLang="lt-LT" sz="2400" b="1">
                <a:solidFill>
                  <a:srgbClr val="7030A0"/>
                </a:solidFill>
                <a:latin typeface="Comic Sans MS" panose="030F0702030302020204" pitchFamily="66" charset="0"/>
              </a:rPr>
              <a:t>g</a:t>
            </a:r>
            <a:r>
              <a:rPr lang="lt-LT" altLang="lt-LT" sz="2400" b="1">
                <a:solidFill>
                  <a:srgbClr val="7030A0"/>
                </a:solidFill>
                <a:latin typeface="Comic Sans MS" panose="030F0702030302020204" pitchFamily="66" charset="0"/>
              </a:rPr>
              <a:t> </a:t>
            </a:r>
          </a:p>
          <a:p>
            <a:pPr algn="ctr">
              <a:spcBef>
                <a:spcPct val="0"/>
              </a:spcBef>
              <a:buFontTx/>
              <a:buNone/>
            </a:pPr>
            <a:r>
              <a:rPr lang="lt-LT" altLang="lt-LT" sz="2400" b="1">
                <a:solidFill>
                  <a:srgbClr val="7030A0"/>
                </a:solidFill>
                <a:latin typeface="Comic Sans MS" panose="030F0702030302020204" pitchFamily="66" charset="0"/>
              </a:rPr>
              <a:t>the Perfect BABY</a:t>
            </a:r>
          </a:p>
          <a:p>
            <a:pPr algn="ctr">
              <a:spcBef>
                <a:spcPct val="0"/>
              </a:spcBef>
              <a:buFontTx/>
              <a:buNone/>
            </a:pPr>
            <a:r>
              <a:rPr lang="lt-LT" altLang="lt-LT" sz="1800" b="1" u="sng">
                <a:solidFill>
                  <a:srgbClr val="7030A0"/>
                </a:solidFill>
                <a:latin typeface="Comic Sans MS" panose="030F0702030302020204" pitchFamily="66" charset="0"/>
              </a:rPr>
              <a:t>It has finally happened:</a:t>
            </a:r>
            <a:r>
              <a:rPr lang="lt-LT" altLang="lt-LT" sz="1800" u="sng">
                <a:solidFill>
                  <a:srgbClr val="7030A0"/>
                </a:solidFill>
                <a:latin typeface="Comic Sans MS" panose="030F0702030302020204" pitchFamily="66" charset="0"/>
              </a:rPr>
              <a:t> </a:t>
            </a:r>
          </a:p>
          <a:p>
            <a:pPr algn="ctr">
              <a:spcBef>
                <a:spcPct val="0"/>
              </a:spcBef>
              <a:buFontTx/>
              <a:buNone/>
            </a:pPr>
            <a:r>
              <a:rPr lang="lt-LT" altLang="lt-LT" sz="1800" b="1">
                <a:solidFill>
                  <a:srgbClr val="0000CC"/>
                </a:solidFill>
                <a:latin typeface="Comic Sans MS" panose="030F0702030302020204" pitchFamily="66" charset="0"/>
              </a:rPr>
              <a:t>human embryos have been genetically modified in China, </a:t>
            </a:r>
          </a:p>
          <a:p>
            <a:pPr algn="ctr">
              <a:spcBef>
                <a:spcPct val="0"/>
              </a:spcBef>
              <a:buFontTx/>
              <a:buNone/>
            </a:pPr>
            <a:r>
              <a:rPr lang="lt-LT" altLang="lt-LT" sz="1800" b="1">
                <a:solidFill>
                  <a:srgbClr val="0000CC"/>
                </a:solidFill>
                <a:latin typeface="Comic Sans MS" panose="030F0702030302020204" pitchFamily="66" charset="0"/>
              </a:rPr>
              <a:t>by utilizing the CRISPR technique of genetic modification</a:t>
            </a:r>
            <a:r>
              <a:rPr lang="lt-LT" altLang="lt-LT" sz="1800">
                <a:solidFill>
                  <a:srgbClr val="0000CC"/>
                </a:solidFill>
                <a:latin typeface="Comic Sans MS" panose="030F0702030302020204" pitchFamily="66" charset="0"/>
              </a:rPr>
              <a:t>.</a:t>
            </a:r>
          </a:p>
          <a:p>
            <a:pPr algn="ctr">
              <a:spcBef>
                <a:spcPct val="0"/>
              </a:spcBef>
              <a:buFontTx/>
              <a:buNone/>
            </a:pPr>
            <a:r>
              <a:rPr lang="lt-LT" altLang="lt-LT" sz="2400" b="1">
                <a:solidFill>
                  <a:srgbClr val="7030A0"/>
                </a:solidFill>
                <a:latin typeface="Comic Sans MS" panose="030F0702030302020204" pitchFamily="66" charset="0"/>
              </a:rPr>
              <a:t>Chinesse scientists genetically modify human embryos </a:t>
            </a:r>
          </a:p>
          <a:p>
            <a:pPr algn="ctr">
              <a:spcBef>
                <a:spcPct val="0"/>
              </a:spcBef>
              <a:buFontTx/>
              <a:buNone/>
            </a:pPr>
            <a:r>
              <a:rPr lang="lt-LT" altLang="lt-LT" sz="1800" i="1">
                <a:solidFill>
                  <a:srgbClr val="7030A0"/>
                </a:solidFill>
                <a:latin typeface="Arial" panose="020B0604020202020204" pitchFamily="34" charset="0"/>
              </a:rPr>
              <a:t>The technique used by Huang’s team involves injecting embryos with the </a:t>
            </a:r>
            <a:r>
              <a:rPr lang="lt-LT" altLang="lt-LT" sz="1800" b="1" i="1">
                <a:solidFill>
                  <a:srgbClr val="7030A0"/>
                </a:solidFill>
                <a:latin typeface="Arial" panose="020B0604020202020204" pitchFamily="34" charset="0"/>
              </a:rPr>
              <a:t>enzyme complex CRISPR/Cas9</a:t>
            </a:r>
            <a:r>
              <a:rPr lang="lt-LT" altLang="lt-LT" sz="1800" i="1">
                <a:solidFill>
                  <a:srgbClr val="7030A0"/>
                </a:solidFill>
                <a:latin typeface="Arial" panose="020B0604020202020204" pitchFamily="34" charset="0"/>
              </a:rPr>
              <a:t>, which binds and splices DNA </a:t>
            </a:r>
          </a:p>
          <a:p>
            <a:pPr algn="ctr">
              <a:spcBef>
                <a:spcPct val="0"/>
              </a:spcBef>
              <a:buFontTx/>
              <a:buNone/>
            </a:pPr>
            <a:r>
              <a:rPr lang="lt-LT" altLang="lt-LT" sz="1800" i="1">
                <a:solidFill>
                  <a:srgbClr val="7030A0"/>
                </a:solidFill>
                <a:latin typeface="Arial" panose="020B0604020202020204" pitchFamily="34" charset="0"/>
              </a:rPr>
              <a:t>at specific locations.</a:t>
            </a:r>
            <a:endParaRPr lang="lt-LT" altLang="lt-LT" sz="2400" b="1">
              <a:solidFill>
                <a:srgbClr val="7030A0"/>
              </a:solidFill>
              <a:latin typeface="Comic Sans MS" panose="030F0702030302020204" pitchFamily="66" charset="0"/>
            </a:endParaRPr>
          </a:p>
        </p:txBody>
      </p:sp>
      <p:sp>
        <p:nvSpPr>
          <p:cNvPr id="48134" name="TextBox 1">
            <a:extLst>
              <a:ext uri="{FF2B5EF4-FFF2-40B4-BE49-F238E27FC236}">
                <a16:creationId xmlns:a16="http://schemas.microsoft.com/office/drawing/2014/main" id="{8F3847A4-99EE-DA2A-43C4-D88125CB6E38}"/>
              </a:ext>
            </a:extLst>
          </p:cNvPr>
          <p:cNvSpPr txBox="1">
            <a:spLocks noChangeArrowheads="1"/>
          </p:cNvSpPr>
          <p:nvPr/>
        </p:nvSpPr>
        <p:spPr bwMode="auto">
          <a:xfrm>
            <a:off x="1282700" y="1554163"/>
            <a:ext cx="287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800" b="1">
                <a:solidFill>
                  <a:srgbClr val="C00000"/>
                </a:solidFill>
                <a:latin typeface="Comic Sans MS" panose="030F0702030302020204" pitchFamily="66" charset="0"/>
              </a:rPr>
              <a:t>KINIJA, 2017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2">
            <a:extLst>
              <a:ext uri="{FF2B5EF4-FFF2-40B4-BE49-F238E27FC236}">
                <a16:creationId xmlns:a16="http://schemas.microsoft.com/office/drawing/2014/main" id="{52EF342A-78AE-BE09-9312-C05CA4EE42F0}"/>
              </a:ext>
            </a:extLst>
          </p:cNvPr>
          <p:cNvGrpSpPr>
            <a:grpSpLocks/>
          </p:cNvGrpSpPr>
          <p:nvPr/>
        </p:nvGrpSpPr>
        <p:grpSpPr bwMode="auto">
          <a:xfrm>
            <a:off x="15875" y="0"/>
            <a:ext cx="9128125" cy="1792288"/>
            <a:chOff x="15875" y="-1"/>
            <a:chExt cx="9128125" cy="1792289"/>
          </a:xfrm>
        </p:grpSpPr>
        <p:pic>
          <p:nvPicPr>
            <p:cNvPr id="49158" name="Picture 10">
              <a:extLst>
                <a:ext uri="{FF2B5EF4-FFF2-40B4-BE49-F238E27FC236}">
                  <a16:creationId xmlns:a16="http://schemas.microsoft.com/office/drawing/2014/main" id="{5BD07D5E-732E-5E03-7BCD-759C3D498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1" descr="Vaizdo rezultatas pagal užklausą „TRANSHUMANISM symbols“">
              <a:hlinkClick r:id="rId3"/>
              <a:extLst>
                <a:ext uri="{FF2B5EF4-FFF2-40B4-BE49-F238E27FC236}">
                  <a16:creationId xmlns:a16="http://schemas.microsoft.com/office/drawing/2014/main" id="{C179DA8F-FC90-A779-96AD-9857029B3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9155" name="TextBox 6">
            <a:extLst>
              <a:ext uri="{FF2B5EF4-FFF2-40B4-BE49-F238E27FC236}">
                <a16:creationId xmlns:a16="http://schemas.microsoft.com/office/drawing/2014/main" id="{5CF28E64-9EE1-3152-4239-21F001CCDCC3}"/>
              </a:ext>
            </a:extLst>
          </p:cNvPr>
          <p:cNvSpPr txBox="1">
            <a:spLocks noChangeArrowheads="1"/>
          </p:cNvSpPr>
          <p:nvPr/>
        </p:nvSpPr>
        <p:spPr bwMode="auto">
          <a:xfrm>
            <a:off x="1770063" y="63500"/>
            <a:ext cx="50752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7030A0"/>
                </a:solidFill>
                <a:latin typeface="Comic Sans MS" panose="030F0702030302020204" pitchFamily="66" charset="0"/>
              </a:rPr>
              <a:t>DZEUSAS taip pat buvo </a:t>
            </a:r>
          </a:p>
          <a:p>
            <a:pPr algn="ctr" eaLnBrk="1" hangingPunct="1">
              <a:spcBef>
                <a:spcPct val="0"/>
              </a:spcBef>
              <a:buFontTx/>
              <a:buNone/>
            </a:pPr>
            <a:r>
              <a:rPr lang="lt-LT" altLang="lt-LT" sz="2800" b="1">
                <a:solidFill>
                  <a:srgbClr val="7030A0"/>
                </a:solidFill>
                <a:latin typeface="Comic Sans MS" panose="030F0702030302020204" pitchFamily="66" charset="0"/>
              </a:rPr>
              <a:t>ŽMONIŲ RASIŲ KŪRĖJAS</a:t>
            </a:r>
          </a:p>
        </p:txBody>
      </p:sp>
      <p:sp>
        <p:nvSpPr>
          <p:cNvPr id="10" name="TextBox 9">
            <a:extLst>
              <a:ext uri="{FF2B5EF4-FFF2-40B4-BE49-F238E27FC236}">
                <a16:creationId xmlns:a16="http://schemas.microsoft.com/office/drawing/2014/main" id="{8341C39D-993E-B5E0-B8C3-71B441393F70}"/>
              </a:ext>
            </a:extLst>
          </p:cNvPr>
          <p:cNvSpPr txBox="1">
            <a:spLocks noChangeArrowheads="1"/>
          </p:cNvSpPr>
          <p:nvPr/>
        </p:nvSpPr>
        <p:spPr bwMode="auto">
          <a:xfrm>
            <a:off x="1042988" y="1366838"/>
            <a:ext cx="82089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400" b="1">
                <a:solidFill>
                  <a:srgbClr val="7030A0"/>
                </a:solidFill>
                <a:latin typeface="Comic Sans MS" panose="030F0702030302020204" pitchFamily="66" charset="0"/>
              </a:rPr>
              <a:t>Šiandienos, XXI-jo amžiaus mokslinė mintis primena graikų mitologijoją, kuri teigia, kad pirmąją, tobuliausią  Žmogaus – Auksinę Rasę buvo sukūręs Dzeuso tėvas – Cronas. </a:t>
            </a:r>
          </a:p>
          <a:p>
            <a:pPr eaLnBrk="1" hangingPunct="1">
              <a:spcBef>
                <a:spcPct val="0"/>
              </a:spcBef>
              <a:buFontTx/>
              <a:buNone/>
            </a:pPr>
            <a:r>
              <a:rPr lang="lt-LT" altLang="lt-LT" sz="2400" b="1">
                <a:solidFill>
                  <a:srgbClr val="7030A0"/>
                </a:solidFill>
                <a:latin typeface="Comic Sans MS" panose="030F0702030302020204" pitchFamily="66" charset="0"/>
              </a:rPr>
              <a:t>O Dzeusas, sunaikinęs tėvo sukurtąją Auksinę Rasę, sukūrė dar 4 Žmonių Rases: </a:t>
            </a:r>
          </a:p>
          <a:p>
            <a:pPr eaLnBrk="1" hangingPunct="1">
              <a:spcBef>
                <a:spcPct val="0"/>
              </a:spcBef>
            </a:pPr>
            <a:r>
              <a:rPr lang="lt-LT" altLang="lt-LT" sz="2400" b="1">
                <a:solidFill>
                  <a:srgbClr val="7030A0"/>
                </a:solidFill>
                <a:latin typeface="Comic Sans MS" panose="030F0702030302020204" pitchFamily="66" charset="0"/>
              </a:rPr>
              <a:t> Sidabrinę, </a:t>
            </a:r>
          </a:p>
          <a:p>
            <a:pPr eaLnBrk="1" hangingPunct="1">
              <a:spcBef>
                <a:spcPct val="0"/>
              </a:spcBef>
            </a:pPr>
            <a:r>
              <a:rPr lang="lt-LT" altLang="lt-LT" sz="2400" b="1">
                <a:solidFill>
                  <a:srgbClr val="7030A0"/>
                </a:solidFill>
                <a:latin typeface="Comic Sans MS" panose="030F0702030302020204" pitchFamily="66" charset="0"/>
              </a:rPr>
              <a:t> Bronzinę, </a:t>
            </a:r>
          </a:p>
          <a:p>
            <a:pPr eaLnBrk="1" hangingPunct="1">
              <a:spcBef>
                <a:spcPct val="0"/>
              </a:spcBef>
            </a:pPr>
            <a:r>
              <a:rPr lang="lt-LT" altLang="lt-LT" sz="2400" b="1">
                <a:solidFill>
                  <a:srgbClr val="7030A0"/>
                </a:solidFill>
                <a:latin typeface="Comic Sans MS" panose="030F0702030302020204" pitchFamily="66" charset="0"/>
              </a:rPr>
              <a:t> Heroinę ir </a:t>
            </a:r>
          </a:p>
          <a:p>
            <a:pPr eaLnBrk="1" hangingPunct="1">
              <a:spcBef>
                <a:spcPct val="0"/>
              </a:spcBef>
            </a:pPr>
            <a:r>
              <a:rPr lang="lt-LT" altLang="lt-LT" sz="2400" b="1">
                <a:solidFill>
                  <a:srgbClr val="7030A0"/>
                </a:solidFill>
                <a:latin typeface="Comic Sans MS" panose="030F0702030302020204" pitchFamily="66" charset="0"/>
              </a:rPr>
              <a:t> Geležinę, </a:t>
            </a:r>
          </a:p>
          <a:p>
            <a:pPr eaLnBrk="1" hangingPunct="1">
              <a:spcBef>
                <a:spcPct val="0"/>
              </a:spcBef>
              <a:buFontTx/>
              <a:buNone/>
            </a:pPr>
            <a:r>
              <a:rPr lang="lt-LT" altLang="lt-LT" sz="2400" b="1">
                <a:solidFill>
                  <a:srgbClr val="7030A0"/>
                </a:solidFill>
                <a:latin typeface="Comic Sans MS" panose="030F0702030302020204" pitchFamily="66" charset="0"/>
              </a:rPr>
              <a:t>kurios buvusios kaskart vis prastesnės nei Crono Auksinė.</a:t>
            </a:r>
            <a:endParaRPr lang="lt-LT" altLang="lt-LT" sz="1800" b="1">
              <a:solidFill>
                <a:srgbClr val="7030A0"/>
              </a:solidFill>
              <a:latin typeface="Comic Sans MS" panose="030F0702030302020204" pitchFamily="66" charset="0"/>
            </a:endParaRPr>
          </a:p>
        </p:txBody>
      </p:sp>
      <p:sp>
        <p:nvSpPr>
          <p:cNvPr id="11" name="TextBox 10">
            <a:extLst>
              <a:ext uri="{FF2B5EF4-FFF2-40B4-BE49-F238E27FC236}">
                <a16:creationId xmlns:a16="http://schemas.microsoft.com/office/drawing/2014/main" id="{1073BCF5-AD6A-8E96-B064-35FED793C982}"/>
              </a:ext>
            </a:extLst>
          </p:cNvPr>
          <p:cNvSpPr txBox="1">
            <a:spLocks noChangeArrowheads="1"/>
          </p:cNvSpPr>
          <p:nvPr/>
        </p:nvSpPr>
        <p:spPr bwMode="auto">
          <a:xfrm>
            <a:off x="77788" y="6165850"/>
            <a:ext cx="914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800" b="1">
                <a:solidFill>
                  <a:srgbClr val="7030A0"/>
                </a:solidFill>
                <a:latin typeface="Comic Sans MS" panose="030F0702030302020204" pitchFamily="66" charset="0"/>
              </a:rPr>
              <a:t>Gal ir mūsų sukurtos naujos Rasės bus prastesnės ?</a:t>
            </a:r>
            <a:endParaRPr lang="lt-LT" altLang="lt-LT" sz="28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2">
            <a:extLst>
              <a:ext uri="{FF2B5EF4-FFF2-40B4-BE49-F238E27FC236}">
                <a16:creationId xmlns:a16="http://schemas.microsoft.com/office/drawing/2014/main" id="{129837CB-EE12-4BC5-B007-DE47FE19AB26}"/>
              </a:ext>
            </a:extLst>
          </p:cNvPr>
          <p:cNvGrpSpPr>
            <a:grpSpLocks/>
          </p:cNvGrpSpPr>
          <p:nvPr/>
        </p:nvGrpSpPr>
        <p:grpSpPr bwMode="auto">
          <a:xfrm>
            <a:off x="15875" y="0"/>
            <a:ext cx="9128125" cy="1792288"/>
            <a:chOff x="15875" y="-1"/>
            <a:chExt cx="9128125" cy="1792289"/>
          </a:xfrm>
        </p:grpSpPr>
        <p:pic>
          <p:nvPicPr>
            <p:cNvPr id="50181" name="Picture 10">
              <a:extLst>
                <a:ext uri="{FF2B5EF4-FFF2-40B4-BE49-F238E27FC236}">
                  <a16:creationId xmlns:a16="http://schemas.microsoft.com/office/drawing/2014/main" id="{8CFFD971-9FAA-2CD9-5728-B4DD96254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1" descr="Vaizdo rezultatas pagal užklausą „TRANSHUMANISM symbols“">
              <a:hlinkClick r:id="rId3"/>
              <a:extLst>
                <a:ext uri="{FF2B5EF4-FFF2-40B4-BE49-F238E27FC236}">
                  <a16:creationId xmlns:a16="http://schemas.microsoft.com/office/drawing/2014/main" id="{4A710B59-6CC2-E563-FF74-25B4D27A0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179" name="TextBox 13">
            <a:extLst>
              <a:ext uri="{FF2B5EF4-FFF2-40B4-BE49-F238E27FC236}">
                <a16:creationId xmlns:a16="http://schemas.microsoft.com/office/drawing/2014/main" id="{83407938-485E-6863-0543-B2531D964505}"/>
              </a:ext>
            </a:extLst>
          </p:cNvPr>
          <p:cNvSpPr txBox="1">
            <a:spLocks noChangeArrowheads="1"/>
          </p:cNvSpPr>
          <p:nvPr/>
        </p:nvSpPr>
        <p:spPr bwMode="auto">
          <a:xfrm>
            <a:off x="1423988" y="333375"/>
            <a:ext cx="5811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Transhumanizmo Ideologija</a:t>
            </a:r>
            <a:r>
              <a:rPr lang="en-US" altLang="lt-LT" sz="2400" b="1">
                <a:solidFill>
                  <a:srgbClr val="7030A0"/>
                </a:solidFill>
                <a:latin typeface="Comic Sans MS" panose="030F0702030302020204" pitchFamily="66" charset="0"/>
              </a:rPr>
              <a:t>   </a:t>
            </a:r>
            <a:r>
              <a:rPr lang="lt-LT" altLang="lt-LT" sz="2400" b="1">
                <a:solidFill>
                  <a:srgbClr val="7030A0"/>
                </a:solidFill>
                <a:latin typeface="Comic Sans MS" panose="030F0702030302020204" pitchFamily="66" charset="0"/>
              </a:rPr>
              <a:t> ir </a:t>
            </a:r>
            <a:endParaRPr lang="en-US" altLang="lt-LT" sz="2400" b="1">
              <a:solidFill>
                <a:srgbClr val="7030A0"/>
              </a:solidFill>
              <a:latin typeface="Comic Sans MS" panose="030F0702030302020204" pitchFamily="66" charset="0"/>
            </a:endParaRPr>
          </a:p>
          <a:p>
            <a:pPr algn="r">
              <a:spcBef>
                <a:spcPct val="0"/>
              </a:spcBef>
              <a:buFontTx/>
              <a:buNone/>
            </a:pPr>
            <a:r>
              <a:rPr lang="lt-LT" altLang="lt-LT" sz="2400" b="1">
                <a:solidFill>
                  <a:srgbClr val="7030A0"/>
                </a:solidFill>
                <a:latin typeface="Comic Sans MS" panose="030F0702030302020204" pitchFamily="66" charset="0"/>
              </a:rPr>
              <a:t>Inžinerinė Biofizika</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sp>
        <p:nvSpPr>
          <p:cNvPr id="8" name="Text Box 2">
            <a:extLst>
              <a:ext uri="{FF2B5EF4-FFF2-40B4-BE49-F238E27FC236}">
                <a16:creationId xmlns:a16="http://schemas.microsoft.com/office/drawing/2014/main" id="{C2226F4D-D4BE-45BE-A7CA-4C45EDBDD045}"/>
              </a:ext>
            </a:extLst>
          </p:cNvPr>
          <p:cNvSpPr txBox="1">
            <a:spLocks noChangeArrowheads="1"/>
          </p:cNvSpPr>
          <p:nvPr/>
        </p:nvSpPr>
        <p:spPr bwMode="auto">
          <a:xfrm>
            <a:off x="-34925" y="2125663"/>
            <a:ext cx="9144000" cy="3908425"/>
          </a:xfrm>
          <a:prstGeom prst="rect">
            <a:avLst/>
          </a:prstGeom>
          <a:noFill/>
          <a:ln w="9525">
            <a:noFill/>
            <a:miter lim="800000"/>
            <a:headEnd/>
            <a:tailEnd/>
          </a:ln>
          <a:effectLst/>
        </p:spPr>
        <p:txBody>
          <a:bodyPr>
            <a:spAutoFit/>
          </a:bodyPr>
          <a:lstStyle/>
          <a:p>
            <a:pPr algn="ctr" eaLnBrk="1" hangingPunct="1">
              <a:defRPr/>
            </a:pPr>
            <a:r>
              <a:rPr lang="lt-LT" sz="7200" b="1" dirty="0">
                <a:solidFill>
                  <a:srgbClr val="FF0000"/>
                </a:solidFill>
                <a:effectLst>
                  <a:outerShdw blurRad="38100" dist="38100" dir="2700000" algn="tl">
                    <a:srgbClr val="000000">
                      <a:alpha val="43137"/>
                    </a:srgbClr>
                  </a:outerShdw>
                </a:effectLst>
                <a:latin typeface="Comic Sans MS" pitchFamily="66" charset="0"/>
              </a:rPr>
              <a:t>Ačiū už dėmesį</a:t>
            </a:r>
          </a:p>
          <a:p>
            <a:pPr algn="ctr" eaLnBrk="1" hangingPunct="1">
              <a:defRPr/>
            </a:pPr>
            <a:r>
              <a:rPr lang="lt-LT" sz="4400" b="1" dirty="0">
                <a:solidFill>
                  <a:srgbClr val="FF0000"/>
                </a:solidFill>
                <a:latin typeface="Comic Sans MS" pitchFamily="66" charset="0"/>
              </a:rPr>
              <a:t>ir kviečiu </a:t>
            </a:r>
          </a:p>
          <a:p>
            <a:pPr algn="ctr" eaLnBrk="1" hangingPunct="1">
              <a:defRPr/>
            </a:pPr>
            <a:r>
              <a:rPr lang="lt-LT" sz="4400" b="1" dirty="0">
                <a:solidFill>
                  <a:srgbClr val="FF0000"/>
                </a:solidFill>
                <a:latin typeface="Comic Sans MS" pitchFamily="66" charset="0"/>
              </a:rPr>
              <a:t>susirgti transhumanizmo </a:t>
            </a:r>
          </a:p>
          <a:p>
            <a:pPr algn="ctr" eaLnBrk="1" hangingPunct="1">
              <a:defRPr/>
            </a:pPr>
            <a:r>
              <a:rPr lang="lt-LT" sz="4400" b="1" dirty="0">
                <a:solidFill>
                  <a:srgbClr val="FF0000"/>
                </a:solidFill>
                <a:latin typeface="Comic Sans MS" pitchFamily="66" charset="0"/>
              </a:rPr>
              <a:t>kūrybos ir įgyvendinimo Lietuvoje „liga“</a:t>
            </a:r>
            <a:endParaRPr lang="en-GB" sz="4400" b="1" dirty="0">
              <a:solidFill>
                <a:schemeClr val="hlink"/>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12">
            <a:extLst>
              <a:ext uri="{FF2B5EF4-FFF2-40B4-BE49-F238E27FC236}">
                <a16:creationId xmlns:a16="http://schemas.microsoft.com/office/drawing/2014/main" id="{F14614CD-1870-9AE5-A244-F9D37EFBD0B8}"/>
              </a:ext>
            </a:extLst>
          </p:cNvPr>
          <p:cNvGrpSpPr>
            <a:grpSpLocks/>
          </p:cNvGrpSpPr>
          <p:nvPr/>
        </p:nvGrpSpPr>
        <p:grpSpPr bwMode="auto">
          <a:xfrm>
            <a:off x="15875" y="0"/>
            <a:ext cx="9128125" cy="1792288"/>
            <a:chOff x="15875" y="-1"/>
            <a:chExt cx="9128125" cy="1792289"/>
          </a:xfrm>
        </p:grpSpPr>
        <p:pic>
          <p:nvPicPr>
            <p:cNvPr id="76804" name="Picture 10">
              <a:extLst>
                <a:ext uri="{FF2B5EF4-FFF2-40B4-BE49-F238E27FC236}">
                  <a16:creationId xmlns:a16="http://schemas.microsoft.com/office/drawing/2014/main" id="{DCF72C8E-468E-78F1-2C3E-C8EB85764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1" descr="Vaizdo rezultatas pagal užklausą „TRANSHUMANISM symbols“">
              <a:hlinkClick r:id="rId3"/>
              <a:extLst>
                <a:ext uri="{FF2B5EF4-FFF2-40B4-BE49-F238E27FC236}">
                  <a16:creationId xmlns:a16="http://schemas.microsoft.com/office/drawing/2014/main" id="{20DBE631-0BD9-E55A-490E-D64E23D8D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6803" name="TextBox 5">
            <a:extLst>
              <a:ext uri="{FF2B5EF4-FFF2-40B4-BE49-F238E27FC236}">
                <a16:creationId xmlns:a16="http://schemas.microsoft.com/office/drawing/2014/main" id="{873D3972-1082-B0AC-8229-4B8C2A0BC354}"/>
              </a:ext>
            </a:extLst>
          </p:cNvPr>
          <p:cNvSpPr txBox="1">
            <a:spLocks noChangeArrowheads="1"/>
          </p:cNvSpPr>
          <p:nvPr/>
        </p:nvSpPr>
        <p:spPr bwMode="auto">
          <a:xfrm>
            <a:off x="1482725" y="333375"/>
            <a:ext cx="5616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dirty="0">
                <a:solidFill>
                  <a:srgbClr val="7030A0"/>
                </a:solidFill>
                <a:latin typeface="Comic Sans MS" panose="030F0702030302020204" pitchFamily="66" charset="0"/>
              </a:rPr>
              <a:t>TRANSHUMANIZMO gimimo sąlygos</a:t>
            </a:r>
          </a:p>
        </p:txBody>
      </p:sp>
      <p:sp>
        <p:nvSpPr>
          <p:cNvPr id="2" name="TextBox 1">
            <a:extLst>
              <a:ext uri="{FF2B5EF4-FFF2-40B4-BE49-F238E27FC236}">
                <a16:creationId xmlns:a16="http://schemas.microsoft.com/office/drawing/2014/main" id="{C0108E0A-B662-D66F-1709-FEA346EECD07}"/>
              </a:ext>
            </a:extLst>
          </p:cNvPr>
          <p:cNvSpPr txBox="1"/>
          <p:nvPr/>
        </p:nvSpPr>
        <p:spPr>
          <a:xfrm>
            <a:off x="1907704" y="2420888"/>
            <a:ext cx="4968552" cy="2677656"/>
          </a:xfrm>
          <a:prstGeom prst="rect">
            <a:avLst/>
          </a:prstGeom>
          <a:noFill/>
        </p:spPr>
        <p:txBody>
          <a:bodyPr wrap="square" rtlCol="0">
            <a:spAutoFit/>
          </a:bodyPr>
          <a:lstStyle/>
          <a:p>
            <a:pPr algn="ctr"/>
            <a:r>
              <a:rPr lang="lt-LT" sz="2800" b="1" dirty="0">
                <a:solidFill>
                  <a:srgbClr val="7030A0"/>
                </a:solidFill>
                <a:latin typeface="Comic Sans MS" panose="030F0702030302020204" pitchFamily="66" charset="0"/>
              </a:rPr>
              <a:t>PAPILDYMAI,</a:t>
            </a:r>
          </a:p>
          <a:p>
            <a:pPr algn="ctr"/>
            <a:r>
              <a:rPr lang="lt-LT" sz="2800" b="1" dirty="0">
                <a:solidFill>
                  <a:srgbClr val="7030A0"/>
                </a:solidFill>
                <a:latin typeface="Comic Sans MS" panose="030F0702030302020204" pitchFamily="66" charset="0"/>
              </a:rPr>
              <a:t>atsakant į klausimus – konkretizuoti paaiškinimai jau spec.tematiniai </a:t>
            </a:r>
          </a:p>
          <a:p>
            <a:pPr algn="ctr"/>
            <a:r>
              <a:rPr lang="lt-LT" sz="2800" b="1" dirty="0">
                <a:solidFill>
                  <a:srgbClr val="7030A0"/>
                </a:solidFill>
                <a:latin typeface="Comic Sans MS" panose="030F0702030302020204" pitchFamily="66" charset="0"/>
              </a:rPr>
              <a:t>Bio-Fizikams profesionalams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id="{890B4105-18D3-F4F9-F664-9947112F73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271463"/>
            <a:ext cx="50673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Line 2">
            <a:extLst>
              <a:ext uri="{FF2B5EF4-FFF2-40B4-BE49-F238E27FC236}">
                <a16:creationId xmlns:a16="http://schemas.microsoft.com/office/drawing/2014/main" id="{A962BE98-69B2-5BF2-63B4-7CB2A3034F15}"/>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51204" name="Picture 3">
            <a:extLst>
              <a:ext uri="{FF2B5EF4-FFF2-40B4-BE49-F238E27FC236}">
                <a16:creationId xmlns:a16="http://schemas.microsoft.com/office/drawing/2014/main" id="{2043F5D3-4E91-5756-B4D7-D7EDEBA86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2">
            <a:extLst>
              <a:ext uri="{FF2B5EF4-FFF2-40B4-BE49-F238E27FC236}">
                <a16:creationId xmlns:a16="http://schemas.microsoft.com/office/drawing/2014/main" id="{79E4A9D9-D101-975B-27A5-7246F4249E21}"/>
              </a:ext>
            </a:extLst>
          </p:cNvPr>
          <p:cNvSpPr txBox="1">
            <a:spLocks noChangeArrowheads="1"/>
          </p:cNvSpPr>
          <p:nvPr/>
        </p:nvSpPr>
        <p:spPr bwMode="auto">
          <a:xfrm>
            <a:off x="2987675" y="76200"/>
            <a:ext cx="6156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2400" b="1">
                <a:solidFill>
                  <a:srgbClr val="7030A0"/>
                </a:solidFill>
                <a:latin typeface="Comic Sans MS" panose="030F0702030302020204" pitchFamily="66" charset="0"/>
              </a:rPr>
              <a:t>Making Perfect LIFE in 21th Century Bio-Engineering</a:t>
            </a:r>
          </a:p>
        </p:txBody>
      </p:sp>
      <p:sp>
        <p:nvSpPr>
          <p:cNvPr id="51206" name="TextBox 3">
            <a:extLst>
              <a:ext uri="{FF2B5EF4-FFF2-40B4-BE49-F238E27FC236}">
                <a16:creationId xmlns:a16="http://schemas.microsoft.com/office/drawing/2014/main" id="{4A9320A0-D7A9-0681-385F-E2C4554125E2}"/>
              </a:ext>
            </a:extLst>
          </p:cNvPr>
          <p:cNvSpPr txBox="1">
            <a:spLocks noChangeArrowheads="1"/>
          </p:cNvSpPr>
          <p:nvPr/>
        </p:nvSpPr>
        <p:spPr bwMode="auto">
          <a:xfrm>
            <a:off x="34925" y="2349500"/>
            <a:ext cx="5616575" cy="4154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In 2012 have seen </a:t>
            </a:r>
          </a:p>
          <a:p>
            <a:pPr>
              <a:spcBef>
                <a:spcPct val="0"/>
              </a:spcBef>
              <a:buFontTx/>
              <a:buNone/>
            </a:pPr>
            <a:r>
              <a:rPr lang="lt-LT" altLang="lt-LT" sz="2400" b="1">
                <a:solidFill>
                  <a:srgbClr val="7030A0"/>
                </a:solidFill>
                <a:latin typeface="Comic Sans MS" panose="030F0702030302020204" pitchFamily="66" charset="0"/>
              </a:rPr>
              <a:t>the emergence of a new engineering approach to life which is driven by an increasing convergence of</a:t>
            </a:r>
          </a:p>
          <a:p>
            <a:pPr>
              <a:spcBef>
                <a:spcPct val="0"/>
              </a:spcBef>
              <a:buFontTx/>
              <a:buNone/>
            </a:pPr>
            <a:r>
              <a:rPr lang="lt-LT" altLang="lt-LT" sz="2400" b="1">
                <a:solidFill>
                  <a:srgbClr val="7030A0"/>
                </a:solidFill>
                <a:latin typeface="Comic Sans MS" panose="030F0702030302020204" pitchFamily="66" charset="0"/>
              </a:rPr>
              <a:t> the physical and </a:t>
            </a:r>
          </a:p>
          <a:p>
            <a:pPr>
              <a:spcBef>
                <a:spcPct val="0"/>
              </a:spcBef>
              <a:buFontTx/>
              <a:buNone/>
            </a:pPr>
            <a:r>
              <a:rPr lang="lt-LT" altLang="lt-LT" sz="2400" b="1">
                <a:solidFill>
                  <a:srgbClr val="7030A0"/>
                </a:solidFill>
                <a:latin typeface="Comic Sans MS" panose="030F0702030302020204" pitchFamily="66" charset="0"/>
              </a:rPr>
              <a:t>the biological sciences </a:t>
            </a:r>
          </a:p>
          <a:p>
            <a:pPr algn="r">
              <a:spcBef>
                <a:spcPct val="0"/>
              </a:spcBef>
              <a:buFontTx/>
              <a:buNone/>
            </a:pPr>
            <a:r>
              <a:rPr lang="lt-LT" altLang="lt-LT" sz="2400" b="1">
                <a:solidFill>
                  <a:srgbClr val="7030A0"/>
                </a:solidFill>
                <a:latin typeface="Comic Sans MS" panose="030F0702030302020204" pitchFamily="66" charset="0"/>
              </a:rPr>
              <a:t>in terms of two bio-engineering megatrends – </a:t>
            </a:r>
          </a:p>
          <a:p>
            <a:pPr algn="ctr">
              <a:spcBef>
                <a:spcPct val="0"/>
              </a:spcBef>
              <a:buFontTx/>
              <a:buNone/>
            </a:pPr>
            <a:r>
              <a:rPr lang="lt-LT" altLang="lt-LT" sz="2400" b="1">
                <a:solidFill>
                  <a:srgbClr val="7030A0"/>
                </a:solidFill>
                <a:latin typeface="Comic Sans MS" panose="030F0702030302020204" pitchFamily="66" charset="0"/>
              </a:rPr>
              <a:t>„</a:t>
            </a:r>
            <a:r>
              <a:rPr lang="lt-LT" altLang="lt-LT" sz="2400" b="1">
                <a:solidFill>
                  <a:srgbClr val="C00000"/>
                </a:solidFill>
                <a:latin typeface="Comic Sans MS" panose="030F0702030302020204" pitchFamily="66" charset="0"/>
              </a:rPr>
              <a:t>Biology is becoming Technology,</a:t>
            </a:r>
            <a:r>
              <a:rPr lang="lt-LT" altLang="lt-LT" sz="2400" b="1">
                <a:solidFill>
                  <a:srgbClr val="7030A0"/>
                </a:solidFill>
                <a:latin typeface="Comic Sans MS" panose="030F0702030302020204" pitchFamily="66" charset="0"/>
              </a:rPr>
              <a:t> and - </a:t>
            </a:r>
            <a:r>
              <a:rPr lang="lt-LT" altLang="lt-LT" sz="2400" b="1" i="1">
                <a:solidFill>
                  <a:srgbClr val="7030A0"/>
                </a:solidFill>
                <a:latin typeface="Comic Sans MS" panose="030F0702030302020204" pitchFamily="66" charset="0"/>
              </a:rPr>
              <a:t>Vice Versa</a:t>
            </a:r>
            <a:r>
              <a:rPr lang="lt-LT" altLang="lt-LT" sz="2400" b="1">
                <a:solidFill>
                  <a:srgbClr val="7030A0"/>
                </a:solidFill>
                <a:latin typeface="Comic Sans MS" panose="030F0702030302020204" pitchFamily="66" charset="0"/>
              </a:rPr>
              <a:t> –</a:t>
            </a:r>
          </a:p>
          <a:p>
            <a:pPr>
              <a:spcBef>
                <a:spcPct val="0"/>
              </a:spcBef>
              <a:buFontTx/>
              <a:buNone/>
            </a:pPr>
            <a:r>
              <a:rPr lang="lt-LT" altLang="lt-LT" sz="2400" b="1">
                <a:solidFill>
                  <a:srgbClr val="7030A0"/>
                </a:solidFill>
                <a:latin typeface="Comic Sans MS" panose="030F0702030302020204" pitchFamily="66" charset="0"/>
              </a:rPr>
              <a:t> </a:t>
            </a:r>
            <a:r>
              <a:rPr lang="lt-LT" altLang="lt-LT" sz="2400" b="1">
                <a:solidFill>
                  <a:srgbClr val="FF0000"/>
                </a:solidFill>
                <a:latin typeface="Comic Sans MS" panose="030F0702030302020204" pitchFamily="66" charset="0"/>
              </a:rPr>
              <a:t>Technology is becoming Biology</a:t>
            </a:r>
            <a:r>
              <a:rPr lang="lt-LT" altLang="lt-LT" sz="2400" b="1">
                <a:solidFill>
                  <a:srgbClr val="7030A0"/>
                </a:solidFill>
                <a:latin typeface="Comic Sans MS" panose="030F0702030302020204" pitchFamily="66" charset="0"/>
              </a:rPr>
              <a:t>“. </a:t>
            </a:r>
          </a:p>
        </p:txBody>
      </p:sp>
      <p:sp>
        <p:nvSpPr>
          <p:cNvPr id="51207" name="TextBox 4">
            <a:extLst>
              <a:ext uri="{FF2B5EF4-FFF2-40B4-BE49-F238E27FC236}">
                <a16:creationId xmlns:a16="http://schemas.microsoft.com/office/drawing/2014/main" id="{A494143E-BD4B-B9F7-B2BD-A6AD900CFF38}"/>
              </a:ext>
            </a:extLst>
          </p:cNvPr>
          <p:cNvSpPr txBox="1">
            <a:spLocks noChangeArrowheads="1"/>
          </p:cNvSpPr>
          <p:nvPr/>
        </p:nvSpPr>
        <p:spPr bwMode="auto">
          <a:xfrm>
            <a:off x="5364163" y="3860800"/>
            <a:ext cx="3455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6000" b="1">
                <a:solidFill>
                  <a:srgbClr val="C00000"/>
                </a:solidFill>
                <a:latin typeface="Comic Sans MS" panose="030F0702030302020204" pitchFamily="66" charset="0"/>
              </a:rPr>
              <a:t>2012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a:extLst>
              <a:ext uri="{FF2B5EF4-FFF2-40B4-BE49-F238E27FC236}">
                <a16:creationId xmlns:a16="http://schemas.microsoft.com/office/drawing/2014/main" id="{D1C06834-EAB8-B0EB-305C-D76126FFF14F}"/>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53251" name="Picture 3">
            <a:extLst>
              <a:ext uri="{FF2B5EF4-FFF2-40B4-BE49-F238E27FC236}">
                <a16:creationId xmlns:a16="http://schemas.microsoft.com/office/drawing/2014/main" id="{55C04D88-B6E9-054C-47AC-58D228B45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
            <a:extLst>
              <a:ext uri="{FF2B5EF4-FFF2-40B4-BE49-F238E27FC236}">
                <a16:creationId xmlns:a16="http://schemas.microsoft.com/office/drawing/2014/main" id="{8212968B-69BE-208B-53A3-3F6C3C22C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84313"/>
            <a:ext cx="4002088"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2">
            <a:extLst>
              <a:ext uri="{FF2B5EF4-FFF2-40B4-BE49-F238E27FC236}">
                <a16:creationId xmlns:a16="http://schemas.microsoft.com/office/drawing/2014/main" id="{613CC551-E8FD-4215-B76B-39164E048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1050" y="0"/>
            <a:ext cx="4629150"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Oval 5">
            <a:extLst>
              <a:ext uri="{FF2B5EF4-FFF2-40B4-BE49-F238E27FC236}">
                <a16:creationId xmlns:a16="http://schemas.microsoft.com/office/drawing/2014/main" id="{65C619AF-2939-F34F-1129-C87CC5273EAB}"/>
              </a:ext>
            </a:extLst>
          </p:cNvPr>
          <p:cNvSpPr>
            <a:spLocks noChangeArrowheads="1"/>
          </p:cNvSpPr>
          <p:nvPr/>
        </p:nvSpPr>
        <p:spPr bwMode="auto">
          <a:xfrm>
            <a:off x="1539875" y="2205038"/>
            <a:ext cx="2744788" cy="676275"/>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55" name="Oval 8">
            <a:extLst>
              <a:ext uri="{FF2B5EF4-FFF2-40B4-BE49-F238E27FC236}">
                <a16:creationId xmlns:a16="http://schemas.microsoft.com/office/drawing/2014/main" id="{8BD20BA8-739E-10BB-0759-2FEDDC75CA2E}"/>
              </a:ext>
            </a:extLst>
          </p:cNvPr>
          <p:cNvSpPr>
            <a:spLocks noChangeArrowheads="1"/>
          </p:cNvSpPr>
          <p:nvPr/>
        </p:nvSpPr>
        <p:spPr bwMode="auto">
          <a:xfrm>
            <a:off x="6804025" y="1160463"/>
            <a:ext cx="1620838" cy="360362"/>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56" name="Oval 9">
            <a:extLst>
              <a:ext uri="{FF2B5EF4-FFF2-40B4-BE49-F238E27FC236}">
                <a16:creationId xmlns:a16="http://schemas.microsoft.com/office/drawing/2014/main" id="{C0DB7AED-10B5-25A8-F109-B372296BA946}"/>
              </a:ext>
            </a:extLst>
          </p:cNvPr>
          <p:cNvSpPr>
            <a:spLocks noChangeArrowheads="1"/>
          </p:cNvSpPr>
          <p:nvPr/>
        </p:nvSpPr>
        <p:spPr bwMode="auto">
          <a:xfrm>
            <a:off x="2339975" y="5653088"/>
            <a:ext cx="1620838" cy="358775"/>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57" name="Oval 10">
            <a:extLst>
              <a:ext uri="{FF2B5EF4-FFF2-40B4-BE49-F238E27FC236}">
                <a16:creationId xmlns:a16="http://schemas.microsoft.com/office/drawing/2014/main" id="{F6DD0737-725B-3FA8-B06F-2F6AC5319255}"/>
              </a:ext>
            </a:extLst>
          </p:cNvPr>
          <p:cNvSpPr>
            <a:spLocks noChangeArrowheads="1"/>
          </p:cNvSpPr>
          <p:nvPr/>
        </p:nvSpPr>
        <p:spPr bwMode="auto">
          <a:xfrm>
            <a:off x="6696075" y="2781300"/>
            <a:ext cx="1619250" cy="358775"/>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58" name="Oval 11">
            <a:extLst>
              <a:ext uri="{FF2B5EF4-FFF2-40B4-BE49-F238E27FC236}">
                <a16:creationId xmlns:a16="http://schemas.microsoft.com/office/drawing/2014/main" id="{1A869353-6807-5EB8-E92E-30531D1E19C1}"/>
              </a:ext>
            </a:extLst>
          </p:cNvPr>
          <p:cNvSpPr>
            <a:spLocks noChangeArrowheads="1"/>
          </p:cNvSpPr>
          <p:nvPr/>
        </p:nvSpPr>
        <p:spPr bwMode="auto">
          <a:xfrm>
            <a:off x="4140200" y="5591175"/>
            <a:ext cx="1620838" cy="358775"/>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59" name="Oval 12">
            <a:extLst>
              <a:ext uri="{FF2B5EF4-FFF2-40B4-BE49-F238E27FC236}">
                <a16:creationId xmlns:a16="http://schemas.microsoft.com/office/drawing/2014/main" id="{58A0EE21-3D11-F47D-A62E-82491A5A696E}"/>
              </a:ext>
            </a:extLst>
          </p:cNvPr>
          <p:cNvSpPr>
            <a:spLocks noChangeArrowheads="1"/>
          </p:cNvSpPr>
          <p:nvPr/>
        </p:nvSpPr>
        <p:spPr bwMode="auto">
          <a:xfrm>
            <a:off x="333375" y="5441950"/>
            <a:ext cx="1620838" cy="360363"/>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60" name="Oval 13">
            <a:extLst>
              <a:ext uri="{FF2B5EF4-FFF2-40B4-BE49-F238E27FC236}">
                <a16:creationId xmlns:a16="http://schemas.microsoft.com/office/drawing/2014/main" id="{1F7CA892-2CB8-E0EB-1F1F-9CBA7B8D8C2C}"/>
              </a:ext>
            </a:extLst>
          </p:cNvPr>
          <p:cNvSpPr>
            <a:spLocks noChangeArrowheads="1"/>
          </p:cNvSpPr>
          <p:nvPr/>
        </p:nvSpPr>
        <p:spPr bwMode="auto">
          <a:xfrm>
            <a:off x="4427538" y="3860800"/>
            <a:ext cx="1620837" cy="360363"/>
          </a:xfrm>
          <a:prstGeom prst="ellipse">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53261" name="TextBox 1">
            <a:extLst>
              <a:ext uri="{FF2B5EF4-FFF2-40B4-BE49-F238E27FC236}">
                <a16:creationId xmlns:a16="http://schemas.microsoft.com/office/drawing/2014/main" id="{C2581CB9-3535-DCF1-5C96-1BC9357AA477}"/>
              </a:ext>
            </a:extLst>
          </p:cNvPr>
          <p:cNvSpPr txBox="1">
            <a:spLocks noChangeArrowheads="1"/>
          </p:cNvSpPr>
          <p:nvPr/>
        </p:nvSpPr>
        <p:spPr bwMode="auto">
          <a:xfrm>
            <a:off x="1550988" y="258763"/>
            <a:ext cx="28765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lt-LT" sz="2400" b="1">
                <a:solidFill>
                  <a:srgbClr val="7030A0"/>
                </a:solidFill>
                <a:latin typeface="Comic Sans MS" panose="030F0702030302020204" pitchFamily="66" charset="0"/>
              </a:rPr>
              <a:t>EUROPE UNION, 2012</a:t>
            </a:r>
            <a:endParaRPr lang="lt-LT" altLang="lt-LT" sz="2400" b="1">
              <a:solidFill>
                <a:srgbClr val="7030A0"/>
              </a:solidFill>
              <a:latin typeface="Comic Sans MS" panose="030F0702030302020204"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2">
            <a:extLst>
              <a:ext uri="{FF2B5EF4-FFF2-40B4-BE49-F238E27FC236}">
                <a16:creationId xmlns:a16="http://schemas.microsoft.com/office/drawing/2014/main" id="{91A120CB-E106-BE62-F068-A6BCB431738C}"/>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55299" name="Picture 3">
            <a:extLst>
              <a:ext uri="{FF2B5EF4-FFF2-40B4-BE49-F238E27FC236}">
                <a16:creationId xmlns:a16="http://schemas.microsoft.com/office/drawing/2014/main" id="{F54FCC03-2FB9-DD34-71BB-536CD93F0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 descr="http://mgl.scripps.edu/people/goodsell/books/MoL2-cover-reduced.jpg">
            <a:hlinkClick r:id="rId4"/>
            <a:extLst>
              <a:ext uri="{FF2B5EF4-FFF2-40B4-BE49-F238E27FC236}">
                <a16:creationId xmlns:a16="http://schemas.microsoft.com/office/drawing/2014/main" id="{A1DEFEA7-BFE9-2636-1BF1-6B0582B1E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6100" y="1120775"/>
            <a:ext cx="3871913"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http://images.betterworldbooks.com/038/The-Machinery-of-Life-9780387982731.jpg">
            <a:hlinkClick r:id="rId6"/>
            <a:extLst>
              <a:ext uri="{FF2B5EF4-FFF2-40B4-BE49-F238E27FC236}">
                <a16:creationId xmlns:a16="http://schemas.microsoft.com/office/drawing/2014/main" id="{C33FED1E-4EC0-6A3D-27C8-9CEF8D930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5" y="2033588"/>
            <a:ext cx="28384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www.scripps.edu/directory/photos/goodsell.jpg">
            <a:hlinkClick r:id="rId8"/>
            <a:extLst>
              <a:ext uri="{FF2B5EF4-FFF2-40B4-BE49-F238E27FC236}">
                <a16:creationId xmlns:a16="http://schemas.microsoft.com/office/drawing/2014/main" id="{7703E8EA-F04B-6F50-91DA-7A58547749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6275" y="0"/>
            <a:ext cx="2106613"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0038BA1-742A-4B1D-B21A-52C7FE2181A6}"/>
              </a:ext>
            </a:extLst>
          </p:cNvPr>
          <p:cNvSpPr txBox="1"/>
          <p:nvPr/>
        </p:nvSpPr>
        <p:spPr>
          <a:xfrm>
            <a:off x="3267075" y="1628775"/>
            <a:ext cx="1395413" cy="523875"/>
          </a:xfrm>
          <a:prstGeom prst="rect">
            <a:avLst/>
          </a:prstGeom>
          <a:solidFill>
            <a:schemeClr val="bg1"/>
          </a:solidFill>
        </p:spPr>
        <p:txBody>
          <a:bodyPr>
            <a:spAutoFit/>
          </a:bodyPr>
          <a:lstStyle/>
          <a:p>
            <a:pPr algn="ctr">
              <a:defRPr/>
            </a:pPr>
            <a:r>
              <a:rPr lang="lt-LT" b="1" dirty="0">
                <a:solidFill>
                  <a:srgbClr val="FF0000"/>
                </a:solidFill>
                <a:effectLst>
                  <a:outerShdw blurRad="38100" dist="38100" dir="2700000" algn="tl">
                    <a:srgbClr val="000000">
                      <a:alpha val="43137"/>
                    </a:srgbClr>
                  </a:outerShdw>
                </a:effectLst>
              </a:rPr>
              <a:t>2009</a:t>
            </a:r>
          </a:p>
        </p:txBody>
      </p:sp>
      <p:sp>
        <p:nvSpPr>
          <p:cNvPr id="8" name="TextBox 7">
            <a:extLst>
              <a:ext uri="{FF2B5EF4-FFF2-40B4-BE49-F238E27FC236}">
                <a16:creationId xmlns:a16="http://schemas.microsoft.com/office/drawing/2014/main" id="{3F924959-A395-4085-ADC1-5459D950EEB6}"/>
              </a:ext>
            </a:extLst>
          </p:cNvPr>
          <p:cNvSpPr txBox="1"/>
          <p:nvPr/>
        </p:nvSpPr>
        <p:spPr>
          <a:xfrm>
            <a:off x="385763" y="2079625"/>
            <a:ext cx="1395412" cy="522288"/>
          </a:xfrm>
          <a:prstGeom prst="rect">
            <a:avLst/>
          </a:prstGeom>
          <a:solidFill>
            <a:schemeClr val="bg1"/>
          </a:solidFill>
        </p:spPr>
        <p:txBody>
          <a:bodyPr>
            <a:spAutoFit/>
          </a:bodyPr>
          <a:lstStyle/>
          <a:p>
            <a:pPr algn="ctr">
              <a:defRPr/>
            </a:pPr>
            <a:r>
              <a:rPr lang="lt-LT" b="1" dirty="0">
                <a:solidFill>
                  <a:srgbClr val="FF0000"/>
                </a:solidFill>
                <a:effectLst>
                  <a:outerShdw blurRad="38100" dist="38100" dir="2700000" algn="tl">
                    <a:srgbClr val="000000">
                      <a:alpha val="43137"/>
                    </a:srgbClr>
                  </a:outerShdw>
                </a:effectLst>
              </a:rPr>
              <a:t>2013</a:t>
            </a:r>
          </a:p>
        </p:txBody>
      </p:sp>
      <p:sp>
        <p:nvSpPr>
          <p:cNvPr id="55305" name="TextBox 1">
            <a:extLst>
              <a:ext uri="{FF2B5EF4-FFF2-40B4-BE49-F238E27FC236}">
                <a16:creationId xmlns:a16="http://schemas.microsoft.com/office/drawing/2014/main" id="{A7F303D8-967F-C5CB-B2EA-45D3395CC5B6}"/>
              </a:ext>
            </a:extLst>
          </p:cNvPr>
          <p:cNvSpPr txBox="1">
            <a:spLocks noChangeArrowheads="1"/>
          </p:cNvSpPr>
          <p:nvPr/>
        </p:nvSpPr>
        <p:spPr bwMode="auto">
          <a:xfrm>
            <a:off x="1781175" y="333375"/>
            <a:ext cx="51768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4000" b="1">
                <a:solidFill>
                  <a:srgbClr val="7030A0"/>
                </a:solidFill>
                <a:latin typeface="Comic Sans MS" panose="030F0702030302020204" pitchFamily="66" charset="0"/>
              </a:rPr>
              <a:t>David GOODSELL</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8286427E-7041-4B86-A88C-B726A60E33C8}"/>
              </a:ext>
            </a:extLst>
          </p:cNvPr>
          <p:cNvSpPr txBox="1">
            <a:spLocks noChangeArrowheads="1"/>
          </p:cNvSpPr>
          <p:nvPr/>
        </p:nvSpPr>
        <p:spPr bwMode="auto">
          <a:xfrm>
            <a:off x="1476375" y="333375"/>
            <a:ext cx="7523163" cy="1200150"/>
          </a:xfrm>
          <a:prstGeom prst="rect">
            <a:avLst/>
          </a:prstGeom>
          <a:noFill/>
          <a:ln w="9525">
            <a:noFill/>
            <a:miter lim="800000"/>
            <a:headEnd/>
            <a:tailEnd/>
          </a:ln>
        </p:spPr>
        <p:txBody>
          <a:bodyPr>
            <a:spAutoFit/>
          </a:bodyPr>
          <a:lstStyle/>
          <a:p>
            <a:pPr algn="ctr">
              <a:spcBef>
                <a:spcPct val="50000"/>
              </a:spcBef>
              <a:defRPr/>
            </a:pPr>
            <a:r>
              <a:rPr lang="lt-LT" sz="3600" b="1" dirty="0">
                <a:solidFill>
                  <a:srgbClr val="7030A0"/>
                </a:solidFill>
                <a:effectLst>
                  <a:outerShdw blurRad="38100" dist="38100" dir="2700000" algn="tl">
                    <a:srgbClr val="000000">
                      <a:alpha val="43137"/>
                    </a:srgbClr>
                  </a:outerShdw>
                </a:effectLst>
                <a:latin typeface="Comic Sans MS" panose="030F0702030302020204" pitchFamily="66" charset="0"/>
              </a:rPr>
              <a:t>The CELL‘s MECHANISMS                        for Bioengineering </a:t>
            </a:r>
            <a:endParaRPr lang="en-US" sz="3600" b="1" dirty="0">
              <a:solidFill>
                <a:srgbClr val="7030A0"/>
              </a:solidFill>
              <a:effectLst>
                <a:outerShdw blurRad="38100" dist="38100" dir="2700000" algn="tl">
                  <a:srgbClr val="000000">
                    <a:alpha val="43137"/>
                  </a:srgbClr>
                </a:outerShdw>
              </a:effectLst>
              <a:latin typeface="Comic Sans MS" panose="030F0702030302020204" pitchFamily="66" charset="0"/>
            </a:endParaRPr>
          </a:p>
        </p:txBody>
      </p:sp>
      <p:pic>
        <p:nvPicPr>
          <p:cNvPr id="57347" name="Picture 3">
            <a:extLst>
              <a:ext uri="{FF2B5EF4-FFF2-40B4-BE49-F238E27FC236}">
                <a16:creationId xmlns:a16="http://schemas.microsoft.com/office/drawing/2014/main" id="{92CFD670-ECAF-6D31-1ECD-E4F99FE94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a:extLst>
              <a:ext uri="{FF2B5EF4-FFF2-40B4-BE49-F238E27FC236}">
                <a16:creationId xmlns:a16="http://schemas.microsoft.com/office/drawing/2014/main" id="{9DEFD866-338F-9A78-56AA-1BD2841EA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813" y="1535113"/>
            <a:ext cx="81407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a:extLst>
              <a:ext uri="{FF2B5EF4-FFF2-40B4-BE49-F238E27FC236}">
                <a16:creationId xmlns:a16="http://schemas.microsoft.com/office/drawing/2014/main" id="{4B94505F-BA2D-B089-50C0-6497B77EAE87}"/>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59395" name="Picture 3">
            <a:extLst>
              <a:ext uri="{FF2B5EF4-FFF2-40B4-BE49-F238E27FC236}">
                <a16:creationId xmlns:a16="http://schemas.microsoft.com/office/drawing/2014/main" id="{C855B341-596F-7639-1B9F-B9268BCA4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6">
            <a:extLst>
              <a:ext uri="{FF2B5EF4-FFF2-40B4-BE49-F238E27FC236}">
                <a16:creationId xmlns:a16="http://schemas.microsoft.com/office/drawing/2014/main" id="{E2ACDBCB-9E03-E14C-D85B-D30F384DF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263" y="1700213"/>
            <a:ext cx="3360737"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7">
            <a:extLst>
              <a:ext uri="{FF2B5EF4-FFF2-40B4-BE49-F238E27FC236}">
                <a16:creationId xmlns:a16="http://schemas.microsoft.com/office/drawing/2014/main" id="{2C782279-3E93-7549-18F6-B877C2BAA0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025" y="1412875"/>
            <a:ext cx="3802063"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a:extLst>
              <a:ext uri="{FF2B5EF4-FFF2-40B4-BE49-F238E27FC236}">
                <a16:creationId xmlns:a16="http://schemas.microsoft.com/office/drawing/2014/main" id="{3DD77EF9-7112-44F9-895B-B3B86A29B27E}"/>
              </a:ext>
            </a:extLst>
          </p:cNvPr>
          <p:cNvSpPr txBox="1">
            <a:spLocks noChangeArrowheads="1"/>
          </p:cNvSpPr>
          <p:nvPr/>
        </p:nvSpPr>
        <p:spPr bwMode="auto">
          <a:xfrm>
            <a:off x="1778000" y="390525"/>
            <a:ext cx="7080250" cy="585788"/>
          </a:xfrm>
          <a:prstGeom prst="rect">
            <a:avLst/>
          </a:prstGeom>
          <a:noFill/>
          <a:ln w="9525">
            <a:noFill/>
            <a:miter lim="800000"/>
            <a:headEnd/>
            <a:tailEnd/>
          </a:ln>
          <a:effectLst/>
        </p:spPr>
        <p:txBody>
          <a:bodyPr wrap="none">
            <a:spAutoFit/>
          </a:bodyPr>
          <a:lstStyle/>
          <a:p>
            <a:pPr>
              <a:spcBef>
                <a:spcPct val="50000"/>
              </a:spcBef>
              <a:defRPr/>
            </a:pPr>
            <a:r>
              <a:rPr lang="lt-LT" sz="3200" b="1" dirty="0">
                <a:solidFill>
                  <a:srgbClr val="0000FF"/>
                </a:solidFill>
                <a:effectLst>
                  <a:outerShdw blurRad="38100" dist="38100" dir="2700000" algn="tl">
                    <a:srgbClr val="C0C0C0"/>
                  </a:outerShdw>
                </a:effectLst>
                <a:latin typeface="Comic Sans MS" panose="030F0702030302020204" pitchFamily="66" charset="0"/>
              </a:rPr>
              <a:t>James Grier MILLER (1916-2002</a:t>
            </a:r>
            <a:r>
              <a:rPr lang="lt-LT" sz="3200" b="1" dirty="0">
                <a:solidFill>
                  <a:srgbClr val="0000FF"/>
                </a:solidFill>
                <a:effectLst>
                  <a:outerShdw blurRad="38100" dist="38100" dir="2700000" algn="tl">
                    <a:srgbClr val="C0C0C0"/>
                  </a:outerShdw>
                </a:effectLst>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a:extLst>
              <a:ext uri="{FF2B5EF4-FFF2-40B4-BE49-F238E27FC236}">
                <a16:creationId xmlns:a16="http://schemas.microsoft.com/office/drawing/2014/main" id="{DC284CB3-4E67-F1D3-FFC7-B2CD63701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descr="http://www.nss.org/settlement/nasa/spaceresvol4/images/applicationsfig2.JPG">
            <a:extLst>
              <a:ext uri="{FF2B5EF4-FFF2-40B4-BE49-F238E27FC236}">
                <a16:creationId xmlns:a16="http://schemas.microsoft.com/office/drawing/2014/main" id="{29E24A97-E514-656E-84D7-FB6845B7E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638" y="0"/>
            <a:ext cx="5059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http://www.nss.org/settlement/nasa/spaceresvol4/images/applicationsfig3.JPG">
            <a:extLst>
              <a:ext uri="{FF2B5EF4-FFF2-40B4-BE49-F238E27FC236}">
                <a16:creationId xmlns:a16="http://schemas.microsoft.com/office/drawing/2014/main" id="{7270CBB4-191C-F0F4-2DBB-C346590C5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1647825"/>
            <a:ext cx="44640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4">
            <a:extLst>
              <a:ext uri="{FF2B5EF4-FFF2-40B4-BE49-F238E27FC236}">
                <a16:creationId xmlns:a16="http://schemas.microsoft.com/office/drawing/2014/main" id="{5652ACB0-192B-58E4-1E7C-D1CF2061B038}"/>
              </a:ext>
            </a:extLst>
          </p:cNvPr>
          <p:cNvSpPr txBox="1">
            <a:spLocks noChangeArrowheads="1"/>
          </p:cNvSpPr>
          <p:nvPr/>
        </p:nvSpPr>
        <p:spPr bwMode="auto">
          <a:xfrm>
            <a:off x="71438" y="5202238"/>
            <a:ext cx="3851275"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800" b="1">
                <a:solidFill>
                  <a:srgbClr val="3219CB"/>
                </a:solidFill>
                <a:latin typeface="Comic Sans MS" panose="030F0702030302020204" pitchFamily="66" charset="0"/>
              </a:rPr>
              <a:t>The ORGANISM </a:t>
            </a:r>
          </a:p>
          <a:p>
            <a:pPr algn="r" eaLnBrk="1" hangingPunct="1">
              <a:spcBef>
                <a:spcPct val="0"/>
              </a:spcBef>
              <a:buFontTx/>
              <a:buNone/>
            </a:pPr>
            <a:r>
              <a:rPr lang="lt-LT" altLang="lt-LT" sz="2800" b="1">
                <a:solidFill>
                  <a:srgbClr val="3219CB"/>
                </a:solidFill>
                <a:latin typeface="Comic Sans MS" panose="030F0702030302020204" pitchFamily="66" charset="0"/>
              </a:rPr>
              <a:t>as Cosmic Station</a:t>
            </a:r>
          </a:p>
        </p:txBody>
      </p:sp>
      <p:sp>
        <p:nvSpPr>
          <p:cNvPr id="2" name="TextBox 1">
            <a:extLst>
              <a:ext uri="{FF2B5EF4-FFF2-40B4-BE49-F238E27FC236}">
                <a16:creationId xmlns:a16="http://schemas.microsoft.com/office/drawing/2014/main" id="{28591524-FB6B-48FE-98A2-BEF472D3B557}"/>
              </a:ext>
            </a:extLst>
          </p:cNvPr>
          <p:cNvSpPr txBox="1"/>
          <p:nvPr/>
        </p:nvSpPr>
        <p:spPr>
          <a:xfrm>
            <a:off x="1538288" y="333375"/>
            <a:ext cx="2465387" cy="954088"/>
          </a:xfrm>
          <a:prstGeom prst="rect">
            <a:avLst/>
          </a:prstGeom>
          <a:noFill/>
        </p:spPr>
        <p:txBody>
          <a:bodyPr>
            <a:spAutoFit/>
          </a:bodyPr>
          <a:lstStyle/>
          <a:p>
            <a:pPr algn="ctr">
              <a:defRPr/>
            </a:pPr>
            <a:r>
              <a:rPr lang="lt-LT" sz="2800" b="1" dirty="0">
                <a:solidFill>
                  <a:srgbClr val="0000FF"/>
                </a:solidFill>
                <a:effectLst>
                  <a:outerShdw blurRad="38100" dist="38100" dir="2700000" algn="tl">
                    <a:srgbClr val="C0C0C0"/>
                  </a:outerShdw>
                </a:effectLst>
              </a:rPr>
              <a:t>J</a:t>
            </a:r>
            <a:r>
              <a:rPr lang="lt-LT" sz="2800" b="1" dirty="0">
                <a:solidFill>
                  <a:srgbClr val="0000FF"/>
                </a:solidFill>
                <a:effectLst>
                  <a:outerShdw blurRad="38100" dist="38100" dir="2700000" algn="tl">
                    <a:srgbClr val="C0C0C0"/>
                  </a:outerShdw>
                </a:effectLst>
                <a:latin typeface="Comic Sans MS" panose="030F0702030302020204" pitchFamily="66" charset="0"/>
              </a:rPr>
              <a:t>ames Grier </a:t>
            </a:r>
          </a:p>
          <a:p>
            <a:pPr algn="ctr">
              <a:defRPr/>
            </a:pPr>
            <a:r>
              <a:rPr lang="lt-LT" sz="2800" b="1" dirty="0">
                <a:solidFill>
                  <a:srgbClr val="0000FF"/>
                </a:solidFill>
                <a:effectLst>
                  <a:outerShdw blurRad="38100" dist="38100" dir="2700000" algn="tl">
                    <a:srgbClr val="C0C0C0"/>
                  </a:outerShdw>
                </a:effectLst>
                <a:latin typeface="Comic Sans MS" panose="030F0702030302020204" pitchFamily="66" charset="0"/>
              </a:rPr>
              <a:t>MILLER</a:t>
            </a:r>
            <a:endParaRPr lang="lt-LT" sz="2800" dirty="0">
              <a:latin typeface="Comic Sans MS" panose="030F0702030302020204" pitchFamily="66"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6">
            <a:extLst>
              <a:ext uri="{FF2B5EF4-FFF2-40B4-BE49-F238E27FC236}">
                <a16:creationId xmlns:a16="http://schemas.microsoft.com/office/drawing/2014/main" id="{460B3C29-38DA-9F02-CD48-941328805CD3}"/>
              </a:ext>
            </a:extLst>
          </p:cNvPr>
          <p:cNvSpPr txBox="1">
            <a:spLocks noChangeArrowheads="1"/>
          </p:cNvSpPr>
          <p:nvPr/>
        </p:nvSpPr>
        <p:spPr bwMode="auto">
          <a:xfrm>
            <a:off x="1331913" y="101600"/>
            <a:ext cx="66786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b="1">
                <a:solidFill>
                  <a:srgbClr val="7030A0"/>
                </a:solidFill>
                <a:latin typeface="Comic Sans MS" panose="030F0702030302020204" pitchFamily="66" charset="0"/>
              </a:rPr>
              <a:t>TRANSHUMANIZMAS        </a:t>
            </a:r>
            <a:r>
              <a:rPr lang="lt-LT" altLang="lt-LT" sz="2000" b="1">
                <a:solidFill>
                  <a:srgbClr val="7030A0"/>
                </a:solidFill>
                <a:latin typeface="Comic Sans MS" panose="030F0702030302020204" pitchFamily="66" charset="0"/>
              </a:rPr>
              <a:t>XXI-jo a. mokslo-technologinė paradigma</a:t>
            </a:r>
            <a:r>
              <a:rPr lang="lt-LT" altLang="lt-LT" sz="2400" b="1">
                <a:solidFill>
                  <a:srgbClr val="7030A0"/>
                </a:solidFill>
                <a:latin typeface="Comic Sans MS" panose="030F0702030302020204" pitchFamily="66" charset="0"/>
              </a:rPr>
              <a:t>,</a:t>
            </a:r>
          </a:p>
          <a:p>
            <a:pPr algn="ctr" eaLnBrk="1" hangingPunct="1">
              <a:spcBef>
                <a:spcPct val="0"/>
              </a:spcBef>
              <a:buFontTx/>
              <a:buNone/>
            </a:pPr>
            <a:r>
              <a:rPr lang="lt-LT" altLang="lt-LT" sz="2400" b="1">
                <a:solidFill>
                  <a:srgbClr val="7030A0"/>
                </a:solidFill>
                <a:latin typeface="Comic Sans MS" panose="030F0702030302020204" pitchFamily="66" charset="0"/>
              </a:rPr>
              <a:t> </a:t>
            </a:r>
            <a:r>
              <a:rPr lang="lt-LT" altLang="lt-LT" sz="2000" b="1">
                <a:solidFill>
                  <a:srgbClr val="7030A0"/>
                </a:solidFill>
                <a:latin typeface="Comic Sans MS" panose="030F0702030302020204" pitchFamily="66" charset="0"/>
              </a:rPr>
              <a:t> </a:t>
            </a:r>
            <a:r>
              <a:rPr lang="lt-LT" altLang="lt-LT" sz="2000" b="1">
                <a:solidFill>
                  <a:srgbClr val="C00000"/>
                </a:solidFill>
                <a:latin typeface="Comic Sans MS" panose="030F0702030302020204" pitchFamily="66" charset="0"/>
              </a:rPr>
              <a:t>DIRBTINIS INTELEKTAS </a:t>
            </a:r>
            <a:r>
              <a:rPr lang="lt-LT" altLang="lt-LT" b="1">
                <a:solidFill>
                  <a:srgbClr val="C00000"/>
                </a:solidFill>
                <a:latin typeface="Comic Sans MS" panose="030F0702030302020204" pitchFamily="66" charset="0"/>
              </a:rPr>
              <a:t>+</a:t>
            </a:r>
            <a:r>
              <a:rPr lang="lt-LT" altLang="lt-LT" sz="2000" b="1">
                <a:solidFill>
                  <a:srgbClr val="C00000"/>
                </a:solidFill>
                <a:latin typeface="Comic Sans MS" panose="030F0702030302020204" pitchFamily="66" charset="0"/>
              </a:rPr>
              <a:t> DIRBTINĖ GYVYBĖ</a:t>
            </a:r>
          </a:p>
        </p:txBody>
      </p:sp>
      <p:pic>
        <p:nvPicPr>
          <p:cNvPr id="6147" name="Picture 2" descr="Vaizdo rezultatas pagal užklausą „TRANSHUMANISM symbols“">
            <a:hlinkClick r:id="rId2"/>
            <a:extLst>
              <a:ext uri="{FF2B5EF4-FFF2-40B4-BE49-F238E27FC236}">
                <a16:creationId xmlns:a16="http://schemas.microsoft.com/office/drawing/2014/main" id="{A2125BFE-1BBD-5C27-8513-2B27AC364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63" y="68263"/>
            <a:ext cx="18605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4">
            <a:extLst>
              <a:ext uri="{FF2B5EF4-FFF2-40B4-BE49-F238E27FC236}">
                <a16:creationId xmlns:a16="http://schemas.microsoft.com/office/drawing/2014/main" id="{846449FC-0954-2F6A-9C04-3755A9574ADD}"/>
              </a:ext>
            </a:extLst>
          </p:cNvPr>
          <p:cNvSpPr txBox="1">
            <a:spLocks noChangeArrowheads="1"/>
          </p:cNvSpPr>
          <p:nvPr/>
        </p:nvSpPr>
        <p:spPr bwMode="auto">
          <a:xfrm>
            <a:off x="828675" y="1484313"/>
            <a:ext cx="8280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TrT </a:t>
            </a:r>
            <a:r>
              <a:rPr lang="lt-LT" altLang="lt-LT" sz="1800" b="1" u="sng">
                <a:solidFill>
                  <a:srgbClr val="7030A0"/>
                </a:solidFill>
                <a:latin typeface="Comic Sans MS" panose="030F0702030302020204" pitchFamily="66" charset="0"/>
              </a:rPr>
              <a:t>Transhumanizmas</a:t>
            </a:r>
            <a:r>
              <a:rPr lang="lt-LT" altLang="lt-LT" sz="1800" b="1">
                <a:solidFill>
                  <a:srgbClr val="7030A0"/>
                </a:solidFill>
                <a:latin typeface="Comic Sans MS" panose="030F0702030302020204" pitchFamily="66" charset="0"/>
              </a:rPr>
              <a:t> – tarptautinis intelektualinis ir kultūrinis judėjimas, besivadovaujantis paradigma (nuostata), kad žmogaus ir žmonijos gyvenimo esmė – mokslo ir technologinė kūryba, technologinis determinizmas – DIRBTINIS INTELEKTAS ir DIRBTINĖ GYVYBĖ. </a:t>
            </a:r>
            <a:endParaRPr lang="lt-LT" altLang="lt-LT" sz="1800">
              <a:latin typeface="Arial" panose="020B0604020202020204" pitchFamily="34" charset="0"/>
            </a:endParaRPr>
          </a:p>
        </p:txBody>
      </p:sp>
      <p:sp>
        <p:nvSpPr>
          <p:cNvPr id="7" name="TextBox 6">
            <a:extLst>
              <a:ext uri="{FF2B5EF4-FFF2-40B4-BE49-F238E27FC236}">
                <a16:creationId xmlns:a16="http://schemas.microsoft.com/office/drawing/2014/main" id="{C266E7B6-DA2E-0CDE-E24B-8F06AAFFB1FE}"/>
              </a:ext>
            </a:extLst>
          </p:cNvPr>
          <p:cNvSpPr txBox="1">
            <a:spLocks noChangeArrowheads="1"/>
          </p:cNvSpPr>
          <p:nvPr/>
        </p:nvSpPr>
        <p:spPr bwMode="auto">
          <a:xfrm>
            <a:off x="755650" y="2805113"/>
            <a:ext cx="7993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Transhumanistai tiki, kad nauji mokslo atradimai bei jų pagrindu sukurtos ir įgyvendintos technologijos lemia visuomenės gerovę bei ateitį, kad technologijos gali ir turi gerinti žmogaus ne tik fizines ir fiziologines, bet ir protines doros bei išminties savybes. </a:t>
            </a:r>
            <a:endParaRPr lang="lt-LT" altLang="lt-LT" sz="1800">
              <a:latin typeface="Arial" panose="020B0604020202020204" pitchFamily="34" charset="0"/>
            </a:endParaRPr>
          </a:p>
        </p:txBody>
      </p:sp>
      <p:sp>
        <p:nvSpPr>
          <p:cNvPr id="8" name="TextBox 7">
            <a:extLst>
              <a:ext uri="{FF2B5EF4-FFF2-40B4-BE49-F238E27FC236}">
                <a16:creationId xmlns:a16="http://schemas.microsoft.com/office/drawing/2014/main" id="{014C141B-0715-8C3C-6950-C00BE8BA8A6B}"/>
              </a:ext>
            </a:extLst>
          </p:cNvPr>
          <p:cNvSpPr txBox="1">
            <a:spLocks noChangeArrowheads="1"/>
          </p:cNvSpPr>
          <p:nvPr/>
        </p:nvSpPr>
        <p:spPr bwMode="auto">
          <a:xfrm>
            <a:off x="684213" y="4076700"/>
            <a:ext cx="8064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Transhumanistai mano, kad ilgainiui žmonės galės save transformuoti į daug daugiau gebančias būtybes ir kad tokie dalykai kaip negalia, kančia, ligos, senėjimas bei nesavanoriška mirtis yra nepageidaujami ir išvengiami. </a:t>
            </a:r>
            <a:endParaRPr lang="lt-LT" altLang="lt-LT" sz="1800">
              <a:latin typeface="Arial" panose="020B0604020202020204" pitchFamily="34" charset="0"/>
            </a:endParaRPr>
          </a:p>
        </p:txBody>
      </p:sp>
      <p:pic>
        <p:nvPicPr>
          <p:cNvPr id="6151" name="Picture 10">
            <a:extLst>
              <a:ext uri="{FF2B5EF4-FFF2-40B4-BE49-F238E27FC236}">
                <a16:creationId xmlns:a16="http://schemas.microsoft.com/office/drawing/2014/main" id="{D96C2437-53FD-63CA-1269-969FA76E7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0"/>
            <a:ext cx="139223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1E23203-8DE7-26FC-448D-1AAB501F3955}"/>
              </a:ext>
            </a:extLst>
          </p:cNvPr>
          <p:cNvSpPr txBox="1">
            <a:spLocks noChangeArrowheads="1"/>
          </p:cNvSpPr>
          <p:nvPr/>
        </p:nvSpPr>
        <p:spPr bwMode="auto">
          <a:xfrm>
            <a:off x="684213" y="5300663"/>
            <a:ext cx="7559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Transhumanizmo simboliai – h+ arba H+.</a:t>
            </a:r>
            <a:endParaRPr lang="lt-LT" altLang="lt-LT" sz="1800">
              <a:latin typeface="Arial" panose="020B0604020202020204" pitchFamily="34" charset="0"/>
            </a:endParaRPr>
          </a:p>
        </p:txBody>
      </p:sp>
      <p:sp>
        <p:nvSpPr>
          <p:cNvPr id="10" name="TextBox 9">
            <a:extLst>
              <a:ext uri="{FF2B5EF4-FFF2-40B4-BE49-F238E27FC236}">
                <a16:creationId xmlns:a16="http://schemas.microsoft.com/office/drawing/2014/main" id="{24A50C8B-B695-5A29-055B-1305531E03F2}"/>
              </a:ext>
            </a:extLst>
          </p:cNvPr>
          <p:cNvSpPr txBox="1">
            <a:spLocks noChangeArrowheads="1"/>
          </p:cNvSpPr>
          <p:nvPr/>
        </p:nvSpPr>
        <p:spPr bwMode="auto">
          <a:xfrm>
            <a:off x="755650" y="5805488"/>
            <a:ext cx="7632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7030A0"/>
                </a:solidFill>
                <a:latin typeface="Comic Sans MS" panose="030F0702030302020204" pitchFamily="66" charset="0"/>
              </a:rPr>
              <a:t>Pasaulio ir Žmonijos technologinio singuliarumo koncepcijos autorius, futurologas Roy‘us Kurzweil‘as pateikia šešis žmogaus mokslo ir technologijų kūrybos ir įgyvendinimo žingsnius. </a:t>
            </a:r>
          </a:p>
          <a:p>
            <a:pPr eaLnBrk="1" hangingPunct="1">
              <a:spcBef>
                <a:spcPct val="0"/>
              </a:spcBef>
              <a:buFontTx/>
              <a:buNone/>
            </a:pPr>
            <a:endParaRPr lang="lt-LT" altLang="lt-LT" sz="1800">
              <a:latin typeface="Arial" panose="020B0604020202020204" pitchFamily="34" charset="0"/>
            </a:endParaRPr>
          </a:p>
        </p:txBody>
      </p:sp>
      <p:cxnSp>
        <p:nvCxnSpPr>
          <p:cNvPr id="6" name="Straight Connector 5">
            <a:extLst>
              <a:ext uri="{FF2B5EF4-FFF2-40B4-BE49-F238E27FC236}">
                <a16:creationId xmlns:a16="http://schemas.microsoft.com/office/drawing/2014/main" id="{7B3ED559-12F7-4DEB-8052-2CD4ADC7E770}"/>
              </a:ext>
            </a:extLst>
          </p:cNvPr>
          <p:cNvCxnSpPr>
            <a:cxnSpLocks/>
          </p:cNvCxnSpPr>
          <p:nvPr/>
        </p:nvCxnSpPr>
        <p:spPr>
          <a:xfrm>
            <a:off x="900113" y="1052513"/>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2">
            <a:extLst>
              <a:ext uri="{FF2B5EF4-FFF2-40B4-BE49-F238E27FC236}">
                <a16:creationId xmlns:a16="http://schemas.microsoft.com/office/drawing/2014/main" id="{95CEADF9-E5EC-06F6-AFE3-F86048C8B457}"/>
              </a:ext>
            </a:extLst>
          </p:cNvPr>
          <p:cNvGrpSpPr>
            <a:grpSpLocks/>
          </p:cNvGrpSpPr>
          <p:nvPr/>
        </p:nvGrpSpPr>
        <p:grpSpPr bwMode="auto">
          <a:xfrm>
            <a:off x="15875" y="0"/>
            <a:ext cx="9128125" cy="1792288"/>
            <a:chOff x="15875" y="-1"/>
            <a:chExt cx="9128125" cy="1792289"/>
          </a:xfrm>
        </p:grpSpPr>
        <p:pic>
          <p:nvPicPr>
            <p:cNvPr id="62473" name="Picture 10">
              <a:extLst>
                <a:ext uri="{FF2B5EF4-FFF2-40B4-BE49-F238E27FC236}">
                  <a16:creationId xmlns:a16="http://schemas.microsoft.com/office/drawing/2014/main" id="{756D359C-1D2E-0EBF-0896-A92C7E9A0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11" descr="Vaizdo rezultatas pagal užklausą „TRANSHUMANISM symbols“">
              <a:hlinkClick r:id="rId3"/>
              <a:extLst>
                <a:ext uri="{FF2B5EF4-FFF2-40B4-BE49-F238E27FC236}">
                  <a16:creationId xmlns:a16="http://schemas.microsoft.com/office/drawing/2014/main" id="{8FA57EBF-CC4C-7EAD-6CB9-5C1EBCE92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2467" name="TextBox 13">
            <a:extLst>
              <a:ext uri="{FF2B5EF4-FFF2-40B4-BE49-F238E27FC236}">
                <a16:creationId xmlns:a16="http://schemas.microsoft.com/office/drawing/2014/main" id="{C95F0E17-75C7-E9C4-E701-9B409E2960E5}"/>
              </a:ext>
            </a:extLst>
          </p:cNvPr>
          <p:cNvSpPr txBox="1">
            <a:spLocks noChangeArrowheads="1"/>
          </p:cNvSpPr>
          <p:nvPr/>
        </p:nvSpPr>
        <p:spPr bwMode="auto">
          <a:xfrm>
            <a:off x="1412875" y="15875"/>
            <a:ext cx="5607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400" b="1">
                <a:solidFill>
                  <a:srgbClr val="7030A0"/>
                </a:solidFill>
                <a:latin typeface="Comic Sans MS" panose="030F0702030302020204" pitchFamily="66" charset="0"/>
              </a:rPr>
              <a:t>Bio-Evoliucija – </a:t>
            </a:r>
          </a:p>
          <a:p>
            <a:pPr algn="r">
              <a:spcBef>
                <a:spcPct val="0"/>
              </a:spcBef>
              <a:buFontTx/>
              <a:buNone/>
            </a:pPr>
            <a:r>
              <a:rPr lang="lt-LT" altLang="lt-LT" sz="2400" b="1">
                <a:solidFill>
                  <a:srgbClr val="7030A0"/>
                </a:solidFill>
                <a:latin typeface="Comic Sans MS" panose="030F0702030302020204" pitchFamily="66" charset="0"/>
              </a:rPr>
              <a:t>NATŪRALIŲJŲ TECHNOLOGIJŲ- Bio-Inžinerinė Evoliucija</a:t>
            </a:r>
            <a:endParaRPr lang="en-US" altLang="lt-LT" sz="2400" b="1">
              <a:solidFill>
                <a:srgbClr val="7030A0"/>
              </a:solidFill>
              <a:latin typeface="Comic Sans MS" panose="030F0702030302020204" pitchFamily="66" charset="0"/>
            </a:endParaRPr>
          </a:p>
          <a:p>
            <a:pPr algn="r">
              <a:spcBef>
                <a:spcPct val="0"/>
              </a:spcBef>
              <a:buFontTx/>
              <a:buNone/>
            </a:pPr>
            <a:endParaRPr lang="en-US" altLang="lt-LT" sz="2400" b="1">
              <a:solidFill>
                <a:srgbClr val="7030A0"/>
              </a:solidFill>
              <a:latin typeface="Comic Sans MS" panose="030F0702030302020204" pitchFamily="66" charset="0"/>
            </a:endParaRPr>
          </a:p>
        </p:txBody>
      </p:sp>
      <p:pic>
        <p:nvPicPr>
          <p:cNvPr id="62468" name="Picture 7" descr="Susijęs vaizdas">
            <a:hlinkClick r:id="rId5"/>
            <a:extLst>
              <a:ext uri="{FF2B5EF4-FFF2-40B4-BE49-F238E27FC236}">
                <a16:creationId xmlns:a16="http://schemas.microsoft.com/office/drawing/2014/main" id="{8EB969E8-9F14-8EA4-0017-D2073EDF0A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0350" y="1233488"/>
            <a:ext cx="37687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6">
            <a:extLst>
              <a:ext uri="{FF2B5EF4-FFF2-40B4-BE49-F238E27FC236}">
                <a16:creationId xmlns:a16="http://schemas.microsoft.com/office/drawing/2014/main" id="{F4CEEC8E-DB70-1A8C-C34A-6419F068EEE8}"/>
              </a:ext>
            </a:extLst>
          </p:cNvPr>
          <p:cNvSpPr txBox="1">
            <a:spLocks noChangeArrowheads="1"/>
          </p:cNvSpPr>
          <p:nvPr/>
        </p:nvSpPr>
        <p:spPr bwMode="auto">
          <a:xfrm>
            <a:off x="5927725" y="1214438"/>
            <a:ext cx="2592388"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200" b="1">
                <a:solidFill>
                  <a:srgbClr val="7030A0"/>
                </a:solidFill>
                <a:latin typeface="Comic Sans MS" panose="030F0702030302020204" pitchFamily="66" charset="0"/>
              </a:rPr>
              <a:t>GYVYBĖS ĮVAIROVĖS MEDIS </a:t>
            </a:r>
          </a:p>
        </p:txBody>
      </p:sp>
      <p:sp>
        <p:nvSpPr>
          <p:cNvPr id="62470" name="TextBox 7">
            <a:extLst>
              <a:ext uri="{FF2B5EF4-FFF2-40B4-BE49-F238E27FC236}">
                <a16:creationId xmlns:a16="http://schemas.microsoft.com/office/drawing/2014/main" id="{39DCE1A4-8986-4EFA-4BBA-36D647CAEA66}"/>
              </a:ext>
            </a:extLst>
          </p:cNvPr>
          <p:cNvSpPr txBox="1">
            <a:spLocks noChangeArrowheads="1"/>
          </p:cNvSpPr>
          <p:nvPr/>
        </p:nvSpPr>
        <p:spPr bwMode="auto">
          <a:xfrm>
            <a:off x="758825" y="1293813"/>
            <a:ext cx="47513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800" b="1">
                <a:solidFill>
                  <a:srgbClr val="7030A0"/>
                </a:solidFill>
                <a:latin typeface="Comic Sans MS" panose="030F0702030302020204" pitchFamily="66" charset="0"/>
              </a:rPr>
              <a:t>GYVŲJŲ EVOLIUCINĖ ĮVAIROVĖ – ADAPTYVIŲ TECHNOLOGIJŲ IŠGYVENTI ir DAUGINTIS ŽEMĖJE </a:t>
            </a:r>
          </a:p>
          <a:p>
            <a:pPr algn="ctr">
              <a:spcBef>
                <a:spcPct val="0"/>
              </a:spcBef>
              <a:buFontTx/>
              <a:buNone/>
            </a:pPr>
            <a:r>
              <a:rPr lang="lt-LT" altLang="lt-LT" sz="1800" b="1">
                <a:solidFill>
                  <a:srgbClr val="7030A0"/>
                </a:solidFill>
                <a:latin typeface="Comic Sans MS" panose="030F0702030302020204" pitchFamily="66" charset="0"/>
              </a:rPr>
              <a:t>RINKINYS</a:t>
            </a:r>
          </a:p>
        </p:txBody>
      </p:sp>
      <p:pic>
        <p:nvPicPr>
          <p:cNvPr id="11" name="Picture 2" descr="Vaizdo rezultatas pagal užklausą „HOMOS evolution“">
            <a:hlinkClick r:id="rId7"/>
            <a:extLst>
              <a:ext uri="{FF2B5EF4-FFF2-40B4-BE49-F238E27FC236}">
                <a16:creationId xmlns:a16="http://schemas.microsoft.com/office/drawing/2014/main" id="{82A01ACE-A340-066A-814B-D9A8BA2BB6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4657725"/>
            <a:ext cx="38163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757BE4F-F9B6-BF51-605F-7A32EA100D18}"/>
              </a:ext>
            </a:extLst>
          </p:cNvPr>
          <p:cNvSpPr txBox="1">
            <a:spLocks noChangeArrowheads="1"/>
          </p:cNvSpPr>
          <p:nvPr/>
        </p:nvSpPr>
        <p:spPr bwMode="auto">
          <a:xfrm>
            <a:off x="85725" y="2452688"/>
            <a:ext cx="439261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2800" b="1">
                <a:solidFill>
                  <a:srgbClr val="7030A0"/>
                </a:solidFill>
                <a:latin typeface="Comic Sans MS" panose="030F0702030302020204" pitchFamily="66" charset="0"/>
              </a:rPr>
              <a:t>O ŽMONIŲ </a:t>
            </a:r>
          </a:p>
          <a:p>
            <a:pPr>
              <a:spcBef>
                <a:spcPct val="0"/>
              </a:spcBef>
              <a:buFontTx/>
              <a:buNone/>
            </a:pPr>
            <a:r>
              <a:rPr lang="lt-LT" altLang="lt-LT" sz="2800" b="1">
                <a:solidFill>
                  <a:srgbClr val="7030A0"/>
                </a:solidFill>
                <a:latin typeface="Comic Sans MS" panose="030F0702030302020204" pitchFamily="66" charset="0"/>
              </a:rPr>
              <a:t>socialinė raida – </a:t>
            </a:r>
          </a:p>
          <a:p>
            <a:pPr>
              <a:spcBef>
                <a:spcPct val="0"/>
              </a:spcBef>
              <a:buFontTx/>
              <a:buNone/>
            </a:pPr>
            <a:r>
              <a:rPr lang="lt-LT" altLang="lt-LT" sz="2800" b="1">
                <a:solidFill>
                  <a:srgbClr val="7030A0"/>
                </a:solidFill>
                <a:latin typeface="Comic Sans MS" panose="030F0702030302020204" pitchFamily="66" charset="0"/>
              </a:rPr>
              <a:t>ar nėra tolimesnė </a:t>
            </a:r>
          </a:p>
          <a:p>
            <a:pPr>
              <a:spcBef>
                <a:spcPct val="0"/>
              </a:spcBef>
              <a:buFontTx/>
              <a:buNone/>
            </a:pPr>
            <a:r>
              <a:rPr lang="lt-LT" altLang="lt-LT" sz="2800" b="1">
                <a:solidFill>
                  <a:srgbClr val="C00000"/>
                </a:solidFill>
                <a:latin typeface="Comic Sans MS" panose="030F0702030302020204" pitchFamily="66" charset="0"/>
              </a:rPr>
              <a:t>bio-social-technologinė</a:t>
            </a:r>
          </a:p>
          <a:p>
            <a:pPr algn="r">
              <a:spcBef>
                <a:spcPct val="0"/>
              </a:spcBef>
              <a:buFontTx/>
              <a:buNone/>
            </a:pPr>
            <a:r>
              <a:rPr lang="lt-LT" altLang="lt-LT" sz="2800" b="1">
                <a:solidFill>
                  <a:srgbClr val="C00000"/>
                </a:solidFill>
                <a:latin typeface="Comic Sans MS" panose="030F0702030302020204" pitchFamily="66" charset="0"/>
              </a:rPr>
              <a:t> evoliucija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12">
            <a:extLst>
              <a:ext uri="{FF2B5EF4-FFF2-40B4-BE49-F238E27FC236}">
                <a16:creationId xmlns:a16="http://schemas.microsoft.com/office/drawing/2014/main" id="{EC6EB96F-E413-334C-0FCA-A3881B053300}"/>
              </a:ext>
            </a:extLst>
          </p:cNvPr>
          <p:cNvGrpSpPr>
            <a:grpSpLocks/>
          </p:cNvGrpSpPr>
          <p:nvPr/>
        </p:nvGrpSpPr>
        <p:grpSpPr bwMode="auto">
          <a:xfrm>
            <a:off x="15875" y="0"/>
            <a:ext cx="9128125" cy="1792288"/>
            <a:chOff x="15875" y="-1"/>
            <a:chExt cx="9128125" cy="1792289"/>
          </a:xfrm>
        </p:grpSpPr>
        <p:pic>
          <p:nvPicPr>
            <p:cNvPr id="63493" name="Picture 10">
              <a:extLst>
                <a:ext uri="{FF2B5EF4-FFF2-40B4-BE49-F238E27FC236}">
                  <a16:creationId xmlns:a16="http://schemas.microsoft.com/office/drawing/2014/main" id="{AE9C650A-3A50-DF47-A543-512345544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1" descr="Vaizdo rezultatas pagal užklausą „TRANSHUMANISM symbols“">
              <a:hlinkClick r:id="rId3"/>
              <a:extLst>
                <a:ext uri="{FF2B5EF4-FFF2-40B4-BE49-F238E27FC236}">
                  <a16:creationId xmlns:a16="http://schemas.microsoft.com/office/drawing/2014/main" id="{50D406B8-AAFA-575C-E534-FE967832C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3491" name="Picture 2" descr="C:\Users\Dobilas\Pictures\NBICE+NBICzenklas.jpg">
            <a:extLst>
              <a:ext uri="{FF2B5EF4-FFF2-40B4-BE49-F238E27FC236}">
                <a16:creationId xmlns:a16="http://schemas.microsoft.com/office/drawing/2014/main" id="{4B768963-A793-C5EB-B7F8-06CEBB2E76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2166938"/>
            <a:ext cx="80645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4">
            <a:extLst>
              <a:ext uri="{FF2B5EF4-FFF2-40B4-BE49-F238E27FC236}">
                <a16:creationId xmlns:a16="http://schemas.microsoft.com/office/drawing/2014/main" id="{791535B1-918E-37CB-866E-78BC95716426}"/>
              </a:ext>
            </a:extLst>
          </p:cNvPr>
          <p:cNvSpPr txBox="1">
            <a:spLocks noChangeArrowheads="1"/>
          </p:cNvSpPr>
          <p:nvPr/>
        </p:nvSpPr>
        <p:spPr bwMode="auto">
          <a:xfrm>
            <a:off x="1258888" y="230188"/>
            <a:ext cx="6049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3219CB"/>
                </a:solidFill>
                <a:latin typeface="Comic Sans MS" panose="030F0702030302020204" pitchFamily="66" charset="0"/>
              </a:rPr>
              <a:t>NBICE (Lithuania) ir NBIC (USA) </a:t>
            </a:r>
          </a:p>
          <a:p>
            <a:pPr algn="ctr" eaLnBrk="1" hangingPunct="1">
              <a:spcBef>
                <a:spcPct val="0"/>
              </a:spcBef>
              <a:buFontTx/>
              <a:buNone/>
            </a:pPr>
            <a:r>
              <a:rPr lang="en-US" altLang="lt-LT" sz="2400" b="1">
                <a:solidFill>
                  <a:srgbClr val="3219CB"/>
                </a:solidFill>
                <a:latin typeface="Comic Sans MS" panose="030F0702030302020204" pitchFamily="66" charset="0"/>
              </a:rPr>
              <a:t>popul</a:t>
            </a:r>
            <a:r>
              <a:rPr lang="lt-LT" altLang="lt-LT" sz="2400" b="1">
                <a:solidFill>
                  <a:srgbClr val="3219CB"/>
                </a:solidFill>
                <a:latin typeface="Comic Sans MS" panose="030F0702030302020204" pitchFamily="66" charset="0"/>
              </a:rPr>
              <a:t>i</a:t>
            </a:r>
            <a:r>
              <a:rPr lang="en-US" altLang="lt-LT" sz="2400" b="1">
                <a:solidFill>
                  <a:srgbClr val="3219CB"/>
                </a:solidFill>
                <a:latin typeface="Comic Sans MS" panose="030F0702030302020204" pitchFamily="66" charset="0"/>
              </a:rPr>
              <a:t>ar</a:t>
            </a:r>
            <a:r>
              <a:rPr lang="lt-LT" altLang="lt-LT" sz="2400" b="1">
                <a:solidFill>
                  <a:srgbClr val="3219CB"/>
                </a:solidFill>
                <a:latin typeface="Comic Sans MS" panose="030F0702030302020204" pitchFamily="66" charset="0"/>
              </a:rPr>
              <a:t>izuotos</a:t>
            </a:r>
            <a:r>
              <a:rPr lang="en-US" altLang="lt-LT" sz="2400" b="1">
                <a:solidFill>
                  <a:srgbClr val="3219CB"/>
                </a:solidFill>
                <a:latin typeface="Comic Sans MS" panose="030F0702030302020204" pitchFamily="66" charset="0"/>
              </a:rPr>
              <a:t> </a:t>
            </a:r>
            <a:r>
              <a:rPr lang="lt-LT" altLang="lt-LT" sz="2400" b="1">
                <a:solidFill>
                  <a:srgbClr val="3219CB"/>
                </a:solidFill>
                <a:latin typeface="Comic Sans MS" panose="030F0702030302020204" pitchFamily="66" charset="0"/>
              </a:rPr>
              <a:t>koncepcinės  schemos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12">
            <a:extLst>
              <a:ext uri="{FF2B5EF4-FFF2-40B4-BE49-F238E27FC236}">
                <a16:creationId xmlns:a16="http://schemas.microsoft.com/office/drawing/2014/main" id="{94F133CE-9686-F489-CE90-C3992242C0C7}"/>
              </a:ext>
            </a:extLst>
          </p:cNvPr>
          <p:cNvGrpSpPr>
            <a:grpSpLocks/>
          </p:cNvGrpSpPr>
          <p:nvPr/>
        </p:nvGrpSpPr>
        <p:grpSpPr bwMode="auto">
          <a:xfrm>
            <a:off x="15875" y="0"/>
            <a:ext cx="9128125" cy="1792288"/>
            <a:chOff x="15875" y="-1"/>
            <a:chExt cx="9128125" cy="1792289"/>
          </a:xfrm>
        </p:grpSpPr>
        <p:pic>
          <p:nvPicPr>
            <p:cNvPr id="64519" name="Picture 10">
              <a:extLst>
                <a:ext uri="{FF2B5EF4-FFF2-40B4-BE49-F238E27FC236}">
                  <a16:creationId xmlns:a16="http://schemas.microsoft.com/office/drawing/2014/main" id="{06DA2009-BFB4-50F5-EEB2-E76812F49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1" descr="Vaizdo rezultatas pagal užklausą „TRANSHUMANISM symbols“">
              <a:hlinkClick r:id="rId3"/>
              <a:extLst>
                <a:ext uri="{FF2B5EF4-FFF2-40B4-BE49-F238E27FC236}">
                  <a16:creationId xmlns:a16="http://schemas.microsoft.com/office/drawing/2014/main" id="{57D251F1-23D5-221E-02C1-11F21D4B89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4515" name="Picture 5" descr="http://dobilas.kirvelis.lt/images/ratilai.png">
            <a:extLst>
              <a:ext uri="{FF2B5EF4-FFF2-40B4-BE49-F238E27FC236}">
                <a16:creationId xmlns:a16="http://schemas.microsoft.com/office/drawing/2014/main" id="{ED383CF9-58D1-862F-DDB6-10565588D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1268413"/>
            <a:ext cx="43973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7" descr="http://dobilas.kirvelis.lt/images/CV/New_Picture_2.png">
            <a:extLst>
              <a:ext uri="{FF2B5EF4-FFF2-40B4-BE49-F238E27FC236}">
                <a16:creationId xmlns:a16="http://schemas.microsoft.com/office/drawing/2014/main" id="{B751066D-D579-B58F-3114-834E355A51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50" y="1785938"/>
            <a:ext cx="403225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6">
            <a:extLst>
              <a:ext uri="{FF2B5EF4-FFF2-40B4-BE49-F238E27FC236}">
                <a16:creationId xmlns:a16="http://schemas.microsoft.com/office/drawing/2014/main" id="{CD4E7B27-4E87-2CC9-1180-60E14BA24F6E}"/>
              </a:ext>
            </a:extLst>
          </p:cNvPr>
          <p:cNvSpPr txBox="1">
            <a:spLocks noChangeArrowheads="1"/>
          </p:cNvSpPr>
          <p:nvPr/>
        </p:nvSpPr>
        <p:spPr bwMode="auto">
          <a:xfrm>
            <a:off x="971550" y="5830888"/>
            <a:ext cx="7273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C00000"/>
                </a:solidFill>
                <a:latin typeface="Comic Sans MS" panose="030F0702030302020204" pitchFamily="66" charset="0"/>
              </a:rPr>
              <a:t>Nano-Bio-Info-Cogno-Eco-Eco </a:t>
            </a:r>
          </a:p>
          <a:p>
            <a:pPr algn="ctr" eaLnBrk="1" hangingPunct="1">
              <a:spcBef>
                <a:spcPct val="0"/>
              </a:spcBef>
              <a:buFontTx/>
              <a:buNone/>
            </a:pPr>
            <a:r>
              <a:rPr lang="lt-LT" altLang="lt-LT" sz="2800" b="1">
                <a:solidFill>
                  <a:srgbClr val="3219CB"/>
                </a:solidFill>
                <a:latin typeface="Comic Sans MS" panose="030F0702030302020204" pitchFamily="66" charset="0"/>
              </a:rPr>
              <a:t>technologinė konvergencija</a:t>
            </a:r>
          </a:p>
        </p:txBody>
      </p:sp>
      <p:sp>
        <p:nvSpPr>
          <p:cNvPr id="64518" name="TextBox 13">
            <a:extLst>
              <a:ext uri="{FF2B5EF4-FFF2-40B4-BE49-F238E27FC236}">
                <a16:creationId xmlns:a16="http://schemas.microsoft.com/office/drawing/2014/main" id="{5AE0B63B-AA09-8DA5-268C-552A44FB3873}"/>
              </a:ext>
            </a:extLst>
          </p:cNvPr>
          <p:cNvSpPr txBox="1">
            <a:spLocks noChangeArrowheads="1"/>
          </p:cNvSpPr>
          <p:nvPr/>
        </p:nvSpPr>
        <p:spPr bwMode="auto">
          <a:xfrm>
            <a:off x="1273175" y="84138"/>
            <a:ext cx="58118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b="1">
                <a:solidFill>
                  <a:srgbClr val="7030A0"/>
                </a:solidFill>
                <a:latin typeface="Comic Sans MS" panose="030F0702030302020204" pitchFamily="66" charset="0"/>
              </a:rPr>
              <a:t>Inžinerinė Biofizika</a:t>
            </a:r>
          </a:p>
          <a:p>
            <a:pPr algn="ctr">
              <a:spcBef>
                <a:spcPct val="0"/>
              </a:spcBef>
              <a:buFontTx/>
              <a:buNone/>
            </a:pPr>
            <a:r>
              <a:rPr lang="lt-LT" altLang="lt-LT" b="1">
                <a:solidFill>
                  <a:srgbClr val="7030A0"/>
                </a:solidFill>
                <a:latin typeface="Comic Sans MS" panose="030F0702030302020204" pitchFamily="66" charset="0"/>
              </a:rPr>
              <a:t>LIETUVOJE</a:t>
            </a:r>
            <a:endParaRPr lang="en-US" altLang="lt-LT" b="1">
              <a:solidFill>
                <a:srgbClr val="7030A0"/>
              </a:solidFill>
              <a:latin typeface="Comic Sans MS" panose="030F0702030302020204" pitchFamily="66"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
            <a:extLst>
              <a:ext uri="{FF2B5EF4-FFF2-40B4-BE49-F238E27FC236}">
                <a16:creationId xmlns:a16="http://schemas.microsoft.com/office/drawing/2014/main" id="{77B9B93E-6AF9-B8B5-A74A-53CD82FE058D}"/>
              </a:ext>
            </a:extLst>
          </p:cNvPr>
          <p:cNvGrpSpPr>
            <a:grpSpLocks/>
          </p:cNvGrpSpPr>
          <p:nvPr/>
        </p:nvGrpSpPr>
        <p:grpSpPr bwMode="auto">
          <a:xfrm>
            <a:off x="-36513" y="187325"/>
            <a:ext cx="9180513" cy="1296988"/>
            <a:chOff x="-23" y="73"/>
            <a:chExt cx="5783" cy="817"/>
          </a:xfrm>
        </p:grpSpPr>
        <p:sp>
          <p:nvSpPr>
            <p:cNvPr id="65587" name="Line 3">
              <a:extLst>
                <a:ext uri="{FF2B5EF4-FFF2-40B4-BE49-F238E27FC236}">
                  <a16:creationId xmlns:a16="http://schemas.microsoft.com/office/drawing/2014/main" id="{C4175657-6BC4-F204-A9B9-17C2B6D5C32E}"/>
                </a:ext>
              </a:extLst>
            </p:cNvPr>
            <p:cNvSpPr>
              <a:spLocks noChangeShapeType="1"/>
            </p:cNvSpPr>
            <p:nvPr/>
          </p:nvSpPr>
          <p:spPr bwMode="auto">
            <a:xfrm>
              <a:off x="760" y="663"/>
              <a:ext cx="50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65588" name="Picture 4">
              <a:extLst>
                <a:ext uri="{FF2B5EF4-FFF2-40B4-BE49-F238E27FC236}">
                  <a16:creationId xmlns:a16="http://schemas.microsoft.com/office/drawing/2014/main" id="{A14BEF3F-30A0-DCBE-95F8-2DD8478F8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 y="73"/>
              <a:ext cx="921"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35">
            <a:extLst>
              <a:ext uri="{FF2B5EF4-FFF2-40B4-BE49-F238E27FC236}">
                <a16:creationId xmlns:a16="http://schemas.microsoft.com/office/drawing/2014/main" id="{4EB2E173-D149-894C-C961-A9D764719E05}"/>
              </a:ext>
            </a:extLst>
          </p:cNvPr>
          <p:cNvGrpSpPr>
            <a:grpSpLocks/>
          </p:cNvGrpSpPr>
          <p:nvPr/>
        </p:nvGrpSpPr>
        <p:grpSpPr bwMode="auto">
          <a:xfrm>
            <a:off x="914400" y="1296988"/>
            <a:ext cx="8229600" cy="5445125"/>
            <a:chOff x="1200" y="1800"/>
            <a:chExt cx="12960" cy="8576"/>
          </a:xfrm>
        </p:grpSpPr>
        <p:cxnSp>
          <p:nvCxnSpPr>
            <p:cNvPr id="65577" name="AutoShape 45">
              <a:extLst>
                <a:ext uri="{FF2B5EF4-FFF2-40B4-BE49-F238E27FC236}">
                  <a16:creationId xmlns:a16="http://schemas.microsoft.com/office/drawing/2014/main" id="{D4E22004-2A14-0902-9184-5CDBAD036A50}"/>
                </a:ext>
              </a:extLst>
            </p:cNvPr>
            <p:cNvCxnSpPr>
              <a:cxnSpLocks noChangeShapeType="1"/>
            </p:cNvCxnSpPr>
            <p:nvPr/>
          </p:nvCxnSpPr>
          <p:spPr bwMode="auto">
            <a:xfrm>
              <a:off x="13320" y="1967"/>
              <a:ext cx="0" cy="7633"/>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578" name="AutoShape 44">
              <a:extLst>
                <a:ext uri="{FF2B5EF4-FFF2-40B4-BE49-F238E27FC236}">
                  <a16:creationId xmlns:a16="http://schemas.microsoft.com/office/drawing/2014/main" id="{88E60959-E417-50AD-2B7F-4C8F4E8C5C6A}"/>
                </a:ext>
              </a:extLst>
            </p:cNvPr>
            <p:cNvCxnSpPr>
              <a:cxnSpLocks noChangeShapeType="1"/>
            </p:cNvCxnSpPr>
            <p:nvPr/>
          </p:nvCxnSpPr>
          <p:spPr bwMode="auto">
            <a:xfrm>
              <a:off x="12489" y="4680"/>
              <a:ext cx="1" cy="492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579" name="AutoShape 43">
              <a:extLst>
                <a:ext uri="{FF2B5EF4-FFF2-40B4-BE49-F238E27FC236}">
                  <a16:creationId xmlns:a16="http://schemas.microsoft.com/office/drawing/2014/main" id="{8963F72B-A757-AE31-9FBE-B96284004218}"/>
                </a:ext>
              </a:extLst>
            </p:cNvPr>
            <p:cNvCxnSpPr>
              <a:cxnSpLocks noChangeShapeType="1"/>
            </p:cNvCxnSpPr>
            <p:nvPr/>
          </p:nvCxnSpPr>
          <p:spPr bwMode="auto">
            <a:xfrm>
              <a:off x="10800" y="6660"/>
              <a:ext cx="1" cy="288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580" name="AutoShape 42">
              <a:extLst>
                <a:ext uri="{FF2B5EF4-FFF2-40B4-BE49-F238E27FC236}">
                  <a16:creationId xmlns:a16="http://schemas.microsoft.com/office/drawing/2014/main" id="{38BDE3DC-EB8E-CB99-FA33-B8D8D53B2B09}"/>
                </a:ext>
              </a:extLst>
            </p:cNvPr>
            <p:cNvCxnSpPr>
              <a:cxnSpLocks noChangeShapeType="1"/>
            </p:cNvCxnSpPr>
            <p:nvPr/>
          </p:nvCxnSpPr>
          <p:spPr bwMode="auto">
            <a:xfrm>
              <a:off x="11760" y="5760"/>
              <a:ext cx="1" cy="384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581" name="AutoShape 41">
              <a:extLst>
                <a:ext uri="{FF2B5EF4-FFF2-40B4-BE49-F238E27FC236}">
                  <a16:creationId xmlns:a16="http://schemas.microsoft.com/office/drawing/2014/main" id="{C9C3BDAF-E7BE-5BD0-605A-B3BB6AB57C4B}"/>
                </a:ext>
              </a:extLst>
            </p:cNvPr>
            <p:cNvCxnSpPr>
              <a:cxnSpLocks noChangeShapeType="1"/>
            </p:cNvCxnSpPr>
            <p:nvPr/>
          </p:nvCxnSpPr>
          <p:spPr bwMode="auto">
            <a:xfrm>
              <a:off x="9360" y="7920"/>
              <a:ext cx="0" cy="1680"/>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cxnSp>
          <p:nvCxnSpPr>
            <p:cNvPr id="65582" name="AutoShape 40">
              <a:extLst>
                <a:ext uri="{FF2B5EF4-FFF2-40B4-BE49-F238E27FC236}">
                  <a16:creationId xmlns:a16="http://schemas.microsoft.com/office/drawing/2014/main" id="{2E5C13DA-3CB4-73FE-DC01-BD317223ACD3}"/>
                </a:ext>
              </a:extLst>
            </p:cNvPr>
            <p:cNvCxnSpPr>
              <a:cxnSpLocks noChangeShapeType="1"/>
            </p:cNvCxnSpPr>
            <p:nvPr/>
          </p:nvCxnSpPr>
          <p:spPr bwMode="auto">
            <a:xfrm>
              <a:off x="1680" y="9600"/>
              <a:ext cx="1248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65583" name="AutoShape 39">
              <a:extLst>
                <a:ext uri="{FF2B5EF4-FFF2-40B4-BE49-F238E27FC236}">
                  <a16:creationId xmlns:a16="http://schemas.microsoft.com/office/drawing/2014/main" id="{7D7325EC-3318-4C2F-11B3-9F9E9F3C4FE3}"/>
                </a:ext>
              </a:extLst>
            </p:cNvPr>
            <p:cNvCxnSpPr>
              <a:cxnSpLocks noChangeShapeType="1"/>
            </p:cNvCxnSpPr>
            <p:nvPr/>
          </p:nvCxnSpPr>
          <p:spPr bwMode="auto">
            <a:xfrm flipV="1">
              <a:off x="1920" y="1800"/>
              <a:ext cx="0" cy="780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65584" name="Text Box 38">
              <a:extLst>
                <a:ext uri="{FF2B5EF4-FFF2-40B4-BE49-F238E27FC236}">
                  <a16:creationId xmlns:a16="http://schemas.microsoft.com/office/drawing/2014/main" id="{5B09B929-1FAB-5BC2-0615-352149159B23}"/>
                </a:ext>
              </a:extLst>
            </p:cNvPr>
            <p:cNvSpPr txBox="1">
              <a:spLocks noChangeArrowheads="1"/>
            </p:cNvSpPr>
            <p:nvPr/>
          </p:nvSpPr>
          <p:spPr bwMode="auto">
            <a:xfrm>
              <a:off x="2040" y="1800"/>
              <a:ext cx="6720" cy="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2400">
                  <a:latin typeface="Arial Black" panose="020B0A04020102020204" pitchFamily="34" charset="0"/>
                  <a:ea typeface="Times New Roman" panose="02020603050405020304" pitchFamily="18" charset="0"/>
                </a:rPr>
                <a:t>SOCIO-TECHNOLOGINIO PROGRESO</a:t>
              </a:r>
              <a:endParaRPr lang="en-US" altLang="lt-LT" sz="800">
                <a:latin typeface="Arial" panose="020B0604020202020204" pitchFamily="34" charset="0"/>
                <a:ea typeface="Times New Roman" panose="02020603050405020304" pitchFamily="18" charset="0"/>
              </a:endParaRPr>
            </a:p>
            <a:p>
              <a:pPr algn="ctr">
                <a:spcBef>
                  <a:spcPct val="0"/>
                </a:spcBef>
                <a:buFontTx/>
                <a:buNone/>
              </a:pPr>
              <a:r>
                <a:rPr lang="lt-LT" altLang="lt-LT" sz="2400">
                  <a:latin typeface="Arial Black" panose="020B0A04020102020204" pitchFamily="34" charset="0"/>
                  <a:ea typeface="Times New Roman" panose="02020603050405020304" pitchFamily="18" charset="0"/>
                </a:rPr>
                <a:t>RAIDOS EPOCHOS</a:t>
              </a:r>
              <a:endParaRPr lang="lt-LT" altLang="lt-LT" sz="1800">
                <a:latin typeface="Arial" panose="020B0604020202020204" pitchFamily="34" charset="0"/>
                <a:ea typeface="Times New Roman" panose="02020603050405020304" pitchFamily="18" charset="0"/>
              </a:endParaRPr>
            </a:p>
          </p:txBody>
        </p:sp>
        <p:sp>
          <p:nvSpPr>
            <p:cNvPr id="65585" name="Text Box 37">
              <a:extLst>
                <a:ext uri="{FF2B5EF4-FFF2-40B4-BE49-F238E27FC236}">
                  <a16:creationId xmlns:a16="http://schemas.microsoft.com/office/drawing/2014/main" id="{B33E9B49-F0DC-8554-38AA-3D7BCAC1B248}"/>
                </a:ext>
              </a:extLst>
            </p:cNvPr>
            <p:cNvSpPr txBox="1">
              <a:spLocks noChangeArrowheads="1"/>
            </p:cNvSpPr>
            <p:nvPr/>
          </p:nvSpPr>
          <p:spPr bwMode="auto">
            <a:xfrm>
              <a:off x="1200" y="9581"/>
              <a:ext cx="4625"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800">
                  <a:latin typeface="Arial" panose="020B0604020202020204" pitchFamily="34" charset="0"/>
                  <a:ea typeface="Times New Roman" panose="02020603050405020304" pitchFamily="18" charset="0"/>
                </a:rPr>
                <a:t>Prieš 4000 metų </a:t>
              </a:r>
            </a:p>
          </p:txBody>
        </p:sp>
        <p:sp>
          <p:nvSpPr>
            <p:cNvPr id="65586" name="Text Box 36">
              <a:extLst>
                <a:ext uri="{FF2B5EF4-FFF2-40B4-BE49-F238E27FC236}">
                  <a16:creationId xmlns:a16="http://schemas.microsoft.com/office/drawing/2014/main" id="{D274FE89-0392-8485-40DE-9ACA944F5690}"/>
                </a:ext>
              </a:extLst>
            </p:cNvPr>
            <p:cNvSpPr txBox="1">
              <a:spLocks noChangeArrowheads="1"/>
            </p:cNvSpPr>
            <p:nvPr/>
          </p:nvSpPr>
          <p:spPr bwMode="auto">
            <a:xfrm>
              <a:off x="7705" y="9836"/>
              <a:ext cx="6455"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400">
                  <a:latin typeface="Arial" panose="020B0604020202020204" pitchFamily="34" charset="0"/>
                  <a:ea typeface="Times New Roman" panose="02020603050405020304" pitchFamily="18" charset="0"/>
                </a:rPr>
                <a:t>1740       1960          1995     2025  2050   2075??</a:t>
              </a:r>
              <a:endParaRPr lang="lt-LT" altLang="lt-LT" sz="1800">
                <a:latin typeface="Arial" panose="020B0604020202020204" pitchFamily="34" charset="0"/>
                <a:ea typeface="Times New Roman" panose="02020603050405020304" pitchFamily="18" charset="0"/>
              </a:endParaRPr>
            </a:p>
          </p:txBody>
        </p:sp>
      </p:grpSp>
      <p:grpSp>
        <p:nvGrpSpPr>
          <p:cNvPr id="4" name="Group 28">
            <a:extLst>
              <a:ext uri="{FF2B5EF4-FFF2-40B4-BE49-F238E27FC236}">
                <a16:creationId xmlns:a16="http://schemas.microsoft.com/office/drawing/2014/main" id="{BD6979AA-3D95-85EA-D6A5-B30A4FB5A4CC}"/>
              </a:ext>
            </a:extLst>
          </p:cNvPr>
          <p:cNvGrpSpPr>
            <a:grpSpLocks/>
          </p:cNvGrpSpPr>
          <p:nvPr/>
        </p:nvGrpSpPr>
        <p:grpSpPr bwMode="auto">
          <a:xfrm>
            <a:off x="1285875" y="5345113"/>
            <a:ext cx="4283075" cy="693737"/>
            <a:chOff x="1680" y="8460"/>
            <a:chExt cx="6746" cy="1093"/>
          </a:xfrm>
        </p:grpSpPr>
        <p:cxnSp>
          <p:nvCxnSpPr>
            <p:cNvPr id="65571" name="AutoShape 34">
              <a:extLst>
                <a:ext uri="{FF2B5EF4-FFF2-40B4-BE49-F238E27FC236}">
                  <a16:creationId xmlns:a16="http://schemas.microsoft.com/office/drawing/2014/main" id="{0A701B7E-C640-89B2-64C8-57C07899511B}"/>
                </a:ext>
              </a:extLst>
            </p:cNvPr>
            <p:cNvCxnSpPr>
              <a:cxnSpLocks noChangeShapeType="1"/>
            </p:cNvCxnSpPr>
            <p:nvPr/>
          </p:nvCxnSpPr>
          <p:spPr bwMode="auto">
            <a:xfrm>
              <a:off x="8040" y="8820"/>
              <a:ext cx="1" cy="733"/>
            </a:xfrm>
            <a:prstGeom prst="straightConnector1">
              <a:avLst/>
            </a:prstGeom>
            <a:noFill/>
            <a:ln w="19050">
              <a:solidFill>
                <a:srgbClr val="000000"/>
              </a:solidFill>
              <a:prstDash val="dash"/>
              <a:round/>
              <a:headEnd/>
              <a:tailEnd/>
            </a:ln>
            <a:extLst>
              <a:ext uri="{909E8E84-426E-40DD-AFC4-6F175D3DCCD1}">
                <a14:hiddenFill xmlns:a14="http://schemas.microsoft.com/office/drawing/2010/main">
                  <a:noFill/>
                </a14:hiddenFill>
              </a:ext>
            </a:extLst>
          </p:spPr>
        </p:cxnSp>
        <p:sp>
          <p:nvSpPr>
            <p:cNvPr id="65572" name="Text Box 33">
              <a:extLst>
                <a:ext uri="{FF2B5EF4-FFF2-40B4-BE49-F238E27FC236}">
                  <a16:creationId xmlns:a16="http://schemas.microsoft.com/office/drawing/2014/main" id="{9D72DA9D-0CE4-0248-BB2D-EBD072E8E038}"/>
                </a:ext>
              </a:extLst>
            </p:cNvPr>
            <p:cNvSpPr txBox="1">
              <a:spLocks noChangeArrowheads="1"/>
            </p:cNvSpPr>
            <p:nvPr/>
          </p:nvSpPr>
          <p:spPr bwMode="auto">
            <a:xfrm>
              <a:off x="3360" y="8833"/>
              <a:ext cx="4081"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lt-LT" altLang="lt-LT" sz="1200" b="1">
                  <a:solidFill>
                    <a:srgbClr val="00B050"/>
                  </a:solidFill>
                  <a:latin typeface="Arial" panose="020B0604020202020204" pitchFamily="34" charset="0"/>
                  <a:ea typeface="Times New Roman" panose="02020603050405020304" pitchFamily="18" charset="0"/>
                </a:rPr>
                <a:t>AGROKULTŪROS EPOCHA</a:t>
              </a:r>
              <a:endParaRPr lang="lt-LT" altLang="lt-LT" sz="1800">
                <a:latin typeface="Arial" panose="020B0604020202020204" pitchFamily="34" charset="0"/>
                <a:ea typeface="Times New Roman" panose="02020603050405020304" pitchFamily="18" charset="0"/>
              </a:endParaRPr>
            </a:p>
          </p:txBody>
        </p:sp>
        <p:grpSp>
          <p:nvGrpSpPr>
            <p:cNvPr id="65573" name="Group 29">
              <a:extLst>
                <a:ext uri="{FF2B5EF4-FFF2-40B4-BE49-F238E27FC236}">
                  <a16:creationId xmlns:a16="http://schemas.microsoft.com/office/drawing/2014/main" id="{F3BA5B8C-055C-950D-CBF6-F11DE737ED19}"/>
                </a:ext>
              </a:extLst>
            </p:cNvPr>
            <p:cNvGrpSpPr>
              <a:grpSpLocks/>
            </p:cNvGrpSpPr>
            <p:nvPr/>
          </p:nvGrpSpPr>
          <p:grpSpPr bwMode="auto">
            <a:xfrm>
              <a:off x="1680" y="8460"/>
              <a:ext cx="6746" cy="1080"/>
              <a:chOff x="2094" y="9441"/>
              <a:chExt cx="6746" cy="1080"/>
            </a:xfrm>
          </p:grpSpPr>
          <p:sp>
            <p:nvSpPr>
              <p:cNvPr id="65574" name="Arc 32">
                <a:extLst>
                  <a:ext uri="{FF2B5EF4-FFF2-40B4-BE49-F238E27FC236}">
                    <a16:creationId xmlns:a16="http://schemas.microsoft.com/office/drawing/2014/main" id="{93E74110-7281-711E-F1CB-C0EB2A31D139}"/>
                  </a:ext>
                </a:extLst>
              </p:cNvPr>
              <p:cNvSpPr>
                <a:spLocks/>
              </p:cNvSpPr>
              <p:nvPr/>
            </p:nvSpPr>
            <p:spPr bwMode="auto">
              <a:xfrm flipV="1">
                <a:off x="6577" y="9801"/>
                <a:ext cx="1158" cy="540"/>
              </a:xfrm>
              <a:custGeom>
                <a:avLst/>
                <a:gdLst>
                  <a:gd name="T0" fmla="*/ 0 w 21363"/>
                  <a:gd name="T1" fmla="*/ 0 h 21356"/>
                  <a:gd name="T2" fmla="*/ 0 w 21363"/>
                  <a:gd name="T3" fmla="*/ 0 h 21356"/>
                  <a:gd name="T4" fmla="*/ 0 w 21363"/>
                  <a:gd name="T5" fmla="*/ 0 h 21356"/>
                  <a:gd name="T6" fmla="*/ 0 60000 65536"/>
                  <a:gd name="T7" fmla="*/ 0 60000 65536"/>
                  <a:gd name="T8" fmla="*/ 0 60000 65536"/>
                  <a:gd name="T9" fmla="*/ 0 w 21363"/>
                  <a:gd name="T10" fmla="*/ 0 h 21356"/>
                  <a:gd name="T11" fmla="*/ 21363 w 21363"/>
                  <a:gd name="T12" fmla="*/ 21356 h 21356"/>
                </a:gdLst>
                <a:ahLst/>
                <a:cxnLst>
                  <a:cxn ang="T6">
                    <a:pos x="T0" y="T1"/>
                  </a:cxn>
                  <a:cxn ang="T7">
                    <a:pos x="T2" y="T3"/>
                  </a:cxn>
                  <a:cxn ang="T8">
                    <a:pos x="T4" y="T5"/>
                  </a:cxn>
                </a:cxnLst>
                <a:rect l="T9" t="T10" r="T11" b="T12"/>
                <a:pathLst>
                  <a:path w="21363" h="21356" fill="none" extrusionOk="0">
                    <a:moveTo>
                      <a:pt x="3239" y="0"/>
                    </a:moveTo>
                    <a:cubicBezTo>
                      <a:pt x="12612" y="1422"/>
                      <a:pt x="19963" y="8789"/>
                      <a:pt x="21363" y="18165"/>
                    </a:cubicBezTo>
                  </a:path>
                  <a:path w="21363" h="21356" stroke="0" extrusionOk="0">
                    <a:moveTo>
                      <a:pt x="3239" y="0"/>
                    </a:moveTo>
                    <a:cubicBezTo>
                      <a:pt x="12612" y="1422"/>
                      <a:pt x="19963" y="8789"/>
                      <a:pt x="21363" y="18165"/>
                    </a:cubicBezTo>
                    <a:lnTo>
                      <a:pt x="0" y="21356"/>
                    </a:lnTo>
                    <a:lnTo>
                      <a:pt x="3239" y="0"/>
                    </a:lnTo>
                    <a:close/>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sp>
            <p:nvSpPr>
              <p:cNvPr id="65575" name="Arc 31">
                <a:extLst>
                  <a:ext uri="{FF2B5EF4-FFF2-40B4-BE49-F238E27FC236}">
                    <a16:creationId xmlns:a16="http://schemas.microsoft.com/office/drawing/2014/main" id="{9D830D54-59CD-E086-FF30-A71B035C4353}"/>
                  </a:ext>
                </a:extLst>
              </p:cNvPr>
              <p:cNvSpPr>
                <a:spLocks/>
              </p:cNvSpPr>
              <p:nvPr/>
            </p:nvSpPr>
            <p:spPr bwMode="auto">
              <a:xfrm flipH="1">
                <a:off x="7735" y="9441"/>
                <a:ext cx="1105" cy="720"/>
              </a:xfrm>
              <a:custGeom>
                <a:avLst/>
                <a:gdLst>
                  <a:gd name="T0" fmla="*/ 0 w 20071"/>
                  <a:gd name="T1" fmla="*/ 0 h 21599"/>
                  <a:gd name="T2" fmla="*/ 0 w 20071"/>
                  <a:gd name="T3" fmla="*/ 0 h 21599"/>
                  <a:gd name="T4" fmla="*/ 0 w 20071"/>
                  <a:gd name="T5" fmla="*/ 0 h 21599"/>
                  <a:gd name="T6" fmla="*/ 0 60000 65536"/>
                  <a:gd name="T7" fmla="*/ 0 60000 65536"/>
                  <a:gd name="T8" fmla="*/ 0 60000 65536"/>
                  <a:gd name="T9" fmla="*/ 0 w 20071"/>
                  <a:gd name="T10" fmla="*/ 0 h 21599"/>
                  <a:gd name="T11" fmla="*/ 20071 w 20071"/>
                  <a:gd name="T12" fmla="*/ 21599 h 21599"/>
                </a:gdLst>
                <a:ahLst/>
                <a:cxnLst>
                  <a:cxn ang="T6">
                    <a:pos x="T0" y="T1"/>
                  </a:cxn>
                  <a:cxn ang="T7">
                    <a:pos x="T2" y="T3"/>
                  </a:cxn>
                  <a:cxn ang="T8">
                    <a:pos x="T4" y="T5"/>
                  </a:cxn>
                </a:cxnLst>
                <a:rect l="T9" t="T10" r="T11" b="T12"/>
                <a:pathLst>
                  <a:path w="20071" h="21599" fill="none" extrusionOk="0">
                    <a:moveTo>
                      <a:pt x="247" y="0"/>
                    </a:moveTo>
                    <a:cubicBezTo>
                      <a:pt x="9005" y="100"/>
                      <a:pt x="16834" y="5479"/>
                      <a:pt x="20071" y="13616"/>
                    </a:cubicBezTo>
                  </a:path>
                  <a:path w="20071" h="21599" stroke="0" extrusionOk="0">
                    <a:moveTo>
                      <a:pt x="247" y="0"/>
                    </a:moveTo>
                    <a:cubicBezTo>
                      <a:pt x="9005" y="100"/>
                      <a:pt x="16834" y="5479"/>
                      <a:pt x="20071" y="13616"/>
                    </a:cubicBezTo>
                    <a:lnTo>
                      <a:pt x="0" y="21599"/>
                    </a:lnTo>
                    <a:lnTo>
                      <a:pt x="247" y="0"/>
                    </a:lnTo>
                    <a:close/>
                  </a:path>
                </a:pathLst>
              </a:cu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cxnSp>
            <p:nvCxnSpPr>
              <p:cNvPr id="65576" name="AutoShape 30">
                <a:extLst>
                  <a:ext uri="{FF2B5EF4-FFF2-40B4-BE49-F238E27FC236}">
                    <a16:creationId xmlns:a16="http://schemas.microsoft.com/office/drawing/2014/main" id="{0C250839-D59C-A79D-DB67-9CA1F952511F}"/>
                  </a:ext>
                </a:extLst>
              </p:cNvPr>
              <p:cNvCxnSpPr>
                <a:cxnSpLocks noChangeShapeType="1"/>
              </p:cNvCxnSpPr>
              <p:nvPr/>
            </p:nvCxnSpPr>
            <p:spPr bwMode="auto">
              <a:xfrm flipH="1">
                <a:off x="2094" y="10341"/>
                <a:ext cx="4680" cy="180"/>
              </a:xfrm>
              <a:prstGeom prst="straightConnector1">
                <a:avLst/>
              </a:prstGeom>
              <a:noFill/>
              <a:ln w="38100">
                <a:solidFill>
                  <a:srgbClr val="00B050"/>
                </a:solidFill>
                <a:round/>
                <a:headEnd/>
                <a:tailEnd/>
              </a:ln>
              <a:extLst>
                <a:ext uri="{909E8E84-426E-40DD-AFC4-6F175D3DCCD1}">
                  <a14:hiddenFill xmlns:a14="http://schemas.microsoft.com/office/drawing/2010/main">
                    <a:noFill/>
                  </a14:hiddenFill>
                </a:ext>
              </a:extLst>
            </p:spPr>
          </p:cxnSp>
        </p:grpSp>
      </p:grpSp>
      <p:grpSp>
        <p:nvGrpSpPr>
          <p:cNvPr id="6" name="Group 21">
            <a:extLst>
              <a:ext uri="{FF2B5EF4-FFF2-40B4-BE49-F238E27FC236}">
                <a16:creationId xmlns:a16="http://schemas.microsoft.com/office/drawing/2014/main" id="{30EE205D-0C75-1DF7-C05E-69DF306C1F5A}"/>
              </a:ext>
            </a:extLst>
          </p:cNvPr>
          <p:cNvGrpSpPr>
            <a:grpSpLocks/>
          </p:cNvGrpSpPr>
          <p:nvPr/>
        </p:nvGrpSpPr>
        <p:grpSpPr bwMode="auto">
          <a:xfrm>
            <a:off x="5848350" y="1122363"/>
            <a:ext cx="2819400" cy="2397125"/>
            <a:chOff x="9000" y="1967"/>
            <a:chExt cx="4440" cy="3774"/>
          </a:xfrm>
        </p:grpSpPr>
        <p:grpSp>
          <p:nvGrpSpPr>
            <p:cNvPr id="65565" name="Group 24">
              <a:extLst>
                <a:ext uri="{FF2B5EF4-FFF2-40B4-BE49-F238E27FC236}">
                  <a16:creationId xmlns:a16="http://schemas.microsoft.com/office/drawing/2014/main" id="{5D825C72-482D-5809-A3BD-A7B415950EB9}"/>
                </a:ext>
              </a:extLst>
            </p:cNvPr>
            <p:cNvGrpSpPr>
              <a:grpSpLocks/>
            </p:cNvGrpSpPr>
            <p:nvPr/>
          </p:nvGrpSpPr>
          <p:grpSpPr bwMode="auto">
            <a:xfrm>
              <a:off x="11524" y="1967"/>
              <a:ext cx="1916" cy="3774"/>
              <a:chOff x="12054" y="2948"/>
              <a:chExt cx="1676" cy="3774"/>
            </a:xfrm>
          </p:grpSpPr>
          <p:sp>
            <p:nvSpPr>
              <p:cNvPr id="65568" name="Arc 27">
                <a:extLst>
                  <a:ext uri="{FF2B5EF4-FFF2-40B4-BE49-F238E27FC236}">
                    <a16:creationId xmlns:a16="http://schemas.microsoft.com/office/drawing/2014/main" id="{E8CA801F-223E-3EE2-8D5E-9B1823B0723E}"/>
                  </a:ext>
                </a:extLst>
              </p:cNvPr>
              <p:cNvSpPr>
                <a:spLocks/>
              </p:cNvSpPr>
              <p:nvPr/>
            </p:nvSpPr>
            <p:spPr bwMode="auto">
              <a:xfrm flipV="1">
                <a:off x="12055" y="5750"/>
                <a:ext cx="844" cy="972"/>
              </a:xfrm>
              <a:custGeom>
                <a:avLst/>
                <a:gdLst>
                  <a:gd name="T0" fmla="*/ 0 w 21600"/>
                  <a:gd name="T1" fmla="*/ 0 h 21356"/>
                  <a:gd name="T2" fmla="*/ 0 w 21600"/>
                  <a:gd name="T3" fmla="*/ 0 h 21356"/>
                  <a:gd name="T4" fmla="*/ 0 w 21600"/>
                  <a:gd name="T5" fmla="*/ 0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9" y="0"/>
                    </a:moveTo>
                    <a:cubicBezTo>
                      <a:pt x="13787" y="1600"/>
                      <a:pt x="21586" y="10661"/>
                      <a:pt x="21599" y="21329"/>
                    </a:cubicBezTo>
                  </a:path>
                  <a:path w="21600" h="21356" stroke="0" extrusionOk="0">
                    <a:moveTo>
                      <a:pt x="3239" y="0"/>
                    </a:moveTo>
                    <a:cubicBezTo>
                      <a:pt x="13787" y="1600"/>
                      <a:pt x="21586" y="10661"/>
                      <a:pt x="21599" y="21329"/>
                    </a:cubicBezTo>
                    <a:lnTo>
                      <a:pt x="0" y="21356"/>
                    </a:lnTo>
                    <a:lnTo>
                      <a:pt x="3239" y="0"/>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sp>
            <p:nvSpPr>
              <p:cNvPr id="65569" name="Arc 26">
                <a:extLst>
                  <a:ext uri="{FF2B5EF4-FFF2-40B4-BE49-F238E27FC236}">
                    <a16:creationId xmlns:a16="http://schemas.microsoft.com/office/drawing/2014/main" id="{6AD09B39-D387-1351-21C2-F99716843AD8}"/>
                  </a:ext>
                </a:extLst>
              </p:cNvPr>
              <p:cNvSpPr>
                <a:spLocks/>
              </p:cNvSpPr>
              <p:nvPr/>
            </p:nvSpPr>
            <p:spPr bwMode="auto">
              <a:xfrm flipH="1">
                <a:off x="12899" y="2948"/>
                <a:ext cx="831" cy="1165"/>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05" y="-1"/>
                    </a:moveTo>
                    <a:cubicBezTo>
                      <a:pt x="12043" y="112"/>
                      <a:pt x="21585" y="9733"/>
                      <a:pt x="21599" y="21572"/>
                    </a:cubicBezTo>
                  </a:path>
                  <a:path w="21600" h="21599" stroke="0" extrusionOk="0">
                    <a:moveTo>
                      <a:pt x="205" y="-1"/>
                    </a:moveTo>
                    <a:cubicBezTo>
                      <a:pt x="12043" y="112"/>
                      <a:pt x="21585" y="9733"/>
                      <a:pt x="21599" y="21572"/>
                    </a:cubicBezTo>
                    <a:lnTo>
                      <a:pt x="0" y="21599"/>
                    </a:lnTo>
                    <a:lnTo>
                      <a:pt x="205" y="-1"/>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cxnSp>
            <p:nvCxnSpPr>
              <p:cNvPr id="65570" name="AutoShape 25">
                <a:extLst>
                  <a:ext uri="{FF2B5EF4-FFF2-40B4-BE49-F238E27FC236}">
                    <a16:creationId xmlns:a16="http://schemas.microsoft.com/office/drawing/2014/main" id="{90EDEDE8-693B-3175-9612-9BFF17E47DD7}"/>
                  </a:ext>
                </a:extLst>
              </p:cNvPr>
              <p:cNvCxnSpPr>
                <a:cxnSpLocks noChangeShapeType="1"/>
              </p:cNvCxnSpPr>
              <p:nvPr/>
            </p:nvCxnSpPr>
            <p:spPr bwMode="auto">
              <a:xfrm>
                <a:off x="12898" y="4112"/>
                <a:ext cx="0" cy="1639"/>
              </a:xfrm>
              <a:prstGeom prst="straightConnector1">
                <a:avLst/>
              </a:prstGeom>
              <a:noFill/>
              <a:ln w="38100">
                <a:solidFill>
                  <a:srgbClr val="FF0000"/>
                </a:solidFill>
                <a:round/>
                <a:headEnd/>
                <a:tailEnd/>
              </a:ln>
              <a:extLst>
                <a:ext uri="{909E8E84-426E-40DD-AFC4-6F175D3DCCD1}">
                  <a14:hiddenFill xmlns:a14="http://schemas.microsoft.com/office/drawing/2010/main">
                    <a:noFill/>
                  </a14:hiddenFill>
                </a:ext>
              </a:extLst>
            </p:spPr>
          </p:cxnSp>
        </p:grpSp>
        <p:sp>
          <p:nvSpPr>
            <p:cNvPr id="65566" name="Text Box 23">
              <a:extLst>
                <a:ext uri="{FF2B5EF4-FFF2-40B4-BE49-F238E27FC236}">
                  <a16:creationId xmlns:a16="http://schemas.microsoft.com/office/drawing/2014/main" id="{1A88E5C6-345F-F90B-A890-966792B4AD1E}"/>
                </a:ext>
              </a:extLst>
            </p:cNvPr>
            <p:cNvSpPr txBox="1">
              <a:spLocks noChangeArrowheads="1"/>
            </p:cNvSpPr>
            <p:nvPr/>
          </p:nvSpPr>
          <p:spPr bwMode="auto">
            <a:xfrm>
              <a:off x="9000" y="2339"/>
              <a:ext cx="3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200" b="1">
                  <a:solidFill>
                    <a:srgbClr val="FF0000"/>
                  </a:solidFill>
                  <a:latin typeface="Arial" panose="020B0604020202020204" pitchFamily="34" charset="0"/>
                  <a:ea typeface="Times New Roman" panose="02020603050405020304" pitchFamily="18" charset="0"/>
                </a:rPr>
                <a:t>BIOINŽINERINĖS KŪRYBOS EPOCHA</a:t>
              </a:r>
              <a:endParaRPr lang="lt-LT" altLang="lt-LT" sz="1800">
                <a:latin typeface="Arial" panose="020B0604020202020204" pitchFamily="34" charset="0"/>
                <a:ea typeface="Times New Roman" panose="02020603050405020304" pitchFamily="18" charset="0"/>
              </a:endParaRPr>
            </a:p>
          </p:txBody>
        </p:sp>
        <p:cxnSp>
          <p:nvCxnSpPr>
            <p:cNvPr id="65567" name="AutoShape 22">
              <a:extLst>
                <a:ext uri="{FF2B5EF4-FFF2-40B4-BE49-F238E27FC236}">
                  <a16:creationId xmlns:a16="http://schemas.microsoft.com/office/drawing/2014/main" id="{7036C5E9-2114-68FB-51D1-B3C34C194EC1}"/>
                </a:ext>
              </a:extLst>
            </p:cNvPr>
            <p:cNvCxnSpPr>
              <a:cxnSpLocks noChangeShapeType="1"/>
            </p:cNvCxnSpPr>
            <p:nvPr/>
          </p:nvCxnSpPr>
          <p:spPr bwMode="auto">
            <a:xfrm>
              <a:off x="9350" y="2700"/>
              <a:ext cx="3250" cy="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grpSp>
      <p:grpSp>
        <p:nvGrpSpPr>
          <p:cNvPr id="8" name="Group 14">
            <a:extLst>
              <a:ext uri="{FF2B5EF4-FFF2-40B4-BE49-F238E27FC236}">
                <a16:creationId xmlns:a16="http://schemas.microsoft.com/office/drawing/2014/main" id="{011A0F45-734C-DB66-318F-74DD4B400BD7}"/>
              </a:ext>
            </a:extLst>
          </p:cNvPr>
          <p:cNvGrpSpPr>
            <a:grpSpLocks/>
          </p:cNvGrpSpPr>
          <p:nvPr/>
        </p:nvGrpSpPr>
        <p:grpSpPr bwMode="auto">
          <a:xfrm>
            <a:off x="6327775" y="2846388"/>
            <a:ext cx="1905000" cy="1257300"/>
            <a:chOff x="9720" y="4680"/>
            <a:chExt cx="3000" cy="1980"/>
          </a:xfrm>
        </p:grpSpPr>
        <p:grpSp>
          <p:nvGrpSpPr>
            <p:cNvPr id="65559" name="Group 17">
              <a:extLst>
                <a:ext uri="{FF2B5EF4-FFF2-40B4-BE49-F238E27FC236}">
                  <a16:creationId xmlns:a16="http://schemas.microsoft.com/office/drawing/2014/main" id="{DDB8404A-F9B9-48FB-8C54-CFCA6DFD9DFF}"/>
                </a:ext>
              </a:extLst>
            </p:cNvPr>
            <p:cNvGrpSpPr>
              <a:grpSpLocks/>
            </p:cNvGrpSpPr>
            <p:nvPr/>
          </p:nvGrpSpPr>
          <p:grpSpPr bwMode="auto">
            <a:xfrm>
              <a:off x="10800" y="4680"/>
              <a:ext cx="1920" cy="1980"/>
              <a:chOff x="12054" y="2948"/>
              <a:chExt cx="1676" cy="3774"/>
            </a:xfrm>
          </p:grpSpPr>
          <p:sp>
            <p:nvSpPr>
              <p:cNvPr id="65562" name="Arc 20">
                <a:extLst>
                  <a:ext uri="{FF2B5EF4-FFF2-40B4-BE49-F238E27FC236}">
                    <a16:creationId xmlns:a16="http://schemas.microsoft.com/office/drawing/2014/main" id="{22C11771-AFF9-CDD3-8912-627C9FB0CF2C}"/>
                  </a:ext>
                </a:extLst>
              </p:cNvPr>
              <p:cNvSpPr>
                <a:spLocks/>
              </p:cNvSpPr>
              <p:nvPr/>
            </p:nvSpPr>
            <p:spPr bwMode="auto">
              <a:xfrm flipV="1">
                <a:off x="12054" y="5750"/>
                <a:ext cx="845" cy="972"/>
              </a:xfrm>
              <a:custGeom>
                <a:avLst/>
                <a:gdLst>
                  <a:gd name="T0" fmla="*/ 0 w 21600"/>
                  <a:gd name="T1" fmla="*/ 0 h 21356"/>
                  <a:gd name="T2" fmla="*/ 0 w 21600"/>
                  <a:gd name="T3" fmla="*/ 0 h 21356"/>
                  <a:gd name="T4" fmla="*/ 0 w 21600"/>
                  <a:gd name="T5" fmla="*/ 0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9" y="0"/>
                    </a:moveTo>
                    <a:cubicBezTo>
                      <a:pt x="13787" y="1600"/>
                      <a:pt x="21586" y="10661"/>
                      <a:pt x="21599" y="21329"/>
                    </a:cubicBezTo>
                  </a:path>
                  <a:path w="21600" h="21356" stroke="0" extrusionOk="0">
                    <a:moveTo>
                      <a:pt x="3239" y="0"/>
                    </a:moveTo>
                    <a:cubicBezTo>
                      <a:pt x="13787" y="1600"/>
                      <a:pt x="21586" y="10661"/>
                      <a:pt x="21599" y="21329"/>
                    </a:cubicBezTo>
                    <a:lnTo>
                      <a:pt x="0" y="21356"/>
                    </a:lnTo>
                    <a:lnTo>
                      <a:pt x="3239" y="0"/>
                    </a:lnTo>
                    <a:close/>
                  </a:path>
                </a:pathLst>
              </a:custGeom>
              <a:noFill/>
              <a:ln w="38100">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sp>
            <p:nvSpPr>
              <p:cNvPr id="65563" name="Arc 19">
                <a:extLst>
                  <a:ext uri="{FF2B5EF4-FFF2-40B4-BE49-F238E27FC236}">
                    <a16:creationId xmlns:a16="http://schemas.microsoft.com/office/drawing/2014/main" id="{CE63E99D-5D28-B9B4-1BE0-50846758420A}"/>
                  </a:ext>
                </a:extLst>
              </p:cNvPr>
              <p:cNvSpPr>
                <a:spLocks/>
              </p:cNvSpPr>
              <p:nvPr/>
            </p:nvSpPr>
            <p:spPr bwMode="auto">
              <a:xfrm flipH="1">
                <a:off x="12899" y="2948"/>
                <a:ext cx="831" cy="116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05" y="-1"/>
                    </a:moveTo>
                    <a:cubicBezTo>
                      <a:pt x="12043" y="112"/>
                      <a:pt x="21585" y="9733"/>
                      <a:pt x="21599" y="21572"/>
                    </a:cubicBezTo>
                  </a:path>
                  <a:path w="21600" h="21599" stroke="0" extrusionOk="0">
                    <a:moveTo>
                      <a:pt x="205" y="-1"/>
                    </a:moveTo>
                    <a:cubicBezTo>
                      <a:pt x="12043" y="112"/>
                      <a:pt x="21585" y="9733"/>
                      <a:pt x="21599" y="21572"/>
                    </a:cubicBezTo>
                    <a:lnTo>
                      <a:pt x="0" y="21599"/>
                    </a:lnTo>
                    <a:lnTo>
                      <a:pt x="205" y="-1"/>
                    </a:lnTo>
                    <a:close/>
                  </a:path>
                </a:pathLst>
              </a:custGeom>
              <a:noFill/>
              <a:ln w="38100">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cxnSp>
            <p:nvCxnSpPr>
              <p:cNvPr id="65564" name="AutoShape 18">
                <a:extLst>
                  <a:ext uri="{FF2B5EF4-FFF2-40B4-BE49-F238E27FC236}">
                    <a16:creationId xmlns:a16="http://schemas.microsoft.com/office/drawing/2014/main" id="{1AC1CABE-E2DB-9FD4-1AA4-8A1B01A74C91}"/>
                  </a:ext>
                </a:extLst>
              </p:cNvPr>
              <p:cNvCxnSpPr>
                <a:cxnSpLocks noChangeShapeType="1"/>
              </p:cNvCxnSpPr>
              <p:nvPr/>
            </p:nvCxnSpPr>
            <p:spPr bwMode="auto">
              <a:xfrm>
                <a:off x="12898" y="4112"/>
                <a:ext cx="0" cy="1639"/>
              </a:xfrm>
              <a:prstGeom prst="straightConnector1">
                <a:avLst/>
              </a:prstGeom>
              <a:noFill/>
              <a:ln w="38100">
                <a:solidFill>
                  <a:srgbClr val="7030A0"/>
                </a:solidFill>
                <a:round/>
                <a:headEnd/>
                <a:tailEnd/>
              </a:ln>
              <a:extLst>
                <a:ext uri="{909E8E84-426E-40DD-AFC4-6F175D3DCCD1}">
                  <a14:hiddenFill xmlns:a14="http://schemas.microsoft.com/office/drawing/2010/main">
                    <a:noFill/>
                  </a14:hiddenFill>
                </a:ext>
              </a:extLst>
            </p:spPr>
          </p:cxnSp>
        </p:grpSp>
        <p:sp>
          <p:nvSpPr>
            <p:cNvPr id="65560" name="Text Box 16">
              <a:extLst>
                <a:ext uri="{FF2B5EF4-FFF2-40B4-BE49-F238E27FC236}">
                  <a16:creationId xmlns:a16="http://schemas.microsoft.com/office/drawing/2014/main" id="{8EC4AE7C-7A24-934E-83B0-7BE4ED633850}"/>
                </a:ext>
              </a:extLst>
            </p:cNvPr>
            <p:cNvSpPr txBox="1">
              <a:spLocks noChangeArrowheads="1"/>
            </p:cNvSpPr>
            <p:nvPr/>
          </p:nvSpPr>
          <p:spPr bwMode="auto">
            <a:xfrm>
              <a:off x="9720" y="4680"/>
              <a:ext cx="2280"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200" b="1">
                  <a:solidFill>
                    <a:srgbClr val="7030A0"/>
                  </a:solidFill>
                  <a:latin typeface="Arial" panose="020B0604020202020204" pitchFamily="34" charset="0"/>
                  <a:ea typeface="Times New Roman" panose="02020603050405020304" pitchFamily="18" charset="0"/>
                </a:rPr>
                <a:t>INFORMACIJOS EPOCHA</a:t>
              </a:r>
              <a:endParaRPr lang="lt-LT" altLang="lt-LT" sz="1800">
                <a:latin typeface="Arial" panose="020B0604020202020204" pitchFamily="34" charset="0"/>
                <a:ea typeface="Times New Roman" panose="02020603050405020304" pitchFamily="18" charset="0"/>
              </a:endParaRPr>
            </a:p>
          </p:txBody>
        </p:sp>
        <p:cxnSp>
          <p:nvCxnSpPr>
            <p:cNvPr id="65561" name="AutoShape 15">
              <a:extLst>
                <a:ext uri="{FF2B5EF4-FFF2-40B4-BE49-F238E27FC236}">
                  <a16:creationId xmlns:a16="http://schemas.microsoft.com/office/drawing/2014/main" id="{D23699BC-BE99-800C-CCEE-6AB10A5B33BD}"/>
                </a:ext>
              </a:extLst>
            </p:cNvPr>
            <p:cNvCxnSpPr>
              <a:cxnSpLocks noChangeShapeType="1"/>
            </p:cNvCxnSpPr>
            <p:nvPr/>
          </p:nvCxnSpPr>
          <p:spPr bwMode="auto">
            <a:xfrm>
              <a:off x="9960" y="5040"/>
              <a:ext cx="1920" cy="0"/>
            </a:xfrm>
            <a:prstGeom prst="straightConnector1">
              <a:avLst/>
            </a:prstGeom>
            <a:noFill/>
            <a:ln w="9525">
              <a:solidFill>
                <a:srgbClr val="7030A0"/>
              </a:solidFill>
              <a:round/>
              <a:headEnd/>
              <a:tailEnd type="triangle" w="med" len="med"/>
            </a:ln>
            <a:extLst>
              <a:ext uri="{909E8E84-426E-40DD-AFC4-6F175D3DCCD1}">
                <a14:hiddenFill xmlns:a14="http://schemas.microsoft.com/office/drawing/2010/main">
                  <a:noFill/>
                </a14:hiddenFill>
              </a:ext>
            </a:extLst>
          </p:spPr>
        </p:cxnSp>
      </p:grpSp>
      <p:grpSp>
        <p:nvGrpSpPr>
          <p:cNvPr id="10" name="Group 8">
            <a:extLst>
              <a:ext uri="{FF2B5EF4-FFF2-40B4-BE49-F238E27FC236}">
                <a16:creationId xmlns:a16="http://schemas.microsoft.com/office/drawing/2014/main" id="{6764ABB4-9A41-62DD-C37A-106158F206B2}"/>
              </a:ext>
            </a:extLst>
          </p:cNvPr>
          <p:cNvGrpSpPr>
            <a:grpSpLocks/>
          </p:cNvGrpSpPr>
          <p:nvPr/>
        </p:nvGrpSpPr>
        <p:grpSpPr bwMode="auto">
          <a:xfrm>
            <a:off x="5381625" y="3654425"/>
            <a:ext cx="2133600" cy="914400"/>
            <a:chOff x="8280" y="6120"/>
            <a:chExt cx="3360" cy="1440"/>
          </a:xfrm>
        </p:grpSpPr>
        <p:sp>
          <p:nvSpPr>
            <p:cNvPr id="65554" name="Text Box 13">
              <a:extLst>
                <a:ext uri="{FF2B5EF4-FFF2-40B4-BE49-F238E27FC236}">
                  <a16:creationId xmlns:a16="http://schemas.microsoft.com/office/drawing/2014/main" id="{521A0A13-C6B3-33C1-D441-2D667C548310}"/>
                </a:ext>
              </a:extLst>
            </p:cNvPr>
            <p:cNvSpPr txBox="1">
              <a:spLocks noChangeArrowheads="1"/>
            </p:cNvSpPr>
            <p:nvPr/>
          </p:nvSpPr>
          <p:spPr bwMode="auto">
            <a:xfrm>
              <a:off x="8280" y="6300"/>
              <a:ext cx="264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200" b="1">
                  <a:solidFill>
                    <a:srgbClr val="0070C0"/>
                  </a:solidFill>
                  <a:latin typeface="Arial" panose="020B0604020202020204" pitchFamily="34" charset="0"/>
                  <a:ea typeface="Times New Roman" panose="02020603050405020304" pitchFamily="18" charset="0"/>
                </a:rPr>
                <a:t>POST-INDUSTRINĖ EPOCHA</a:t>
              </a:r>
              <a:endParaRPr lang="lt-LT" altLang="lt-LT" sz="1800">
                <a:latin typeface="Arial" panose="020B0604020202020204" pitchFamily="34" charset="0"/>
                <a:ea typeface="Times New Roman" panose="02020603050405020304" pitchFamily="18" charset="0"/>
              </a:endParaRPr>
            </a:p>
          </p:txBody>
        </p:sp>
        <p:grpSp>
          <p:nvGrpSpPr>
            <p:cNvPr id="65555" name="Group 10">
              <a:extLst>
                <a:ext uri="{FF2B5EF4-FFF2-40B4-BE49-F238E27FC236}">
                  <a16:creationId xmlns:a16="http://schemas.microsoft.com/office/drawing/2014/main" id="{660E0582-B74C-C289-D7D2-8B3AE0C18F6D}"/>
                </a:ext>
              </a:extLst>
            </p:cNvPr>
            <p:cNvGrpSpPr>
              <a:grpSpLocks/>
            </p:cNvGrpSpPr>
            <p:nvPr/>
          </p:nvGrpSpPr>
          <p:grpSpPr bwMode="auto">
            <a:xfrm>
              <a:off x="9960" y="6120"/>
              <a:ext cx="1680" cy="1440"/>
              <a:chOff x="10374" y="7101"/>
              <a:chExt cx="1680" cy="1440"/>
            </a:xfrm>
          </p:grpSpPr>
          <p:sp>
            <p:nvSpPr>
              <p:cNvPr id="65557" name="Arc 12">
                <a:extLst>
                  <a:ext uri="{FF2B5EF4-FFF2-40B4-BE49-F238E27FC236}">
                    <a16:creationId xmlns:a16="http://schemas.microsoft.com/office/drawing/2014/main" id="{A85684A2-7E2B-3A88-9771-698583EC253D}"/>
                  </a:ext>
                </a:extLst>
              </p:cNvPr>
              <p:cNvSpPr>
                <a:spLocks/>
              </p:cNvSpPr>
              <p:nvPr/>
            </p:nvSpPr>
            <p:spPr bwMode="auto">
              <a:xfrm flipV="1">
                <a:off x="10374" y="7821"/>
                <a:ext cx="845" cy="720"/>
              </a:xfrm>
              <a:custGeom>
                <a:avLst/>
                <a:gdLst>
                  <a:gd name="T0" fmla="*/ 0 w 21600"/>
                  <a:gd name="T1" fmla="*/ 0 h 21356"/>
                  <a:gd name="T2" fmla="*/ 0 w 21600"/>
                  <a:gd name="T3" fmla="*/ 0 h 21356"/>
                  <a:gd name="T4" fmla="*/ 0 w 21600"/>
                  <a:gd name="T5" fmla="*/ 0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9" y="0"/>
                    </a:moveTo>
                    <a:cubicBezTo>
                      <a:pt x="13787" y="1600"/>
                      <a:pt x="21586" y="10661"/>
                      <a:pt x="21599" y="21329"/>
                    </a:cubicBezTo>
                  </a:path>
                  <a:path w="21600" h="21356" stroke="0" extrusionOk="0">
                    <a:moveTo>
                      <a:pt x="3239" y="0"/>
                    </a:moveTo>
                    <a:cubicBezTo>
                      <a:pt x="13787" y="1600"/>
                      <a:pt x="21586" y="10661"/>
                      <a:pt x="21599" y="21329"/>
                    </a:cubicBezTo>
                    <a:lnTo>
                      <a:pt x="0" y="21356"/>
                    </a:lnTo>
                    <a:lnTo>
                      <a:pt x="3239" y="0"/>
                    </a:lnTo>
                    <a:close/>
                  </a:path>
                </a:pathLst>
              </a:custGeom>
              <a:noFill/>
              <a:ln w="38100">
                <a:solidFill>
                  <a:srgbClr val="548DD4"/>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sp>
            <p:nvSpPr>
              <p:cNvPr id="65558" name="Arc 11">
                <a:extLst>
                  <a:ext uri="{FF2B5EF4-FFF2-40B4-BE49-F238E27FC236}">
                    <a16:creationId xmlns:a16="http://schemas.microsoft.com/office/drawing/2014/main" id="{8990C90F-D791-830E-9B24-46C1047E3D26}"/>
                  </a:ext>
                </a:extLst>
              </p:cNvPr>
              <p:cNvSpPr>
                <a:spLocks/>
              </p:cNvSpPr>
              <p:nvPr/>
            </p:nvSpPr>
            <p:spPr bwMode="auto">
              <a:xfrm flipH="1">
                <a:off x="11219" y="7101"/>
                <a:ext cx="835" cy="72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05" y="-1"/>
                    </a:moveTo>
                    <a:cubicBezTo>
                      <a:pt x="12043" y="112"/>
                      <a:pt x="21585" y="9733"/>
                      <a:pt x="21599" y="21572"/>
                    </a:cubicBezTo>
                  </a:path>
                  <a:path w="21600" h="21599" stroke="0" extrusionOk="0">
                    <a:moveTo>
                      <a:pt x="205" y="-1"/>
                    </a:moveTo>
                    <a:cubicBezTo>
                      <a:pt x="12043" y="112"/>
                      <a:pt x="21585" y="9733"/>
                      <a:pt x="21599" y="21572"/>
                    </a:cubicBezTo>
                    <a:lnTo>
                      <a:pt x="0" y="21599"/>
                    </a:lnTo>
                    <a:lnTo>
                      <a:pt x="205" y="-1"/>
                    </a:lnTo>
                    <a:close/>
                  </a:path>
                </a:pathLst>
              </a:custGeom>
              <a:noFill/>
              <a:ln w="38100">
                <a:solidFill>
                  <a:srgbClr val="548DD4"/>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grpSp>
        <p:cxnSp>
          <p:nvCxnSpPr>
            <p:cNvPr id="65556" name="AutoShape 9">
              <a:extLst>
                <a:ext uri="{FF2B5EF4-FFF2-40B4-BE49-F238E27FC236}">
                  <a16:creationId xmlns:a16="http://schemas.microsoft.com/office/drawing/2014/main" id="{C045C9B7-DE74-BD49-4D08-CC1DB97AF8D5}"/>
                </a:ext>
              </a:extLst>
            </p:cNvPr>
            <p:cNvCxnSpPr>
              <a:cxnSpLocks noChangeShapeType="1"/>
            </p:cNvCxnSpPr>
            <p:nvPr/>
          </p:nvCxnSpPr>
          <p:spPr bwMode="auto">
            <a:xfrm>
              <a:off x="8426" y="6660"/>
              <a:ext cx="2380" cy="0"/>
            </a:xfrm>
            <a:prstGeom prst="straightConnector1">
              <a:avLst/>
            </a:prstGeom>
            <a:noFill/>
            <a:ln w="9525">
              <a:solidFill>
                <a:srgbClr val="0070C0"/>
              </a:solidFill>
              <a:round/>
              <a:headEnd/>
              <a:tailEnd type="triangle" w="med" len="med"/>
            </a:ln>
            <a:extLst>
              <a:ext uri="{909E8E84-426E-40DD-AFC4-6F175D3DCCD1}">
                <a14:hiddenFill xmlns:a14="http://schemas.microsoft.com/office/drawing/2010/main">
                  <a:noFill/>
                </a14:hiddenFill>
              </a:ext>
            </a:extLst>
          </p:spPr>
        </p:cxnSp>
      </p:grpSp>
      <p:grpSp>
        <p:nvGrpSpPr>
          <p:cNvPr id="12" name="Group 1">
            <a:extLst>
              <a:ext uri="{FF2B5EF4-FFF2-40B4-BE49-F238E27FC236}">
                <a16:creationId xmlns:a16="http://schemas.microsoft.com/office/drawing/2014/main" id="{7B07C0D0-2805-4C70-80E5-98ADEA127FDA}"/>
              </a:ext>
            </a:extLst>
          </p:cNvPr>
          <p:cNvGrpSpPr>
            <a:grpSpLocks/>
          </p:cNvGrpSpPr>
          <p:nvPr/>
        </p:nvGrpSpPr>
        <p:grpSpPr bwMode="auto">
          <a:xfrm>
            <a:off x="4797425" y="4283075"/>
            <a:ext cx="1981200" cy="1216025"/>
            <a:chOff x="11280" y="7265"/>
            <a:chExt cx="3121" cy="1915"/>
          </a:xfrm>
        </p:grpSpPr>
        <p:sp>
          <p:nvSpPr>
            <p:cNvPr id="65548" name="Text Box 7">
              <a:extLst>
                <a:ext uri="{FF2B5EF4-FFF2-40B4-BE49-F238E27FC236}">
                  <a16:creationId xmlns:a16="http://schemas.microsoft.com/office/drawing/2014/main" id="{0E8A6844-B9C9-B51D-9A63-89A9A4E427E6}"/>
                </a:ext>
              </a:extLst>
            </p:cNvPr>
            <p:cNvSpPr txBox="1">
              <a:spLocks noChangeArrowheads="1"/>
            </p:cNvSpPr>
            <p:nvPr/>
          </p:nvSpPr>
          <p:spPr bwMode="auto">
            <a:xfrm>
              <a:off x="11280" y="7920"/>
              <a:ext cx="2161"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200" b="1">
                  <a:latin typeface="Arial" panose="020B0604020202020204" pitchFamily="34" charset="0"/>
                  <a:ea typeface="Times New Roman" panose="02020603050405020304" pitchFamily="18" charset="0"/>
                </a:rPr>
                <a:t>INDUSTRINĖ EPOCHA</a:t>
              </a:r>
              <a:endParaRPr lang="lt-LT" altLang="lt-LT" sz="1800">
                <a:latin typeface="Arial" panose="020B0604020202020204" pitchFamily="34" charset="0"/>
                <a:ea typeface="Times New Roman" panose="02020603050405020304" pitchFamily="18" charset="0"/>
              </a:endParaRPr>
            </a:p>
          </p:txBody>
        </p:sp>
        <p:grpSp>
          <p:nvGrpSpPr>
            <p:cNvPr id="65549" name="Group 2">
              <a:extLst>
                <a:ext uri="{FF2B5EF4-FFF2-40B4-BE49-F238E27FC236}">
                  <a16:creationId xmlns:a16="http://schemas.microsoft.com/office/drawing/2014/main" id="{6EDAC02B-45A3-1673-99EB-072F878D96A4}"/>
                </a:ext>
              </a:extLst>
            </p:cNvPr>
            <p:cNvGrpSpPr>
              <a:grpSpLocks/>
            </p:cNvGrpSpPr>
            <p:nvPr/>
          </p:nvGrpSpPr>
          <p:grpSpPr bwMode="auto">
            <a:xfrm>
              <a:off x="11760" y="7265"/>
              <a:ext cx="2641" cy="1915"/>
              <a:chOff x="7800" y="6966"/>
              <a:chExt cx="2641" cy="1915"/>
            </a:xfrm>
          </p:grpSpPr>
          <p:grpSp>
            <p:nvGrpSpPr>
              <p:cNvPr id="65550" name="Group 4">
                <a:extLst>
                  <a:ext uri="{FF2B5EF4-FFF2-40B4-BE49-F238E27FC236}">
                    <a16:creationId xmlns:a16="http://schemas.microsoft.com/office/drawing/2014/main" id="{9B66006B-FB39-510E-C857-CDACFFB04580}"/>
                  </a:ext>
                </a:extLst>
              </p:cNvPr>
              <p:cNvGrpSpPr>
                <a:grpSpLocks/>
              </p:cNvGrpSpPr>
              <p:nvPr/>
            </p:nvGrpSpPr>
            <p:grpSpPr bwMode="auto">
              <a:xfrm>
                <a:off x="7920" y="6966"/>
                <a:ext cx="2521" cy="1915"/>
                <a:chOff x="8334" y="7947"/>
                <a:chExt cx="2521" cy="1915"/>
              </a:xfrm>
            </p:grpSpPr>
            <p:sp>
              <p:nvSpPr>
                <p:cNvPr id="65552" name="Arc 6">
                  <a:extLst>
                    <a:ext uri="{FF2B5EF4-FFF2-40B4-BE49-F238E27FC236}">
                      <a16:creationId xmlns:a16="http://schemas.microsoft.com/office/drawing/2014/main" id="{568D9DD4-B1C3-3DCF-B26D-D1BA143E2936}"/>
                    </a:ext>
                  </a:extLst>
                </p:cNvPr>
                <p:cNvSpPr>
                  <a:spLocks/>
                </p:cNvSpPr>
                <p:nvPr/>
              </p:nvSpPr>
              <p:spPr bwMode="auto">
                <a:xfrm flipV="1">
                  <a:off x="8334" y="8902"/>
                  <a:ext cx="1440" cy="960"/>
                </a:xfrm>
                <a:custGeom>
                  <a:avLst/>
                  <a:gdLst>
                    <a:gd name="T0" fmla="*/ 0 w 21600"/>
                    <a:gd name="T1" fmla="*/ 0 h 21356"/>
                    <a:gd name="T2" fmla="*/ 0 w 21600"/>
                    <a:gd name="T3" fmla="*/ 0 h 21356"/>
                    <a:gd name="T4" fmla="*/ 0 w 21600"/>
                    <a:gd name="T5" fmla="*/ 0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9" y="0"/>
                      </a:moveTo>
                      <a:cubicBezTo>
                        <a:pt x="13781" y="1599"/>
                        <a:pt x="21578" y="10651"/>
                        <a:pt x="21599" y="21313"/>
                      </a:cubicBezTo>
                    </a:path>
                    <a:path w="21600" h="21356" stroke="0" extrusionOk="0">
                      <a:moveTo>
                        <a:pt x="3239" y="0"/>
                      </a:moveTo>
                      <a:cubicBezTo>
                        <a:pt x="13781" y="1599"/>
                        <a:pt x="21578" y="10651"/>
                        <a:pt x="21599" y="21313"/>
                      </a:cubicBezTo>
                      <a:lnTo>
                        <a:pt x="0" y="21356"/>
                      </a:lnTo>
                      <a:lnTo>
                        <a:pt x="3239"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sp>
              <p:nvSpPr>
                <p:cNvPr id="65553" name="Arc 5">
                  <a:extLst>
                    <a:ext uri="{FF2B5EF4-FFF2-40B4-BE49-F238E27FC236}">
                      <a16:creationId xmlns:a16="http://schemas.microsoft.com/office/drawing/2014/main" id="{E99A9208-515B-1744-DF26-F44970D63A02}"/>
                    </a:ext>
                  </a:extLst>
                </p:cNvPr>
                <p:cNvSpPr>
                  <a:spLocks/>
                </p:cNvSpPr>
                <p:nvPr/>
              </p:nvSpPr>
              <p:spPr bwMode="auto">
                <a:xfrm flipH="1">
                  <a:off x="9775" y="7947"/>
                  <a:ext cx="1080" cy="1260"/>
                </a:xfrm>
                <a:custGeom>
                  <a:avLst/>
                  <a:gdLst>
                    <a:gd name="T0" fmla="*/ 0 w 21063"/>
                    <a:gd name="T1" fmla="*/ 0 h 21599"/>
                    <a:gd name="T2" fmla="*/ 0 w 21063"/>
                    <a:gd name="T3" fmla="*/ 0 h 21599"/>
                    <a:gd name="T4" fmla="*/ 0 w 21063"/>
                    <a:gd name="T5" fmla="*/ 0 h 21599"/>
                    <a:gd name="T6" fmla="*/ 0 60000 65536"/>
                    <a:gd name="T7" fmla="*/ 0 60000 65536"/>
                    <a:gd name="T8" fmla="*/ 0 60000 65536"/>
                    <a:gd name="T9" fmla="*/ 0 w 21063"/>
                    <a:gd name="T10" fmla="*/ 0 h 21599"/>
                    <a:gd name="T11" fmla="*/ 21063 w 21063"/>
                    <a:gd name="T12" fmla="*/ 21599 h 21599"/>
                  </a:gdLst>
                  <a:ahLst/>
                  <a:cxnLst>
                    <a:cxn ang="T6">
                      <a:pos x="T0" y="T1"/>
                    </a:cxn>
                    <a:cxn ang="T7">
                      <a:pos x="T2" y="T3"/>
                    </a:cxn>
                    <a:cxn ang="T8">
                      <a:pos x="T4" y="T5"/>
                    </a:cxn>
                  </a:cxnLst>
                  <a:rect l="T9" t="T10" r="T11" b="T12"/>
                  <a:pathLst>
                    <a:path w="21063" h="21599" fill="none" extrusionOk="0">
                      <a:moveTo>
                        <a:pt x="205" y="-1"/>
                      </a:moveTo>
                      <a:cubicBezTo>
                        <a:pt x="10212" y="94"/>
                        <a:pt x="18844" y="7052"/>
                        <a:pt x="21062" y="16812"/>
                      </a:cubicBezTo>
                    </a:path>
                    <a:path w="21063" h="21599" stroke="0" extrusionOk="0">
                      <a:moveTo>
                        <a:pt x="205" y="-1"/>
                      </a:moveTo>
                      <a:cubicBezTo>
                        <a:pt x="10212" y="94"/>
                        <a:pt x="18844" y="7052"/>
                        <a:pt x="21062" y="16812"/>
                      </a:cubicBezTo>
                      <a:lnTo>
                        <a:pt x="0" y="21599"/>
                      </a:lnTo>
                      <a:lnTo>
                        <a:pt x="205" y="-1"/>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lt-LT"/>
                </a:p>
              </p:txBody>
            </p:sp>
          </p:grpSp>
          <p:cxnSp>
            <p:nvCxnSpPr>
              <p:cNvPr id="65551" name="AutoShape 3">
                <a:extLst>
                  <a:ext uri="{FF2B5EF4-FFF2-40B4-BE49-F238E27FC236}">
                    <a16:creationId xmlns:a16="http://schemas.microsoft.com/office/drawing/2014/main" id="{BAF4ACFF-1FDC-3EB8-8E02-91BA97088317}"/>
                  </a:ext>
                </a:extLst>
              </p:cNvPr>
              <p:cNvCxnSpPr>
                <a:cxnSpLocks noChangeShapeType="1"/>
              </p:cNvCxnSpPr>
              <p:nvPr/>
            </p:nvCxnSpPr>
            <p:spPr bwMode="auto">
              <a:xfrm>
                <a:off x="7800" y="7920"/>
                <a:ext cx="156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grpSp>
      <p:sp>
        <p:nvSpPr>
          <p:cNvPr id="65545" name="Rectangle 46">
            <a:extLst>
              <a:ext uri="{FF2B5EF4-FFF2-40B4-BE49-F238E27FC236}">
                <a16:creationId xmlns:a16="http://schemas.microsoft.com/office/drawing/2014/main" id="{60792DD6-D29F-29D6-3D9A-6959F76E9F04}"/>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65546" name="Rectangle 55">
            <a:extLst>
              <a:ext uri="{FF2B5EF4-FFF2-40B4-BE49-F238E27FC236}">
                <a16:creationId xmlns:a16="http://schemas.microsoft.com/office/drawing/2014/main" id="{14DEA20F-5CE9-66C2-8CDB-DD17716B9D3C}"/>
              </a:ext>
            </a:extLst>
          </p:cNvPr>
          <p:cNvSpPr>
            <a:spLocks noChangeArrowheads="1"/>
          </p:cNvSpPr>
          <p:nvPr/>
        </p:nvSpPr>
        <p:spPr bwMode="auto">
          <a:xfrm>
            <a:off x="0" y="457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lt-LT" altLang="lt-LT" sz="1800">
              <a:latin typeface="Arial" panose="020B0604020202020204" pitchFamily="34" charset="0"/>
            </a:endParaRPr>
          </a:p>
        </p:txBody>
      </p:sp>
      <p:sp>
        <p:nvSpPr>
          <p:cNvPr id="65547" name="TextBox 52">
            <a:extLst>
              <a:ext uri="{FF2B5EF4-FFF2-40B4-BE49-F238E27FC236}">
                <a16:creationId xmlns:a16="http://schemas.microsoft.com/office/drawing/2014/main" id="{48FB72B7-A432-68BE-3533-5BDB28E7C058}"/>
              </a:ext>
            </a:extLst>
          </p:cNvPr>
          <p:cNvSpPr txBox="1">
            <a:spLocks noChangeArrowheads="1"/>
          </p:cNvSpPr>
          <p:nvPr/>
        </p:nvSpPr>
        <p:spPr bwMode="auto">
          <a:xfrm>
            <a:off x="1177925" y="384175"/>
            <a:ext cx="796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lt-LT" altLang="lt-LT" sz="1800" b="1">
                <a:solidFill>
                  <a:srgbClr val="0000FF"/>
                </a:solidFill>
                <a:latin typeface="Comic Sans MS" panose="030F0702030302020204" pitchFamily="66" charset="0"/>
              </a:rPr>
              <a:t>The EVOLUTION of the SOCIAL-TECHNOLOGICAL EPOCHS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User\Pictures\Trys stadijos NBICE.tif">
            <a:extLst>
              <a:ext uri="{FF2B5EF4-FFF2-40B4-BE49-F238E27FC236}">
                <a16:creationId xmlns:a16="http://schemas.microsoft.com/office/drawing/2014/main" id="{E7F2C809-8441-4B3A-CD99-23787980B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488" y="1341438"/>
            <a:ext cx="7910512" cy="5516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80A85194-0BA2-4AF4-9428-C3DDDE3AEFCA}"/>
              </a:ext>
            </a:extLst>
          </p:cNvPr>
          <p:cNvSpPr txBox="1">
            <a:spLocks noChangeArrowheads="1"/>
          </p:cNvSpPr>
          <p:nvPr/>
        </p:nvSpPr>
        <p:spPr bwMode="auto">
          <a:xfrm>
            <a:off x="1371600" y="142875"/>
            <a:ext cx="7772400" cy="461963"/>
          </a:xfrm>
          <a:prstGeom prst="rect">
            <a:avLst/>
          </a:prstGeom>
          <a:noFill/>
          <a:ln w="9525">
            <a:noFill/>
            <a:miter lim="800000"/>
            <a:headEnd/>
            <a:tailEnd/>
          </a:ln>
          <a:effectLst/>
        </p:spPr>
        <p:txBody>
          <a:bodyPr>
            <a:spAutoFit/>
          </a:bodyPr>
          <a:lstStyle/>
          <a:p>
            <a:pPr algn="ctr" eaLnBrk="1" hangingPunct="1">
              <a:defRPr/>
            </a:pPr>
            <a:r>
              <a:rPr lang="lt-LT" sz="2400" b="1" dirty="0">
                <a:solidFill>
                  <a:srgbClr val="3219CB"/>
                </a:solidFill>
                <a:effectLst>
                  <a:outerShdw blurRad="38100" dist="38100" dir="2700000" algn="tl">
                    <a:srgbClr val="C0C0C0"/>
                  </a:outerShdw>
                </a:effectLst>
                <a:latin typeface="Comic Sans MS" pitchFamily="66" charset="0"/>
              </a:rPr>
              <a:t>JAV mokslo-technologijų strategijos raida</a:t>
            </a:r>
            <a:endParaRPr lang="en-US" sz="2400" b="1" dirty="0">
              <a:solidFill>
                <a:srgbClr val="3219CB"/>
              </a:solidFill>
              <a:effectLst>
                <a:outerShdw blurRad="38100" dist="38100" dir="2700000" algn="tl">
                  <a:srgbClr val="C0C0C0"/>
                </a:outerShdw>
              </a:effectLst>
              <a:latin typeface="Comic Sans MS" pitchFamily="66" charset="0"/>
            </a:endParaRPr>
          </a:p>
        </p:txBody>
      </p:sp>
      <p:sp>
        <p:nvSpPr>
          <p:cNvPr id="66564" name="Line 2">
            <a:extLst>
              <a:ext uri="{FF2B5EF4-FFF2-40B4-BE49-F238E27FC236}">
                <a16:creationId xmlns:a16="http://schemas.microsoft.com/office/drawing/2014/main" id="{63407D8B-D944-3FF5-E209-2CD5A54E8BAD}"/>
              </a:ext>
            </a:extLst>
          </p:cNvPr>
          <p:cNvSpPr>
            <a:spLocks noChangeShapeType="1"/>
          </p:cNvSpPr>
          <p:nvPr/>
        </p:nvSpPr>
        <p:spPr bwMode="auto">
          <a:xfrm>
            <a:off x="1027113" y="863600"/>
            <a:ext cx="7993062"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66565" name="Picture 3">
            <a:extLst>
              <a:ext uri="{FF2B5EF4-FFF2-40B4-BE49-F238E27FC236}">
                <a16:creationId xmlns:a16="http://schemas.microsoft.com/office/drawing/2014/main" id="{CB0C1725-48E8-ABBE-4964-FF386CAA9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7302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descr="C:\Users\Dobilas\US NRC.jpg">
            <a:extLst>
              <a:ext uri="{FF2B5EF4-FFF2-40B4-BE49-F238E27FC236}">
                <a16:creationId xmlns:a16="http://schemas.microsoft.com/office/drawing/2014/main" id="{787A65C2-239D-0DBE-7C1A-932623088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189038"/>
            <a:ext cx="7777163"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9BAF7221-4389-472A-A229-48762DC91DEF}"/>
              </a:ext>
            </a:extLst>
          </p:cNvPr>
          <p:cNvSpPr txBox="1">
            <a:spLocks noChangeArrowheads="1"/>
          </p:cNvSpPr>
          <p:nvPr/>
        </p:nvSpPr>
        <p:spPr bwMode="auto">
          <a:xfrm>
            <a:off x="1079500" y="98425"/>
            <a:ext cx="8172450" cy="892175"/>
          </a:xfrm>
          <a:prstGeom prst="rect">
            <a:avLst/>
          </a:prstGeom>
          <a:noFill/>
          <a:ln w="9525">
            <a:noFill/>
            <a:miter lim="800000"/>
            <a:headEnd/>
            <a:tailEnd/>
          </a:ln>
          <a:effectLst/>
        </p:spPr>
        <p:txBody>
          <a:bodyPr>
            <a:spAutoFit/>
          </a:bodyPr>
          <a:lstStyle/>
          <a:p>
            <a:pPr algn="ctr" eaLnBrk="1" hangingPunct="1">
              <a:defRPr/>
            </a:pPr>
            <a:r>
              <a:rPr lang="lt-LT" sz="2400" b="1" dirty="0">
                <a:solidFill>
                  <a:srgbClr val="3219CB"/>
                </a:solidFill>
                <a:latin typeface="Comic Sans MS" pitchFamily="66" charset="0"/>
              </a:rPr>
              <a:t>JAV Nacionalinės Tyrimų Tarybos 2012-2020 m. </a:t>
            </a:r>
            <a:r>
              <a:rPr lang="lt-LT" b="1" dirty="0">
                <a:solidFill>
                  <a:srgbClr val="3219CB"/>
                </a:solidFill>
                <a:effectLst>
                  <a:outerShdw blurRad="38100" dist="38100" dir="2700000" algn="tl">
                    <a:srgbClr val="C0C0C0"/>
                  </a:outerShdw>
                </a:effectLst>
                <a:latin typeface="Comic Sans MS" pitchFamily="66" charset="0"/>
              </a:rPr>
              <a:t>STRATEGINĖ PROGRAMA</a:t>
            </a:r>
            <a:endParaRPr lang="en-US" b="1" dirty="0">
              <a:solidFill>
                <a:srgbClr val="3219CB"/>
              </a:solidFill>
              <a:effectLst>
                <a:outerShdw blurRad="38100" dist="38100" dir="2700000" algn="tl">
                  <a:srgbClr val="C0C0C0"/>
                </a:outerShdw>
              </a:effectLst>
              <a:latin typeface="Comic Sans MS" pitchFamily="66" charset="0"/>
            </a:endParaRPr>
          </a:p>
        </p:txBody>
      </p:sp>
      <p:cxnSp>
        <p:nvCxnSpPr>
          <p:cNvPr id="5" name="Straight Connector 4">
            <a:extLst>
              <a:ext uri="{FF2B5EF4-FFF2-40B4-BE49-F238E27FC236}">
                <a16:creationId xmlns:a16="http://schemas.microsoft.com/office/drawing/2014/main" id="{65025162-0BFA-4DEF-B667-3285927EE948}"/>
              </a:ext>
            </a:extLst>
          </p:cNvPr>
          <p:cNvCxnSpPr/>
          <p:nvPr/>
        </p:nvCxnSpPr>
        <p:spPr>
          <a:xfrm>
            <a:off x="5364163" y="2276475"/>
            <a:ext cx="33115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589" name="Line 2">
            <a:extLst>
              <a:ext uri="{FF2B5EF4-FFF2-40B4-BE49-F238E27FC236}">
                <a16:creationId xmlns:a16="http://schemas.microsoft.com/office/drawing/2014/main" id="{6118131C-609A-82A6-AD3A-19515B7C2A1C}"/>
              </a:ext>
            </a:extLst>
          </p:cNvPr>
          <p:cNvSpPr>
            <a:spLocks noChangeShapeType="1"/>
          </p:cNvSpPr>
          <p:nvPr/>
        </p:nvSpPr>
        <p:spPr bwMode="auto">
          <a:xfrm>
            <a:off x="1027113" y="863600"/>
            <a:ext cx="7993062"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67590" name="Picture 3">
            <a:extLst>
              <a:ext uri="{FF2B5EF4-FFF2-40B4-BE49-F238E27FC236}">
                <a16:creationId xmlns:a16="http://schemas.microsoft.com/office/drawing/2014/main" id="{5F436C34-37BE-9FDD-858D-EDBBD8669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7938"/>
            <a:ext cx="12969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2">
            <a:extLst>
              <a:ext uri="{FF2B5EF4-FFF2-40B4-BE49-F238E27FC236}">
                <a16:creationId xmlns:a16="http://schemas.microsoft.com/office/drawing/2014/main" id="{DBB112FF-9672-D0BB-A114-A26883A8CE8B}"/>
              </a:ext>
            </a:extLst>
          </p:cNvPr>
          <p:cNvGrpSpPr>
            <a:grpSpLocks/>
          </p:cNvGrpSpPr>
          <p:nvPr/>
        </p:nvGrpSpPr>
        <p:grpSpPr bwMode="auto">
          <a:xfrm>
            <a:off x="476250" y="1700213"/>
            <a:ext cx="8416925" cy="4249737"/>
            <a:chOff x="2183" y="1742"/>
            <a:chExt cx="14182" cy="6938"/>
          </a:xfrm>
        </p:grpSpPr>
        <p:sp>
          <p:nvSpPr>
            <p:cNvPr id="68615" name="Oval 3">
              <a:extLst>
                <a:ext uri="{FF2B5EF4-FFF2-40B4-BE49-F238E27FC236}">
                  <a16:creationId xmlns:a16="http://schemas.microsoft.com/office/drawing/2014/main" id="{1898B3E5-BC02-2ED1-FF66-B42593E76957}"/>
                </a:ext>
              </a:extLst>
            </p:cNvPr>
            <p:cNvSpPr>
              <a:spLocks noChangeArrowheads="1"/>
            </p:cNvSpPr>
            <p:nvPr/>
          </p:nvSpPr>
          <p:spPr bwMode="auto">
            <a:xfrm>
              <a:off x="6594" y="3201"/>
              <a:ext cx="5101" cy="3069"/>
            </a:xfrm>
            <a:prstGeom prst="ellipse">
              <a:avLst/>
            </a:prstGeom>
            <a:solidFill>
              <a:srgbClr val="FF3300">
                <a:alpha val="21176"/>
              </a:srgbClr>
            </a:solidFill>
            <a:ln w="57150">
              <a:solidFill>
                <a:srgbClr val="C00000"/>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lt-LT" altLang="lt-LT" sz="1800">
                <a:latin typeface="Arial" panose="020B0604020202020204" pitchFamily="34" charset="0"/>
              </a:endParaRPr>
            </a:p>
          </p:txBody>
        </p:sp>
        <p:cxnSp>
          <p:nvCxnSpPr>
            <p:cNvPr id="68616" name="AutoShape 4">
              <a:extLst>
                <a:ext uri="{FF2B5EF4-FFF2-40B4-BE49-F238E27FC236}">
                  <a16:creationId xmlns:a16="http://schemas.microsoft.com/office/drawing/2014/main" id="{345426FA-5ACF-9B7E-94AC-C41AE0266C5C}"/>
                </a:ext>
              </a:extLst>
            </p:cNvPr>
            <p:cNvCxnSpPr>
              <a:cxnSpLocks noChangeShapeType="1"/>
            </p:cNvCxnSpPr>
            <p:nvPr/>
          </p:nvCxnSpPr>
          <p:spPr bwMode="auto">
            <a:xfrm>
              <a:off x="6716" y="4670"/>
              <a:ext cx="4979" cy="0"/>
            </a:xfrm>
            <a:prstGeom prst="straightConnector1">
              <a:avLst/>
            </a:prstGeom>
            <a:noFill/>
            <a:ln w="28575">
              <a:solidFill>
                <a:srgbClr val="622423"/>
              </a:solidFill>
              <a:prstDash val="dash"/>
              <a:round/>
              <a:headEnd/>
              <a:tailEnd/>
            </a:ln>
            <a:extLst>
              <a:ext uri="{909E8E84-426E-40DD-AFC4-6F175D3DCCD1}">
                <a14:hiddenFill xmlns:a14="http://schemas.microsoft.com/office/drawing/2010/main">
                  <a:noFill/>
                </a14:hiddenFill>
              </a:ext>
            </a:extLst>
          </p:spPr>
        </p:cxnSp>
        <p:sp>
          <p:nvSpPr>
            <p:cNvPr id="68617" name="Text Box 5">
              <a:extLst>
                <a:ext uri="{FF2B5EF4-FFF2-40B4-BE49-F238E27FC236}">
                  <a16:creationId xmlns:a16="http://schemas.microsoft.com/office/drawing/2014/main" id="{C97ECB5E-4BE5-7A2C-C192-442D71D5E22C}"/>
                </a:ext>
              </a:extLst>
            </p:cNvPr>
            <p:cNvSpPr txBox="1">
              <a:spLocks noChangeArrowheads="1"/>
            </p:cNvSpPr>
            <p:nvPr/>
          </p:nvSpPr>
          <p:spPr bwMode="auto">
            <a:xfrm>
              <a:off x="7252" y="4767"/>
              <a:ext cx="3897"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1400" b="1">
                  <a:solidFill>
                    <a:srgbClr val="632423"/>
                  </a:solidFill>
                  <a:latin typeface="Arial" panose="020B0604020202020204" pitchFamily="34" charset="0"/>
                </a:rPr>
                <a:t>SOCIALINĖS VERTYB</a:t>
              </a:r>
              <a:r>
                <a:rPr lang="lt-LT" altLang="lt-LT" sz="1200" b="1">
                  <a:solidFill>
                    <a:srgbClr val="632423"/>
                  </a:solidFill>
                  <a:latin typeface="Arial" panose="020B0604020202020204" pitchFamily="34" charset="0"/>
                </a:rPr>
                <a:t>ĖS    </a:t>
              </a:r>
              <a:r>
                <a:rPr lang="lt-LT" altLang="lt-LT" sz="1100" b="1">
                  <a:solidFill>
                    <a:srgbClr val="632423"/>
                  </a:solidFill>
                  <a:latin typeface="Arial" panose="020B0604020202020204" pitchFamily="34" charset="0"/>
                </a:rPr>
                <a:t>ir                        </a:t>
              </a:r>
              <a:r>
                <a:rPr lang="lt-LT" altLang="lt-LT" sz="2000" b="1">
                  <a:solidFill>
                    <a:srgbClr val="632423"/>
                  </a:solidFill>
                  <a:latin typeface="Arial" panose="020B0604020202020204" pitchFamily="34" charset="0"/>
                </a:rPr>
                <a:t>POREIKIAI</a:t>
              </a:r>
              <a:endParaRPr lang="lt-LT" altLang="lt-LT" sz="1800">
                <a:latin typeface="Arial" panose="020B0604020202020204" pitchFamily="34" charset="0"/>
              </a:endParaRPr>
            </a:p>
          </p:txBody>
        </p:sp>
        <p:sp>
          <p:nvSpPr>
            <p:cNvPr id="68618" name="Text Box 6">
              <a:extLst>
                <a:ext uri="{FF2B5EF4-FFF2-40B4-BE49-F238E27FC236}">
                  <a16:creationId xmlns:a16="http://schemas.microsoft.com/office/drawing/2014/main" id="{9888EDBC-E912-95E1-7FEB-73254D55AB82}"/>
                </a:ext>
              </a:extLst>
            </p:cNvPr>
            <p:cNvSpPr txBox="1">
              <a:spLocks noChangeArrowheads="1"/>
            </p:cNvSpPr>
            <p:nvPr/>
          </p:nvSpPr>
          <p:spPr bwMode="auto">
            <a:xfrm>
              <a:off x="7575" y="3580"/>
              <a:ext cx="3188"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2000" b="1">
                  <a:solidFill>
                    <a:srgbClr val="C00000"/>
                  </a:solidFill>
                  <a:latin typeface="Arial" panose="020B0604020202020204" pitchFamily="34" charset="0"/>
                </a:rPr>
                <a:t>PROGRESAS </a:t>
              </a:r>
              <a:r>
                <a:rPr lang="lt-LT" altLang="lt-LT" sz="1400" b="1">
                  <a:solidFill>
                    <a:srgbClr val="C00000"/>
                  </a:solidFill>
                  <a:latin typeface="Arial" panose="020B0604020202020204" pitchFamily="34" charset="0"/>
                </a:rPr>
                <a:t>ŽMONIJOS PLĖTRA</a:t>
              </a:r>
              <a:endParaRPr lang="lt-LT" altLang="lt-LT" sz="1800">
                <a:latin typeface="Arial" panose="020B0604020202020204" pitchFamily="34" charset="0"/>
              </a:endParaRPr>
            </a:p>
          </p:txBody>
        </p:sp>
        <p:sp>
          <p:nvSpPr>
            <p:cNvPr id="68619" name="Oval 7">
              <a:extLst>
                <a:ext uri="{FF2B5EF4-FFF2-40B4-BE49-F238E27FC236}">
                  <a16:creationId xmlns:a16="http://schemas.microsoft.com/office/drawing/2014/main" id="{E850E142-8BCD-4DAF-7EF7-262DFFCCECF1}"/>
                </a:ext>
              </a:extLst>
            </p:cNvPr>
            <p:cNvSpPr>
              <a:spLocks noChangeArrowheads="1"/>
            </p:cNvSpPr>
            <p:nvPr/>
          </p:nvSpPr>
          <p:spPr bwMode="auto">
            <a:xfrm>
              <a:off x="3689" y="1846"/>
              <a:ext cx="10766" cy="6243"/>
            </a:xfrm>
            <a:prstGeom prst="ellipse">
              <a:avLst/>
            </a:pr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lt-LT" altLang="lt-LT" sz="1800">
                <a:latin typeface="Arial" panose="020B0604020202020204" pitchFamily="34" charset="0"/>
              </a:endParaRPr>
            </a:p>
          </p:txBody>
        </p:sp>
        <p:sp>
          <p:nvSpPr>
            <p:cNvPr id="68620" name="Text Box 8">
              <a:extLst>
                <a:ext uri="{FF2B5EF4-FFF2-40B4-BE49-F238E27FC236}">
                  <a16:creationId xmlns:a16="http://schemas.microsoft.com/office/drawing/2014/main" id="{E3E19EFF-BCC6-9960-51CF-F12003B072C1}"/>
                </a:ext>
              </a:extLst>
            </p:cNvPr>
            <p:cNvSpPr txBox="1">
              <a:spLocks noChangeArrowheads="1"/>
            </p:cNvSpPr>
            <p:nvPr/>
          </p:nvSpPr>
          <p:spPr bwMode="auto">
            <a:xfrm>
              <a:off x="6813" y="1742"/>
              <a:ext cx="4815" cy="8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spcAft>
                  <a:spcPts val="1000"/>
                </a:spcAft>
                <a:buFontTx/>
                <a:buNone/>
              </a:pPr>
              <a:r>
                <a:rPr lang="lt-LT" altLang="lt-LT" sz="2000" b="1">
                  <a:solidFill>
                    <a:srgbClr val="2F1FF9"/>
                  </a:solidFill>
                  <a:latin typeface="Arial" panose="020B0604020202020204" pitchFamily="34" charset="0"/>
                </a:rPr>
                <a:t>SOCIALINIS LYGMUO</a:t>
              </a:r>
              <a:endParaRPr lang="lt-LT" altLang="lt-LT" sz="1800">
                <a:latin typeface="Arial" panose="020B0604020202020204" pitchFamily="34" charset="0"/>
              </a:endParaRPr>
            </a:p>
          </p:txBody>
        </p:sp>
        <p:sp>
          <p:nvSpPr>
            <p:cNvPr id="68621" name="Text Box 9">
              <a:extLst>
                <a:ext uri="{FF2B5EF4-FFF2-40B4-BE49-F238E27FC236}">
                  <a16:creationId xmlns:a16="http://schemas.microsoft.com/office/drawing/2014/main" id="{978BB9C3-6EE5-0666-5BC8-400BC69F3DF1}"/>
                </a:ext>
              </a:extLst>
            </p:cNvPr>
            <p:cNvSpPr txBox="1">
              <a:spLocks noChangeArrowheads="1"/>
            </p:cNvSpPr>
            <p:nvPr/>
          </p:nvSpPr>
          <p:spPr bwMode="auto">
            <a:xfrm>
              <a:off x="12072" y="4292"/>
              <a:ext cx="4293" cy="8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lt-LT" altLang="lt-LT" sz="2000" b="1">
                  <a:solidFill>
                    <a:srgbClr val="7030A0"/>
                  </a:solidFill>
                  <a:latin typeface="Arial" panose="020B0604020202020204" pitchFamily="34" charset="0"/>
                </a:rPr>
                <a:t>ŽMOGAUS LYGMUO</a:t>
              </a:r>
              <a:endParaRPr lang="lt-LT" altLang="lt-LT" sz="1800">
                <a:latin typeface="Arial" panose="020B0604020202020204" pitchFamily="34" charset="0"/>
              </a:endParaRPr>
            </a:p>
          </p:txBody>
        </p:sp>
        <p:sp>
          <p:nvSpPr>
            <p:cNvPr id="68622" name="Text Box 10">
              <a:extLst>
                <a:ext uri="{FF2B5EF4-FFF2-40B4-BE49-F238E27FC236}">
                  <a16:creationId xmlns:a16="http://schemas.microsoft.com/office/drawing/2014/main" id="{D5ECB1D4-68EF-F773-F5B6-4D8679ADB87C}"/>
                </a:ext>
              </a:extLst>
            </p:cNvPr>
            <p:cNvSpPr txBox="1">
              <a:spLocks noChangeArrowheads="1"/>
            </p:cNvSpPr>
            <p:nvPr/>
          </p:nvSpPr>
          <p:spPr bwMode="auto">
            <a:xfrm>
              <a:off x="2183" y="4380"/>
              <a:ext cx="3782" cy="72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000"/>
                </a:spcAft>
                <a:buFontTx/>
                <a:buNone/>
              </a:pPr>
              <a:r>
                <a:rPr lang="lt-LT" altLang="lt-LT" sz="2000" b="1">
                  <a:solidFill>
                    <a:srgbClr val="00B050"/>
                  </a:solidFill>
                  <a:latin typeface="Arial" panose="020B0604020202020204" pitchFamily="34" charset="0"/>
                </a:rPr>
                <a:t>ŽEMĖS LYGMUO</a:t>
              </a:r>
              <a:endParaRPr lang="lt-LT" altLang="lt-LT" sz="1800">
                <a:latin typeface="Arial" panose="020B0604020202020204" pitchFamily="34" charset="0"/>
              </a:endParaRPr>
            </a:p>
          </p:txBody>
        </p:sp>
        <p:sp>
          <p:nvSpPr>
            <p:cNvPr id="11" name="Text Box 11">
              <a:extLst>
                <a:ext uri="{FF2B5EF4-FFF2-40B4-BE49-F238E27FC236}">
                  <a16:creationId xmlns:a16="http://schemas.microsoft.com/office/drawing/2014/main" id="{E1214BF9-2151-4504-95AC-D79676D8C8EC}"/>
                </a:ext>
              </a:extLst>
            </p:cNvPr>
            <p:cNvSpPr txBox="1">
              <a:spLocks noChangeArrowheads="1"/>
            </p:cNvSpPr>
            <p:nvPr/>
          </p:nvSpPr>
          <p:spPr bwMode="auto">
            <a:xfrm>
              <a:off x="6778" y="7255"/>
              <a:ext cx="4855" cy="1425"/>
            </a:xfrm>
            <a:prstGeom prst="rect">
              <a:avLst/>
            </a:prstGeom>
            <a:solidFill>
              <a:schemeClr val="bg1">
                <a:lumMod val="75000"/>
              </a:schemeClr>
            </a:solidFill>
            <a:ln w="9525">
              <a:noFill/>
              <a:prstDash val="dash"/>
              <a:miter lim="800000"/>
              <a:headEnd/>
              <a:tailEnd/>
            </a:ln>
          </p:spPr>
          <p:txBody>
            <a:bodyPr/>
            <a:lstStyle/>
            <a:p>
              <a:pPr algn="ctr" eaLnBrk="1" hangingPunct="1">
                <a:spcAft>
                  <a:spcPts val="1000"/>
                </a:spcAft>
                <a:defRPr/>
              </a:pPr>
              <a:r>
                <a:rPr lang="lt-LT" sz="1400" b="1" dirty="0">
                  <a:solidFill>
                    <a:srgbClr val="663300"/>
                  </a:solidFill>
                  <a:latin typeface="Arial" charset="0"/>
                </a:rPr>
                <a:t>PAGRINDINIS  ĮRANKIS    </a:t>
              </a:r>
              <a:r>
                <a:rPr lang="lt-LT" sz="2400" b="1" dirty="0">
                  <a:solidFill>
                    <a:srgbClr val="663300"/>
                  </a:solidFill>
                  <a:latin typeface="Arial" charset="0"/>
                </a:rPr>
                <a:t>NBICEE             </a:t>
              </a:r>
              <a:r>
                <a:rPr lang="lt-LT" sz="1400" b="1" dirty="0">
                  <a:solidFill>
                    <a:srgbClr val="663300"/>
                  </a:solidFill>
                  <a:latin typeface="Arial" charset="0"/>
                </a:rPr>
                <a:t>(Nano-Bio-Info-Cogno-Eco-Eco</a:t>
              </a:r>
              <a:r>
                <a:rPr lang="lt-LT" sz="1100" b="1" dirty="0">
                  <a:solidFill>
                    <a:srgbClr val="663300"/>
                  </a:solidFill>
                  <a:latin typeface="Arial" charset="0"/>
                </a:rPr>
                <a:t>)</a:t>
              </a:r>
            </a:p>
            <a:p>
              <a:pPr eaLnBrk="1" hangingPunct="1">
                <a:spcAft>
                  <a:spcPts val="1000"/>
                </a:spcAft>
                <a:defRPr/>
              </a:pPr>
              <a:endParaRPr lang="lt-LT" sz="1100" baseline="30000" dirty="0">
                <a:solidFill>
                  <a:srgbClr val="663300"/>
                </a:solidFill>
                <a:latin typeface="Times New Roman" pitchFamily="18" charset="0"/>
              </a:endParaRPr>
            </a:p>
            <a:p>
              <a:pPr eaLnBrk="1" hangingPunct="1">
                <a:defRPr/>
              </a:pPr>
              <a:endParaRPr lang="lt-LT" dirty="0">
                <a:latin typeface="Arial" charset="0"/>
              </a:endParaRPr>
            </a:p>
          </p:txBody>
        </p:sp>
        <p:cxnSp>
          <p:nvCxnSpPr>
            <p:cNvPr id="68624" name="AutoShape 12">
              <a:extLst>
                <a:ext uri="{FF2B5EF4-FFF2-40B4-BE49-F238E27FC236}">
                  <a16:creationId xmlns:a16="http://schemas.microsoft.com/office/drawing/2014/main" id="{CA54D7EF-CAB0-9F7A-A3C5-0C967E9F78D1}"/>
                </a:ext>
              </a:extLst>
            </p:cNvPr>
            <p:cNvCxnSpPr>
              <a:cxnSpLocks noChangeShapeType="1"/>
            </p:cNvCxnSpPr>
            <p:nvPr/>
          </p:nvCxnSpPr>
          <p:spPr bwMode="auto">
            <a:xfrm flipH="1">
              <a:off x="3731" y="4140"/>
              <a:ext cx="161" cy="309"/>
            </a:xfrm>
            <a:prstGeom prst="straightConnector1">
              <a:avLst/>
            </a:prstGeom>
            <a:noFill/>
            <a:ln w="38100">
              <a:solidFill>
                <a:srgbClr val="FF3300"/>
              </a:solidFill>
              <a:round/>
              <a:headEnd/>
              <a:tailEnd type="stealth" w="lg" len="lg"/>
            </a:ln>
            <a:extLst>
              <a:ext uri="{909E8E84-426E-40DD-AFC4-6F175D3DCCD1}">
                <a14:hiddenFill xmlns:a14="http://schemas.microsoft.com/office/drawing/2010/main">
                  <a:noFill/>
                </a14:hiddenFill>
              </a:ext>
            </a:extLst>
          </p:spPr>
        </p:cxnSp>
        <p:cxnSp>
          <p:nvCxnSpPr>
            <p:cNvPr id="68625" name="AutoShape 13">
              <a:extLst>
                <a:ext uri="{FF2B5EF4-FFF2-40B4-BE49-F238E27FC236}">
                  <a16:creationId xmlns:a16="http://schemas.microsoft.com/office/drawing/2014/main" id="{1A8EE31B-8B1F-5E1E-6A5C-70B269780C25}"/>
                </a:ext>
              </a:extLst>
            </p:cNvPr>
            <p:cNvCxnSpPr>
              <a:cxnSpLocks noChangeShapeType="1"/>
            </p:cNvCxnSpPr>
            <p:nvPr/>
          </p:nvCxnSpPr>
          <p:spPr bwMode="auto">
            <a:xfrm>
              <a:off x="6814" y="7784"/>
              <a:ext cx="410" cy="158"/>
            </a:xfrm>
            <a:prstGeom prst="straightConnector1">
              <a:avLst/>
            </a:prstGeom>
            <a:noFill/>
            <a:ln w="38100">
              <a:solidFill>
                <a:srgbClr val="FF3300"/>
              </a:solidFill>
              <a:round/>
              <a:headEnd/>
              <a:tailEnd type="stealth" w="lg" len="lg"/>
            </a:ln>
            <a:extLst>
              <a:ext uri="{909E8E84-426E-40DD-AFC4-6F175D3DCCD1}">
                <a14:hiddenFill xmlns:a14="http://schemas.microsoft.com/office/drawing/2010/main">
                  <a:noFill/>
                </a14:hiddenFill>
              </a:ext>
            </a:extLst>
          </p:spPr>
        </p:cxnSp>
        <p:cxnSp>
          <p:nvCxnSpPr>
            <p:cNvPr id="68626" name="AutoShape 14">
              <a:extLst>
                <a:ext uri="{FF2B5EF4-FFF2-40B4-BE49-F238E27FC236}">
                  <a16:creationId xmlns:a16="http://schemas.microsoft.com/office/drawing/2014/main" id="{AF298042-1EBE-DB3F-3B4D-2032757892D5}"/>
                </a:ext>
              </a:extLst>
            </p:cNvPr>
            <p:cNvCxnSpPr>
              <a:cxnSpLocks noChangeShapeType="1"/>
            </p:cNvCxnSpPr>
            <p:nvPr/>
          </p:nvCxnSpPr>
          <p:spPr bwMode="auto">
            <a:xfrm flipV="1">
              <a:off x="14389" y="5028"/>
              <a:ext cx="91" cy="391"/>
            </a:xfrm>
            <a:prstGeom prst="straightConnector1">
              <a:avLst/>
            </a:prstGeom>
            <a:noFill/>
            <a:ln w="38100">
              <a:solidFill>
                <a:srgbClr val="FF3300"/>
              </a:solidFill>
              <a:round/>
              <a:headEnd/>
              <a:tailEnd type="stealth" w="lg" len="lg"/>
            </a:ln>
            <a:extLst>
              <a:ext uri="{909E8E84-426E-40DD-AFC4-6F175D3DCCD1}">
                <a14:hiddenFill xmlns:a14="http://schemas.microsoft.com/office/drawing/2010/main">
                  <a:noFill/>
                </a14:hiddenFill>
              </a:ext>
            </a:extLst>
          </p:spPr>
        </p:cxnSp>
        <p:cxnSp>
          <p:nvCxnSpPr>
            <p:cNvPr id="68627" name="AutoShape 15">
              <a:extLst>
                <a:ext uri="{FF2B5EF4-FFF2-40B4-BE49-F238E27FC236}">
                  <a16:creationId xmlns:a16="http://schemas.microsoft.com/office/drawing/2014/main" id="{CE36FC9A-B34D-E838-7D60-3DAD7FF57704}"/>
                </a:ext>
              </a:extLst>
            </p:cNvPr>
            <p:cNvCxnSpPr>
              <a:cxnSpLocks noChangeShapeType="1"/>
            </p:cNvCxnSpPr>
            <p:nvPr/>
          </p:nvCxnSpPr>
          <p:spPr bwMode="auto">
            <a:xfrm flipH="1" flipV="1">
              <a:off x="11506" y="2208"/>
              <a:ext cx="397" cy="82"/>
            </a:xfrm>
            <a:prstGeom prst="straightConnector1">
              <a:avLst/>
            </a:prstGeom>
            <a:noFill/>
            <a:ln w="38100">
              <a:solidFill>
                <a:srgbClr val="FF3300"/>
              </a:solidFill>
              <a:round/>
              <a:headEnd/>
              <a:tailEnd type="stealth" w="lg" len="lg"/>
            </a:ln>
            <a:extLst>
              <a:ext uri="{909E8E84-426E-40DD-AFC4-6F175D3DCCD1}">
                <a14:hiddenFill xmlns:a14="http://schemas.microsoft.com/office/drawing/2010/main">
                  <a:noFill/>
                </a14:hiddenFill>
              </a:ext>
            </a:extLst>
          </p:spPr>
        </p:cxnSp>
        <p:cxnSp>
          <p:nvCxnSpPr>
            <p:cNvPr id="68628" name="AutoShape 16">
              <a:extLst>
                <a:ext uri="{FF2B5EF4-FFF2-40B4-BE49-F238E27FC236}">
                  <a16:creationId xmlns:a16="http://schemas.microsoft.com/office/drawing/2014/main" id="{919D52D4-CE77-2B65-7434-6FB155A31691}"/>
                </a:ext>
              </a:extLst>
            </p:cNvPr>
            <p:cNvCxnSpPr>
              <a:cxnSpLocks noChangeShapeType="1"/>
            </p:cNvCxnSpPr>
            <p:nvPr/>
          </p:nvCxnSpPr>
          <p:spPr bwMode="auto">
            <a:xfrm>
              <a:off x="6958" y="2355"/>
              <a:ext cx="1045" cy="1336"/>
            </a:xfrm>
            <a:prstGeom prst="straightConnector1">
              <a:avLst/>
            </a:prstGeom>
            <a:noFill/>
            <a:ln w="38100">
              <a:solidFill>
                <a:srgbClr val="C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68629" name="AutoShape 17">
              <a:extLst>
                <a:ext uri="{FF2B5EF4-FFF2-40B4-BE49-F238E27FC236}">
                  <a16:creationId xmlns:a16="http://schemas.microsoft.com/office/drawing/2014/main" id="{582CCA68-9E85-F3F1-1055-5F8D5E9EAC4C}"/>
                </a:ext>
              </a:extLst>
            </p:cNvPr>
            <p:cNvCxnSpPr>
              <a:cxnSpLocks noChangeShapeType="1"/>
            </p:cNvCxnSpPr>
            <p:nvPr/>
          </p:nvCxnSpPr>
          <p:spPr bwMode="auto">
            <a:xfrm>
              <a:off x="10304" y="5363"/>
              <a:ext cx="789" cy="2345"/>
            </a:xfrm>
            <a:prstGeom prst="straightConnector1">
              <a:avLst/>
            </a:prstGeom>
            <a:noFill/>
            <a:ln w="38100">
              <a:solidFill>
                <a:srgbClr val="C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68630" name="AutoShape 18">
              <a:extLst>
                <a:ext uri="{FF2B5EF4-FFF2-40B4-BE49-F238E27FC236}">
                  <a16:creationId xmlns:a16="http://schemas.microsoft.com/office/drawing/2014/main" id="{0C2FF090-48A1-1EE3-8447-3C6E4428359C}"/>
                </a:ext>
              </a:extLst>
            </p:cNvPr>
            <p:cNvCxnSpPr>
              <a:cxnSpLocks noChangeShapeType="1"/>
            </p:cNvCxnSpPr>
            <p:nvPr/>
          </p:nvCxnSpPr>
          <p:spPr bwMode="auto">
            <a:xfrm flipH="1">
              <a:off x="10355" y="2290"/>
              <a:ext cx="1021" cy="1401"/>
            </a:xfrm>
            <a:prstGeom prst="straightConnector1">
              <a:avLst/>
            </a:prstGeom>
            <a:noFill/>
            <a:ln w="38100">
              <a:solidFill>
                <a:srgbClr val="C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68631" name="AutoShape 19">
              <a:extLst>
                <a:ext uri="{FF2B5EF4-FFF2-40B4-BE49-F238E27FC236}">
                  <a16:creationId xmlns:a16="http://schemas.microsoft.com/office/drawing/2014/main" id="{F9E530F1-16A9-E303-59AA-2DEB4A2F32E1}"/>
                </a:ext>
              </a:extLst>
            </p:cNvPr>
            <p:cNvCxnSpPr>
              <a:cxnSpLocks noChangeShapeType="1"/>
            </p:cNvCxnSpPr>
            <p:nvPr/>
          </p:nvCxnSpPr>
          <p:spPr bwMode="auto">
            <a:xfrm flipH="1">
              <a:off x="7321" y="5363"/>
              <a:ext cx="682" cy="2579"/>
            </a:xfrm>
            <a:prstGeom prst="straightConnector1">
              <a:avLst/>
            </a:prstGeom>
            <a:noFill/>
            <a:ln w="38100">
              <a:solidFill>
                <a:srgbClr val="C00000"/>
              </a:solidFill>
              <a:prstDash val="sysDot"/>
              <a:round/>
              <a:headEnd/>
              <a:tailEnd type="triangle" w="med" len="med"/>
            </a:ln>
            <a:extLst>
              <a:ext uri="{909E8E84-426E-40DD-AFC4-6F175D3DCCD1}">
                <a14:hiddenFill xmlns:a14="http://schemas.microsoft.com/office/drawing/2010/main">
                  <a:noFill/>
                </a14:hiddenFill>
              </a:ext>
            </a:extLst>
          </p:spPr>
        </p:cxnSp>
      </p:grpSp>
      <p:sp>
        <p:nvSpPr>
          <p:cNvPr id="68611" name="TextBox 23">
            <a:extLst>
              <a:ext uri="{FF2B5EF4-FFF2-40B4-BE49-F238E27FC236}">
                <a16:creationId xmlns:a16="http://schemas.microsoft.com/office/drawing/2014/main" id="{294B523C-0E11-5907-5FD0-934353576DF2}"/>
              </a:ext>
            </a:extLst>
          </p:cNvPr>
          <p:cNvSpPr txBox="1">
            <a:spLocks noChangeArrowheads="1"/>
          </p:cNvSpPr>
          <p:nvPr/>
        </p:nvSpPr>
        <p:spPr bwMode="auto">
          <a:xfrm>
            <a:off x="206375" y="6022975"/>
            <a:ext cx="8937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800" b="1">
                <a:latin typeface="Comic Sans MS" panose="030F0702030302020204" pitchFamily="66" charset="0"/>
              </a:rPr>
              <a:t> </a:t>
            </a:r>
            <a:r>
              <a:rPr lang="lt-LT" altLang="lt-LT" sz="1800" b="1">
                <a:solidFill>
                  <a:srgbClr val="3219CB"/>
                </a:solidFill>
                <a:latin typeface="Comic Sans MS" panose="030F0702030302020204" pitchFamily="66" charset="0"/>
              </a:rPr>
              <a:t>Žmonijos XXI-jo amžiaus gyvenimo esmės – mokslo-technologijų kūrybos</a:t>
            </a:r>
          </a:p>
          <a:p>
            <a:pPr algn="ctr" eaLnBrk="1" hangingPunct="1">
              <a:spcBef>
                <a:spcPct val="0"/>
              </a:spcBef>
              <a:buFontTx/>
              <a:buNone/>
            </a:pPr>
            <a:r>
              <a:rPr lang="lt-LT" altLang="lt-LT" sz="1800" b="1">
                <a:solidFill>
                  <a:srgbClr val="3219CB"/>
                </a:solidFill>
                <a:latin typeface="Comic Sans MS" panose="030F0702030302020204" pitchFamily="66" charset="0"/>
              </a:rPr>
              <a:t> ir inovacijų įgyvendinimo ciklinės (spiralinės) raidos schema</a:t>
            </a:r>
            <a:endParaRPr lang="lt-LT" altLang="lt-LT" sz="1800">
              <a:solidFill>
                <a:srgbClr val="3219CB"/>
              </a:solidFill>
              <a:latin typeface="Arial" panose="020B0604020202020204" pitchFamily="34" charset="0"/>
            </a:endParaRPr>
          </a:p>
        </p:txBody>
      </p:sp>
      <p:sp>
        <p:nvSpPr>
          <p:cNvPr id="68612" name="TextBox 4">
            <a:extLst>
              <a:ext uri="{FF2B5EF4-FFF2-40B4-BE49-F238E27FC236}">
                <a16:creationId xmlns:a16="http://schemas.microsoft.com/office/drawing/2014/main" id="{03CD41D6-C66C-2B46-DDD2-C244F13F1BDB}"/>
              </a:ext>
            </a:extLst>
          </p:cNvPr>
          <p:cNvSpPr txBox="1">
            <a:spLocks noChangeArrowheads="1"/>
          </p:cNvSpPr>
          <p:nvPr/>
        </p:nvSpPr>
        <p:spPr bwMode="auto">
          <a:xfrm>
            <a:off x="1403350" y="53975"/>
            <a:ext cx="7740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b="1">
                <a:solidFill>
                  <a:srgbClr val="3219CB"/>
                </a:solidFill>
                <a:latin typeface="Comic Sans MS" panose="030F0702030302020204" pitchFamily="66" charset="0"/>
              </a:rPr>
              <a:t>Biologinio ir Socialinio pasaulio konvergencinės raidos tendencijos</a:t>
            </a:r>
          </a:p>
        </p:txBody>
      </p:sp>
      <p:sp>
        <p:nvSpPr>
          <p:cNvPr id="68613" name="Line 2">
            <a:extLst>
              <a:ext uri="{FF2B5EF4-FFF2-40B4-BE49-F238E27FC236}">
                <a16:creationId xmlns:a16="http://schemas.microsoft.com/office/drawing/2014/main" id="{B52940F5-BF69-4D84-7095-4AF2FDD8C31B}"/>
              </a:ext>
            </a:extLst>
          </p:cNvPr>
          <p:cNvSpPr>
            <a:spLocks noChangeShapeType="1"/>
          </p:cNvSpPr>
          <p:nvPr/>
        </p:nvSpPr>
        <p:spPr bwMode="auto">
          <a:xfrm>
            <a:off x="1027113" y="1179513"/>
            <a:ext cx="7993062"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68614" name="Picture 3">
            <a:extLst>
              <a:ext uri="{FF2B5EF4-FFF2-40B4-BE49-F238E27FC236}">
                <a16:creationId xmlns:a16="http://schemas.microsoft.com/office/drawing/2014/main" id="{88735ED5-C98A-C843-40DE-1C98F123F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4">
            <a:extLst>
              <a:ext uri="{FF2B5EF4-FFF2-40B4-BE49-F238E27FC236}">
                <a16:creationId xmlns:a16="http://schemas.microsoft.com/office/drawing/2014/main" id="{B03E175F-6393-8FBD-413D-4111756226E9}"/>
              </a:ext>
            </a:extLst>
          </p:cNvPr>
          <p:cNvGrpSpPr>
            <a:grpSpLocks/>
          </p:cNvGrpSpPr>
          <p:nvPr/>
        </p:nvGrpSpPr>
        <p:grpSpPr bwMode="auto">
          <a:xfrm>
            <a:off x="34925" y="333375"/>
            <a:ext cx="9074150" cy="6238875"/>
            <a:chOff x="34925" y="333375"/>
            <a:chExt cx="9074150" cy="6238875"/>
          </a:xfrm>
        </p:grpSpPr>
        <p:sp>
          <p:nvSpPr>
            <p:cNvPr id="69635" name="Line 2">
              <a:extLst>
                <a:ext uri="{FF2B5EF4-FFF2-40B4-BE49-F238E27FC236}">
                  <a16:creationId xmlns:a16="http://schemas.microsoft.com/office/drawing/2014/main" id="{E0AF7A19-440A-D27A-3FF5-7A833E703AEB}"/>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69636" name="Picture 3">
              <a:extLst>
                <a:ext uri="{FF2B5EF4-FFF2-40B4-BE49-F238E27FC236}">
                  <a16:creationId xmlns:a16="http://schemas.microsoft.com/office/drawing/2014/main" id="{DA6FD997-2B57-0D4D-57B7-05E24F511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descr="C:\Users\User\Pictures\Keturios plaTFORMOS SISTEMA.tif">
              <a:extLst>
                <a:ext uri="{FF2B5EF4-FFF2-40B4-BE49-F238E27FC236}">
                  <a16:creationId xmlns:a16="http://schemas.microsoft.com/office/drawing/2014/main" id="{133860DA-A89F-FB9B-B5F6-FC4D66A1B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2276475"/>
              <a:ext cx="427037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2" descr="C:\Users\User\Pictures\b nbic PLATFORMA.tif">
              <a:extLst>
                <a:ext uri="{FF2B5EF4-FFF2-40B4-BE49-F238E27FC236}">
                  <a16:creationId xmlns:a16="http://schemas.microsoft.com/office/drawing/2014/main" id="{F88545E8-9FE2-392A-B140-4044AC12E8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738" y="4797425"/>
              <a:ext cx="2811462" cy="1774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39" name="Picture 2" descr="C:\Users\User\Pictures\c human PLATFORMA.tif">
              <a:extLst>
                <a:ext uri="{FF2B5EF4-FFF2-40B4-BE49-F238E27FC236}">
                  <a16:creationId xmlns:a16="http://schemas.microsoft.com/office/drawing/2014/main" id="{4748F3B8-59FA-39FB-2B91-E3CCFE39E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2774950"/>
              <a:ext cx="2376487" cy="151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40" name="Picture 2" descr="C:\Users\User\Pictures\d earth PLATFORMA.tif">
              <a:extLst>
                <a:ext uri="{FF2B5EF4-FFF2-40B4-BE49-F238E27FC236}">
                  <a16:creationId xmlns:a16="http://schemas.microsoft.com/office/drawing/2014/main" id="{B87FEA7F-6A72-D124-836F-FD540F45E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2636838"/>
              <a:ext cx="2439988" cy="1728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9641" name="Picture 2" descr="C:\Users\User\Pictures\e science PLATFORMA.tif">
              <a:extLst>
                <a:ext uri="{FF2B5EF4-FFF2-40B4-BE49-F238E27FC236}">
                  <a16:creationId xmlns:a16="http://schemas.microsoft.com/office/drawing/2014/main" id="{082F911E-22CB-9876-8FC5-C308EEAB7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76250"/>
              <a:ext cx="2700338" cy="1738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28BBF07D-1FFF-499B-874C-6C8901833AE4}"/>
                </a:ext>
              </a:extLst>
            </p:cNvPr>
            <p:cNvSpPr/>
            <p:nvPr/>
          </p:nvSpPr>
          <p:spPr>
            <a:xfrm>
              <a:off x="5292725" y="5661025"/>
              <a:ext cx="863600"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lt-LT"/>
            </a:p>
          </p:txBody>
        </p:sp>
        <p:sp>
          <p:nvSpPr>
            <p:cNvPr id="11" name="Oval 10">
              <a:extLst>
                <a:ext uri="{FF2B5EF4-FFF2-40B4-BE49-F238E27FC236}">
                  <a16:creationId xmlns:a16="http://schemas.microsoft.com/office/drawing/2014/main" id="{05D51FC7-7792-4407-92F3-603AE0FFC3A1}"/>
                </a:ext>
              </a:extLst>
            </p:cNvPr>
            <p:cNvSpPr/>
            <p:nvPr/>
          </p:nvSpPr>
          <p:spPr>
            <a:xfrm>
              <a:off x="8353425" y="3429000"/>
              <a:ext cx="755650"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lt-LT"/>
            </a:p>
          </p:txBody>
        </p:sp>
        <p:sp>
          <p:nvSpPr>
            <p:cNvPr id="12" name="Oval 11">
              <a:extLst>
                <a:ext uri="{FF2B5EF4-FFF2-40B4-BE49-F238E27FC236}">
                  <a16:creationId xmlns:a16="http://schemas.microsoft.com/office/drawing/2014/main" id="{AC90D6C3-5CB2-4C79-9077-A8BDAF380148}"/>
                </a:ext>
              </a:extLst>
            </p:cNvPr>
            <p:cNvSpPr/>
            <p:nvPr/>
          </p:nvSpPr>
          <p:spPr>
            <a:xfrm>
              <a:off x="1763713" y="3357563"/>
              <a:ext cx="720725" cy="5032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lt-LT"/>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Dobilas\Pictures\JAV NBICzenklas.jpg">
            <a:extLst>
              <a:ext uri="{FF2B5EF4-FFF2-40B4-BE49-F238E27FC236}">
                <a16:creationId xmlns:a16="http://schemas.microsoft.com/office/drawing/2014/main" id="{A9E6E9DA-A071-5339-9C22-A1C30BA71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135188"/>
            <a:ext cx="70262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3">
            <a:extLst>
              <a:ext uri="{FF2B5EF4-FFF2-40B4-BE49-F238E27FC236}">
                <a16:creationId xmlns:a16="http://schemas.microsoft.com/office/drawing/2014/main" id="{7D4BE130-0979-DE32-D714-0188908B3885}"/>
              </a:ext>
            </a:extLst>
          </p:cNvPr>
          <p:cNvSpPr txBox="1">
            <a:spLocks noChangeArrowheads="1"/>
          </p:cNvSpPr>
          <p:nvPr/>
        </p:nvSpPr>
        <p:spPr bwMode="auto">
          <a:xfrm>
            <a:off x="1258888" y="168275"/>
            <a:ext cx="7885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3219CB"/>
                </a:solidFill>
                <a:latin typeface="Comic Sans MS" panose="030F0702030302020204" pitchFamily="66" charset="0"/>
              </a:rPr>
              <a:t>Nano-Bio-Info-Cogno  (NBIC)</a:t>
            </a:r>
          </a:p>
          <a:p>
            <a:pPr algn="ctr" eaLnBrk="1" hangingPunct="1">
              <a:spcBef>
                <a:spcPct val="0"/>
              </a:spcBef>
              <a:buFontTx/>
              <a:buNone/>
            </a:pPr>
            <a:r>
              <a:rPr lang="lt-LT" altLang="lt-LT" sz="2400" b="1">
                <a:solidFill>
                  <a:srgbClr val="3219CB"/>
                </a:solidFill>
                <a:latin typeface="Comic Sans MS" panose="030F0702030302020204" pitchFamily="66" charset="0"/>
              </a:rPr>
              <a:t> TECHNOLOGINĖ KONVERGENCIJA</a:t>
            </a:r>
          </a:p>
        </p:txBody>
      </p:sp>
      <p:sp>
        <p:nvSpPr>
          <p:cNvPr id="70660" name="Line 2">
            <a:extLst>
              <a:ext uri="{FF2B5EF4-FFF2-40B4-BE49-F238E27FC236}">
                <a16:creationId xmlns:a16="http://schemas.microsoft.com/office/drawing/2014/main" id="{6A1C904A-39B4-EB91-2A36-DC9A71CE3BEB}"/>
              </a:ext>
            </a:extLst>
          </p:cNvPr>
          <p:cNvSpPr>
            <a:spLocks noChangeShapeType="1"/>
          </p:cNvSpPr>
          <p:nvPr/>
        </p:nvSpPr>
        <p:spPr bwMode="auto">
          <a:xfrm>
            <a:off x="1027113" y="1179513"/>
            <a:ext cx="7993062"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70661" name="Picture 3">
            <a:extLst>
              <a:ext uri="{FF2B5EF4-FFF2-40B4-BE49-F238E27FC236}">
                <a16:creationId xmlns:a16="http://schemas.microsoft.com/office/drawing/2014/main" id="{E5711E92-5F73-C6ED-5759-D8F37BDEC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2">
            <a:extLst>
              <a:ext uri="{FF2B5EF4-FFF2-40B4-BE49-F238E27FC236}">
                <a16:creationId xmlns:a16="http://schemas.microsoft.com/office/drawing/2014/main" id="{D9E2CD70-0FB2-7181-E539-2C143493A2E3}"/>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71683" name="Picture 3">
            <a:extLst>
              <a:ext uri="{FF2B5EF4-FFF2-40B4-BE49-F238E27FC236}">
                <a16:creationId xmlns:a16="http://schemas.microsoft.com/office/drawing/2014/main" id="{DB0E37A5-EDD6-1E37-22D3-611C85E2C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2" descr="C:\Users\Dobilas\Pictures\Conv-K-T-S-NBIC.jpg">
            <a:extLst>
              <a:ext uri="{FF2B5EF4-FFF2-40B4-BE49-F238E27FC236}">
                <a16:creationId xmlns:a16="http://schemas.microsoft.com/office/drawing/2014/main" id="{4F951C29-941D-1424-A62C-5ACE4B8E8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1460500"/>
            <a:ext cx="6750050"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82E47264-DD32-2A03-F648-9A3E20676378}"/>
              </a:ext>
            </a:extLst>
          </p:cNvPr>
          <p:cNvSpPr txBox="1">
            <a:spLocks noChangeArrowheads="1"/>
          </p:cNvSpPr>
          <p:nvPr/>
        </p:nvSpPr>
        <p:spPr bwMode="auto">
          <a:xfrm>
            <a:off x="1403350" y="260350"/>
            <a:ext cx="7740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0000FF"/>
                </a:solidFill>
                <a:latin typeface="Comic Sans MS" panose="030F0702030302020204" pitchFamily="66" charset="0"/>
              </a:rPr>
              <a:t>JAV ŽINIŲ, TECHNOLOGIJŲ ir VISUOMENĖS KONVERGENCIJOS STRATEGIJA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2">
            <a:extLst>
              <a:ext uri="{FF2B5EF4-FFF2-40B4-BE49-F238E27FC236}">
                <a16:creationId xmlns:a16="http://schemas.microsoft.com/office/drawing/2014/main" id="{5B5DCDC2-C4B1-C347-F922-8814CC422412}"/>
              </a:ext>
            </a:extLst>
          </p:cNvPr>
          <p:cNvGrpSpPr>
            <a:grpSpLocks/>
          </p:cNvGrpSpPr>
          <p:nvPr/>
        </p:nvGrpSpPr>
        <p:grpSpPr bwMode="auto">
          <a:xfrm>
            <a:off x="15875" y="0"/>
            <a:ext cx="9128125" cy="1792288"/>
            <a:chOff x="15875" y="-1"/>
            <a:chExt cx="9128125" cy="1792289"/>
          </a:xfrm>
        </p:grpSpPr>
        <p:pic>
          <p:nvPicPr>
            <p:cNvPr id="7182" name="Picture 10">
              <a:extLst>
                <a:ext uri="{FF2B5EF4-FFF2-40B4-BE49-F238E27FC236}">
                  <a16:creationId xmlns:a16="http://schemas.microsoft.com/office/drawing/2014/main" id="{2291905F-AF18-93FE-5A58-1FDDF2D77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1" descr="Vaizdo rezultatas pagal užklausą „TRANSHUMANISM symbols“">
              <a:hlinkClick r:id="rId3"/>
              <a:extLst>
                <a:ext uri="{FF2B5EF4-FFF2-40B4-BE49-F238E27FC236}">
                  <a16:creationId xmlns:a16="http://schemas.microsoft.com/office/drawing/2014/main" id="{8BACFC67-1E80-7D47-89A3-6DEB8C536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171" name="Group 7">
            <a:extLst>
              <a:ext uri="{FF2B5EF4-FFF2-40B4-BE49-F238E27FC236}">
                <a16:creationId xmlns:a16="http://schemas.microsoft.com/office/drawing/2014/main" id="{7B4D4406-894E-5113-2461-19745780A027}"/>
              </a:ext>
            </a:extLst>
          </p:cNvPr>
          <p:cNvGrpSpPr>
            <a:grpSpLocks/>
          </p:cNvGrpSpPr>
          <p:nvPr/>
        </p:nvGrpSpPr>
        <p:grpSpPr bwMode="auto">
          <a:xfrm>
            <a:off x="107950" y="1835150"/>
            <a:ext cx="9069388" cy="4762500"/>
            <a:chOff x="181392" y="1557338"/>
            <a:chExt cx="9070558" cy="4762500"/>
          </a:xfrm>
        </p:grpSpPr>
        <p:pic>
          <p:nvPicPr>
            <p:cNvPr id="7174" name="Picture 2" descr="Vaizdo rezultatas pagal užklausą „transhumanism evolution TIME“">
              <a:hlinkClick r:id="rId5"/>
              <a:extLst>
                <a:ext uri="{FF2B5EF4-FFF2-40B4-BE49-F238E27FC236}">
                  <a16:creationId xmlns:a16="http://schemas.microsoft.com/office/drawing/2014/main" id="{ACDC51B3-66E6-2E79-B134-941EB8DEF1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92" y="1808281"/>
              <a:ext cx="823436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Box 9">
              <a:extLst>
                <a:ext uri="{FF2B5EF4-FFF2-40B4-BE49-F238E27FC236}">
                  <a16:creationId xmlns:a16="http://schemas.microsoft.com/office/drawing/2014/main" id="{42E8FD1F-693A-80B7-D664-140B5B8A6BA5}"/>
                </a:ext>
              </a:extLst>
            </p:cNvPr>
            <p:cNvSpPr txBox="1">
              <a:spLocks noChangeArrowheads="1"/>
            </p:cNvSpPr>
            <p:nvPr/>
          </p:nvSpPr>
          <p:spPr bwMode="auto">
            <a:xfrm>
              <a:off x="1042988" y="1557338"/>
              <a:ext cx="78851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C00000"/>
                  </a:solidFill>
                  <a:latin typeface="Comic Sans MS" panose="030F0702030302020204" pitchFamily="66" charset="0"/>
                </a:rPr>
                <a:t>Lemiantis faktorius – </a:t>
              </a:r>
            </a:p>
            <a:p>
              <a:pPr algn="r" eaLnBrk="1" hangingPunct="1">
                <a:spcBef>
                  <a:spcPct val="0"/>
                </a:spcBef>
                <a:buFontTx/>
                <a:buNone/>
              </a:pPr>
              <a:r>
                <a:rPr lang="lt-LT" altLang="lt-LT" sz="1800" b="1">
                  <a:solidFill>
                    <a:srgbClr val="C00000"/>
                  </a:solidFill>
                  <a:latin typeface="Comic Sans MS" panose="030F0702030302020204" pitchFamily="66" charset="0"/>
                </a:rPr>
                <a:t>DIRBTINIS INTELEKTAS</a:t>
              </a:r>
            </a:p>
          </p:txBody>
        </p:sp>
        <p:sp>
          <p:nvSpPr>
            <p:cNvPr id="11" name="Oval 10">
              <a:extLst>
                <a:ext uri="{FF2B5EF4-FFF2-40B4-BE49-F238E27FC236}">
                  <a16:creationId xmlns:a16="http://schemas.microsoft.com/office/drawing/2014/main" id="{F09ED49A-96FF-4B09-8EDA-7720AA0C447C}"/>
                </a:ext>
              </a:extLst>
            </p:cNvPr>
            <p:cNvSpPr/>
            <p:nvPr/>
          </p:nvSpPr>
          <p:spPr>
            <a:xfrm>
              <a:off x="6227372" y="5300663"/>
              <a:ext cx="144482" cy="144463"/>
            </a:xfrm>
            <a:prstGeom prst="ellipse">
              <a:avLst/>
            </a:prstGeom>
            <a:no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12" name="Oval 11">
              <a:extLst>
                <a:ext uri="{FF2B5EF4-FFF2-40B4-BE49-F238E27FC236}">
                  <a16:creationId xmlns:a16="http://schemas.microsoft.com/office/drawing/2014/main" id="{4C1835FD-A719-4B7D-8473-6BA4570BE05C}"/>
                </a:ext>
              </a:extLst>
            </p:cNvPr>
            <p:cNvSpPr/>
            <p:nvPr/>
          </p:nvSpPr>
          <p:spPr>
            <a:xfrm>
              <a:off x="6875155" y="4868863"/>
              <a:ext cx="144482" cy="144463"/>
            </a:xfrm>
            <a:prstGeom prst="ellipse">
              <a:avLst/>
            </a:prstGeom>
            <a:noFill/>
            <a:ln w="38100" cmpd="dbl">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p>
          </p:txBody>
        </p:sp>
        <p:sp>
          <p:nvSpPr>
            <p:cNvPr id="7178" name="TextBox 12">
              <a:extLst>
                <a:ext uri="{FF2B5EF4-FFF2-40B4-BE49-F238E27FC236}">
                  <a16:creationId xmlns:a16="http://schemas.microsoft.com/office/drawing/2014/main" id="{0A5A5955-D628-3D0B-1001-249B90422A45}"/>
                </a:ext>
              </a:extLst>
            </p:cNvPr>
            <p:cNvSpPr txBox="1">
              <a:spLocks noChangeArrowheads="1"/>
            </p:cNvSpPr>
            <p:nvPr/>
          </p:nvSpPr>
          <p:spPr bwMode="auto">
            <a:xfrm>
              <a:off x="3421063" y="5949950"/>
              <a:ext cx="187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C00000"/>
                  </a:solidFill>
                  <a:latin typeface="Comic Sans MS" panose="030F0702030302020204" pitchFamily="66" charset="0"/>
                </a:rPr>
                <a:t>CYBERNETICS</a:t>
              </a:r>
            </a:p>
          </p:txBody>
        </p:sp>
        <p:cxnSp>
          <p:nvCxnSpPr>
            <p:cNvPr id="14" name="Straight Arrow Connector 13">
              <a:extLst>
                <a:ext uri="{FF2B5EF4-FFF2-40B4-BE49-F238E27FC236}">
                  <a16:creationId xmlns:a16="http://schemas.microsoft.com/office/drawing/2014/main" id="{B5D479EA-5C8D-429A-A748-115978BDE39D}"/>
                </a:ext>
              </a:extLst>
            </p:cNvPr>
            <p:cNvCxnSpPr/>
            <p:nvPr/>
          </p:nvCxnSpPr>
          <p:spPr>
            <a:xfrm flipV="1">
              <a:off x="5292214" y="5445126"/>
              <a:ext cx="935158" cy="6477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180" name="TextBox 14">
              <a:extLst>
                <a:ext uri="{FF2B5EF4-FFF2-40B4-BE49-F238E27FC236}">
                  <a16:creationId xmlns:a16="http://schemas.microsoft.com/office/drawing/2014/main" id="{C3F2F7D1-F5F5-8459-C6FF-15D550D2D95C}"/>
                </a:ext>
              </a:extLst>
            </p:cNvPr>
            <p:cNvSpPr txBox="1">
              <a:spLocks noChangeArrowheads="1"/>
            </p:cNvSpPr>
            <p:nvPr/>
          </p:nvSpPr>
          <p:spPr bwMode="auto">
            <a:xfrm>
              <a:off x="7524750" y="4149725"/>
              <a:ext cx="17272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3219CB"/>
                  </a:solidFill>
                  <a:latin typeface="Comic Sans MS" panose="030F0702030302020204" pitchFamily="66" charset="0"/>
                </a:rPr>
                <a:t>TransŽmonės</a:t>
              </a:r>
            </a:p>
            <a:p>
              <a:pPr eaLnBrk="1" hangingPunct="1">
                <a:spcBef>
                  <a:spcPct val="0"/>
                </a:spcBef>
                <a:buFontTx/>
                <a:buNone/>
              </a:pPr>
              <a:endParaRPr lang="lt-LT" altLang="lt-LT" sz="1800" b="1">
                <a:solidFill>
                  <a:srgbClr val="3219CB"/>
                </a:solidFill>
                <a:latin typeface="Comic Sans MS" panose="030F0702030302020204" pitchFamily="66" charset="0"/>
              </a:endParaRPr>
            </a:p>
          </p:txBody>
        </p:sp>
        <p:sp>
          <p:nvSpPr>
            <p:cNvPr id="7181" name="TextBox 15">
              <a:extLst>
                <a:ext uri="{FF2B5EF4-FFF2-40B4-BE49-F238E27FC236}">
                  <a16:creationId xmlns:a16="http://schemas.microsoft.com/office/drawing/2014/main" id="{1E1FD778-DE02-850A-B3C0-08035EDB7227}"/>
                </a:ext>
              </a:extLst>
            </p:cNvPr>
            <p:cNvSpPr txBox="1">
              <a:spLocks noChangeArrowheads="1"/>
            </p:cNvSpPr>
            <p:nvPr/>
          </p:nvSpPr>
          <p:spPr bwMode="auto">
            <a:xfrm>
              <a:off x="395288" y="2781300"/>
              <a:ext cx="28813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3219CB"/>
                  </a:solidFill>
                  <a:latin typeface="Comic Sans MS" panose="030F0702030302020204" pitchFamily="66" charset="0"/>
                </a:rPr>
                <a:t>Intelektualinė galia - tai</a:t>
              </a:r>
            </a:p>
            <a:p>
              <a:pPr algn="ctr" eaLnBrk="1" hangingPunct="1">
                <a:spcBef>
                  <a:spcPct val="0"/>
                </a:spcBef>
                <a:buFontTx/>
                <a:buNone/>
              </a:pPr>
              <a:r>
                <a:rPr lang="lt-LT" altLang="lt-LT" sz="2000" b="1">
                  <a:solidFill>
                    <a:srgbClr val="C00000"/>
                  </a:solidFill>
                  <a:latin typeface="Comic Sans MS" panose="030F0702030302020204" pitchFamily="66" charset="0"/>
                </a:rPr>
                <a:t>Mokslo-Technologinė KŪRYBA</a:t>
              </a:r>
            </a:p>
          </p:txBody>
        </p:sp>
      </p:grpSp>
      <p:sp>
        <p:nvSpPr>
          <p:cNvPr id="7172" name="TextBox 5">
            <a:extLst>
              <a:ext uri="{FF2B5EF4-FFF2-40B4-BE49-F238E27FC236}">
                <a16:creationId xmlns:a16="http://schemas.microsoft.com/office/drawing/2014/main" id="{9FAE4292-AB6F-AB21-B934-7760A38DCB21}"/>
              </a:ext>
            </a:extLst>
          </p:cNvPr>
          <p:cNvSpPr txBox="1">
            <a:spLocks noChangeArrowheads="1"/>
          </p:cNvSpPr>
          <p:nvPr/>
        </p:nvSpPr>
        <p:spPr bwMode="auto">
          <a:xfrm>
            <a:off x="1482725" y="333375"/>
            <a:ext cx="5616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7030A0"/>
                </a:solidFill>
                <a:latin typeface="Comic Sans MS" panose="030F0702030302020204" pitchFamily="66" charset="0"/>
              </a:rPr>
              <a:t>TRANSHUMANIZMO gimimo sąlyga</a:t>
            </a:r>
          </a:p>
        </p:txBody>
      </p:sp>
      <p:sp>
        <p:nvSpPr>
          <p:cNvPr id="7173" name="TextBox 7">
            <a:extLst>
              <a:ext uri="{FF2B5EF4-FFF2-40B4-BE49-F238E27FC236}">
                <a16:creationId xmlns:a16="http://schemas.microsoft.com/office/drawing/2014/main" id="{CF627C1F-5F49-2386-77F3-3520E2148659}"/>
              </a:ext>
            </a:extLst>
          </p:cNvPr>
          <p:cNvSpPr txBox="1">
            <a:spLocks noChangeArrowheads="1"/>
          </p:cNvSpPr>
          <p:nvPr/>
        </p:nvSpPr>
        <p:spPr bwMode="auto">
          <a:xfrm>
            <a:off x="6443663" y="1341438"/>
            <a:ext cx="22320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600">
                <a:solidFill>
                  <a:srgbClr val="3219CB"/>
                </a:solidFill>
                <a:latin typeface="Comic Sans MS" panose="030F0702030302020204" pitchFamily="66" charset="0"/>
              </a:rPr>
              <a:t>Dr. George Rebane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Line 2">
            <a:extLst>
              <a:ext uri="{FF2B5EF4-FFF2-40B4-BE49-F238E27FC236}">
                <a16:creationId xmlns:a16="http://schemas.microsoft.com/office/drawing/2014/main" id="{7440B840-BB0D-3107-D45A-29400C89F445}"/>
              </a:ext>
            </a:extLst>
          </p:cNvPr>
          <p:cNvSpPr>
            <a:spLocks noChangeShapeType="1"/>
          </p:cNvSpPr>
          <p:nvPr/>
        </p:nvSpPr>
        <p:spPr bwMode="auto">
          <a:xfrm>
            <a:off x="1027113" y="1160463"/>
            <a:ext cx="7937500" cy="0"/>
          </a:xfrm>
          <a:prstGeom prst="line">
            <a:avLst/>
          </a:prstGeom>
          <a:noFill/>
          <a:ln w="38100" cmpd="dbl">
            <a:solidFill>
              <a:srgbClr val="0000FF"/>
            </a:solidFill>
            <a:round/>
            <a:headEnd/>
            <a:tailEnd/>
          </a:ln>
          <a:extLst>
            <a:ext uri="{909E8E84-426E-40DD-AFC4-6F175D3DCCD1}">
              <a14:hiddenFill xmlns:a14="http://schemas.microsoft.com/office/drawing/2010/main">
                <a:noFill/>
              </a14:hiddenFill>
            </a:ext>
          </a:extLst>
        </p:spPr>
        <p:txBody>
          <a:bodyPr/>
          <a:lstStyle/>
          <a:p>
            <a:endParaRPr lang="lt-LT"/>
          </a:p>
        </p:txBody>
      </p:sp>
      <p:pic>
        <p:nvPicPr>
          <p:cNvPr id="73731" name="Picture 3">
            <a:extLst>
              <a:ext uri="{FF2B5EF4-FFF2-40B4-BE49-F238E27FC236}">
                <a16:creationId xmlns:a16="http://schemas.microsoft.com/office/drawing/2014/main" id="{571620E9-A323-69FD-BA82-6CB59A13CD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333375"/>
            <a:ext cx="1296987"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2">
            <a:extLst>
              <a:ext uri="{FF2B5EF4-FFF2-40B4-BE49-F238E27FC236}">
                <a16:creationId xmlns:a16="http://schemas.microsoft.com/office/drawing/2014/main" id="{8F4A93DE-4ACF-EDF0-F8A0-66D87E107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75" y="404813"/>
            <a:ext cx="3983038" cy="636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descr="C:\Users\Dobilas\Pictures\Beero Smegenys.jpg">
            <a:extLst>
              <a:ext uri="{FF2B5EF4-FFF2-40B4-BE49-F238E27FC236}">
                <a16:creationId xmlns:a16="http://schemas.microsoft.com/office/drawing/2014/main" id="{F0553475-DE5E-736C-59B3-773C70B03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 y="1606550"/>
            <a:ext cx="3995738"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4C7098D-3001-46D4-B044-24B8DAC9ED90}"/>
              </a:ext>
            </a:extLst>
          </p:cNvPr>
          <p:cNvSpPr txBox="1"/>
          <p:nvPr/>
        </p:nvSpPr>
        <p:spPr>
          <a:xfrm>
            <a:off x="1150938" y="414338"/>
            <a:ext cx="4365625" cy="646112"/>
          </a:xfrm>
          <a:prstGeom prst="rect">
            <a:avLst/>
          </a:prstGeom>
          <a:noFill/>
        </p:spPr>
        <p:txBody>
          <a:bodyPr>
            <a:spAutoFit/>
          </a:bodyPr>
          <a:lstStyle/>
          <a:p>
            <a:pPr algn="ctr" eaLnBrk="1" hangingPunct="1">
              <a:defRPr/>
            </a:pPr>
            <a:r>
              <a:rPr lang="lt-LT" b="1" dirty="0">
                <a:solidFill>
                  <a:srgbClr val="0000FF"/>
                </a:solidFill>
                <a:effectLst>
                  <a:outerShdw blurRad="38100" dist="38100" dir="2700000" algn="tl">
                    <a:srgbClr val="000000">
                      <a:alpha val="43137"/>
                    </a:srgbClr>
                  </a:outerShdw>
                </a:effectLst>
                <a:latin typeface="Comic Sans MS" pitchFamily="66" charset="0"/>
              </a:rPr>
              <a:t>VALSTYBĖS VALDYMAS </a:t>
            </a:r>
          </a:p>
          <a:p>
            <a:pPr algn="ctr" eaLnBrk="1" hangingPunct="1">
              <a:defRPr/>
            </a:pPr>
            <a:r>
              <a:rPr lang="lt-LT" b="1" dirty="0">
                <a:solidFill>
                  <a:srgbClr val="0000FF"/>
                </a:solidFill>
                <a:effectLst>
                  <a:outerShdw blurRad="38100" dist="38100" dir="2700000" algn="tl">
                    <a:srgbClr val="000000">
                      <a:alpha val="43137"/>
                    </a:srgbClr>
                  </a:outerShdw>
                </a:effectLst>
                <a:latin typeface="Comic Sans MS" pitchFamily="66" charset="0"/>
              </a:rPr>
              <a:t>Neuro-KIBERNETIKOS PRINCIPAIS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6">
            <a:extLst>
              <a:ext uri="{FF2B5EF4-FFF2-40B4-BE49-F238E27FC236}">
                <a16:creationId xmlns:a16="http://schemas.microsoft.com/office/drawing/2014/main" id="{C1C36A16-2F08-A377-5FF9-C4C3E388C643}"/>
              </a:ext>
            </a:extLst>
          </p:cNvPr>
          <p:cNvSpPr txBox="1">
            <a:spLocks noChangeArrowheads="1"/>
          </p:cNvSpPr>
          <p:nvPr/>
        </p:nvSpPr>
        <p:spPr bwMode="auto">
          <a:xfrm>
            <a:off x="2555875" y="-26988"/>
            <a:ext cx="6264275" cy="101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7030A0"/>
                </a:solidFill>
                <a:latin typeface="Comic Sans MS" panose="030F0702030302020204" pitchFamily="66" charset="0"/>
              </a:rPr>
              <a:t>TARPTAUTINĖ MOKSLINĖ KONFERENCIJA</a:t>
            </a:r>
          </a:p>
          <a:p>
            <a:pPr algn="ctr" eaLnBrk="1" hangingPunct="1">
              <a:spcBef>
                <a:spcPct val="0"/>
              </a:spcBef>
              <a:buFontTx/>
              <a:buNone/>
            </a:pPr>
            <a:r>
              <a:rPr lang="lt-LT" altLang="lt-LT" sz="2000" b="1">
                <a:solidFill>
                  <a:srgbClr val="7030A0"/>
                </a:solidFill>
                <a:latin typeface="Comic Sans MS" panose="030F0702030302020204" pitchFamily="66" charset="0"/>
              </a:rPr>
              <a:t>REFORMACIJA LIETUVOJE ir JOS POVEIKIS KULTŪROS ATSINAUJINIMUI</a:t>
            </a:r>
          </a:p>
        </p:txBody>
      </p:sp>
      <p:pic>
        <p:nvPicPr>
          <p:cNvPr id="75779" name="Picture 2" descr="Vaizdo rezultatas pagal užklausą „TRANSHUMANISM symbols“">
            <a:hlinkClick r:id="rId2"/>
            <a:extLst>
              <a:ext uri="{FF2B5EF4-FFF2-40B4-BE49-F238E27FC236}">
                <a16:creationId xmlns:a16="http://schemas.microsoft.com/office/drawing/2014/main" id="{A459ADA8-4BE9-F855-F984-2CE7B748D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2232026" cy="1181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B230E041-45B7-4383-B121-ACA25B0502C9}"/>
              </a:ext>
            </a:extLst>
          </p:cNvPr>
          <p:cNvCxnSpPr/>
          <p:nvPr/>
        </p:nvCxnSpPr>
        <p:spPr>
          <a:xfrm>
            <a:off x="1187450" y="1052513"/>
            <a:ext cx="7956550"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pic>
        <p:nvPicPr>
          <p:cNvPr id="75781" name="Picture 2" descr="PostTransHumSchema">
            <a:extLst>
              <a:ext uri="{FF2B5EF4-FFF2-40B4-BE49-F238E27FC236}">
                <a16:creationId xmlns:a16="http://schemas.microsoft.com/office/drawing/2014/main" id="{774C011A-9BF9-F849-1A11-7B4133490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788" y="1176338"/>
            <a:ext cx="599440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0">
            <a:extLst>
              <a:ext uri="{FF2B5EF4-FFF2-40B4-BE49-F238E27FC236}">
                <a16:creationId xmlns:a16="http://schemas.microsoft.com/office/drawing/2014/main" id="{C5060A22-84A9-64CC-BFA7-19C27327D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28E470E2-AB05-4DC0-8C5A-26A8334ABDE4}"/>
              </a:ext>
            </a:extLst>
          </p:cNvPr>
          <p:cNvCxnSpPr>
            <a:cxnSpLocks/>
          </p:cNvCxnSpPr>
          <p:nvPr/>
        </p:nvCxnSpPr>
        <p:spPr>
          <a:xfrm>
            <a:off x="971550" y="1257300"/>
            <a:ext cx="8172450" cy="841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DA2322C-BA9D-4E90-AE43-560D0DDDC893}"/>
              </a:ext>
            </a:extLst>
          </p:cNvPr>
          <p:cNvCxnSpPr>
            <a:cxnSpLocks/>
          </p:cNvCxnSpPr>
          <p:nvPr/>
        </p:nvCxnSpPr>
        <p:spPr>
          <a:xfrm>
            <a:off x="971550" y="1196975"/>
            <a:ext cx="8208963" cy="7143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6B1905-9341-487B-BC79-F6971650B016}"/>
              </a:ext>
            </a:extLst>
          </p:cNvPr>
          <p:cNvCxnSpPr>
            <a:cxnSpLocks/>
          </p:cNvCxnSpPr>
          <p:nvPr/>
        </p:nvCxnSpPr>
        <p:spPr>
          <a:xfrm>
            <a:off x="971550" y="1125538"/>
            <a:ext cx="8208963" cy="7143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8854" name="TextBox 8">
            <a:extLst>
              <a:ext uri="{FF2B5EF4-FFF2-40B4-BE49-F238E27FC236}">
                <a16:creationId xmlns:a16="http://schemas.microsoft.com/office/drawing/2014/main" id="{882285DC-D4CD-935A-7667-1005F73E6442}"/>
              </a:ext>
            </a:extLst>
          </p:cNvPr>
          <p:cNvSpPr txBox="1">
            <a:spLocks noChangeArrowheads="1"/>
          </p:cNvSpPr>
          <p:nvPr/>
        </p:nvSpPr>
        <p:spPr bwMode="auto">
          <a:xfrm>
            <a:off x="1511300" y="374650"/>
            <a:ext cx="7524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2400" b="1">
                <a:solidFill>
                  <a:srgbClr val="0000FF"/>
                </a:solidFill>
                <a:latin typeface="Comic Sans MS" panose="030F0702030302020204" pitchFamily="66" charset="0"/>
              </a:rPr>
              <a:t>Closed-Loop Coding-Decoding (CL-CD) CONCEPT </a:t>
            </a:r>
          </a:p>
        </p:txBody>
      </p:sp>
      <p:pic>
        <p:nvPicPr>
          <p:cNvPr id="78855" name="Picture 8">
            <a:extLst>
              <a:ext uri="{FF2B5EF4-FFF2-40B4-BE49-F238E27FC236}">
                <a16:creationId xmlns:a16="http://schemas.microsoft.com/office/drawing/2014/main" id="{1A49B7C0-1B04-33CF-6EC7-2F6C14B8B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525" y="1366838"/>
            <a:ext cx="374173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1">
            <a:extLst>
              <a:ext uri="{FF2B5EF4-FFF2-40B4-BE49-F238E27FC236}">
                <a16:creationId xmlns:a16="http://schemas.microsoft.com/office/drawing/2014/main" id="{AD5ED947-C8B7-B69B-121C-31340E533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452563"/>
            <a:ext cx="34020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4">
            <a:extLst>
              <a:ext uri="{FF2B5EF4-FFF2-40B4-BE49-F238E27FC236}">
                <a16:creationId xmlns:a16="http://schemas.microsoft.com/office/drawing/2014/main" id="{5ADCCA47-AA58-450F-CE62-4241CBD63D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149600"/>
            <a:ext cx="12969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8" name="TextBox 5">
            <a:extLst>
              <a:ext uri="{FF2B5EF4-FFF2-40B4-BE49-F238E27FC236}">
                <a16:creationId xmlns:a16="http://schemas.microsoft.com/office/drawing/2014/main" id="{385C89B5-64FC-E15D-35DE-B6F2BBB5ABB5}"/>
              </a:ext>
            </a:extLst>
          </p:cNvPr>
          <p:cNvSpPr txBox="1">
            <a:spLocks noChangeArrowheads="1"/>
          </p:cNvSpPr>
          <p:nvPr/>
        </p:nvSpPr>
        <p:spPr bwMode="auto">
          <a:xfrm>
            <a:off x="0" y="565785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a:solidFill>
                  <a:srgbClr val="0000FF"/>
                </a:solidFill>
                <a:latin typeface="Comic Sans MS" panose="030F0702030302020204" pitchFamily="66" charset="0"/>
              </a:rPr>
              <a:t>	</a:t>
            </a:r>
            <a:r>
              <a:rPr lang="en-GB" altLang="lt-LT" sz="1800">
                <a:solidFill>
                  <a:srgbClr val="0000FF"/>
                </a:solidFill>
                <a:latin typeface="Comic Sans MS" panose="030F0702030302020204" pitchFamily="66" charset="0"/>
              </a:rPr>
              <a:t>The paradigmatic scheme of the convergence matter-energy and information technologies or organizationally closed, matter-energy and information open by closed-loop coding-decoding (CL-CD) principle organized self-reference and </a:t>
            </a:r>
            <a:endParaRPr lang="lt-LT" altLang="lt-LT" sz="1800">
              <a:solidFill>
                <a:srgbClr val="0000FF"/>
              </a:solidFill>
              <a:latin typeface="Comic Sans MS" panose="030F0702030302020204" pitchFamily="66" charset="0"/>
            </a:endParaRPr>
          </a:p>
          <a:p>
            <a:pPr algn="r" eaLnBrk="1" hangingPunct="1">
              <a:spcBef>
                <a:spcPct val="0"/>
              </a:spcBef>
              <a:buFontTx/>
              <a:buNone/>
            </a:pPr>
            <a:r>
              <a:rPr lang="en-GB" altLang="lt-LT" sz="1800">
                <a:solidFill>
                  <a:srgbClr val="0000FF"/>
                </a:solidFill>
                <a:latin typeface="Comic Sans MS" panose="030F0702030302020204" pitchFamily="66" charset="0"/>
              </a:rPr>
              <a:t>techno-creativity (Extended concept of the Rosen’s Modeling Relation)</a:t>
            </a:r>
            <a:endParaRPr lang="lt-LT" altLang="lt-LT" sz="1800">
              <a:solidFill>
                <a:srgbClr val="0000FF"/>
              </a:solidFill>
              <a:latin typeface="Comic Sans MS" panose="030F0702030302020204" pitchFamily="66"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2">
            <a:extLst>
              <a:ext uri="{FF2B5EF4-FFF2-40B4-BE49-F238E27FC236}">
                <a16:creationId xmlns:a16="http://schemas.microsoft.com/office/drawing/2014/main" id="{5F246E0A-6BE8-A095-6961-A4EC8AD67CA9}"/>
              </a:ext>
            </a:extLst>
          </p:cNvPr>
          <p:cNvGrpSpPr>
            <a:grpSpLocks/>
          </p:cNvGrpSpPr>
          <p:nvPr/>
        </p:nvGrpSpPr>
        <p:grpSpPr bwMode="auto">
          <a:xfrm>
            <a:off x="15875" y="0"/>
            <a:ext cx="9128125" cy="1792288"/>
            <a:chOff x="15875" y="-1"/>
            <a:chExt cx="9128125" cy="1792289"/>
          </a:xfrm>
        </p:grpSpPr>
        <p:pic>
          <p:nvPicPr>
            <p:cNvPr id="8205" name="Picture 10">
              <a:extLst>
                <a:ext uri="{FF2B5EF4-FFF2-40B4-BE49-F238E27FC236}">
                  <a16:creationId xmlns:a16="http://schemas.microsoft.com/office/drawing/2014/main" id="{3CA23BEE-7567-DF36-DBFD-C01204ED7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1" descr="Vaizdo rezultatas pagal užklausą „TRANSHUMANISM symbols“">
              <a:hlinkClick r:id="rId3"/>
              <a:extLst>
                <a:ext uri="{FF2B5EF4-FFF2-40B4-BE49-F238E27FC236}">
                  <a16:creationId xmlns:a16="http://schemas.microsoft.com/office/drawing/2014/main" id="{A84F360D-D6C4-9414-E441-4D5D7DBCC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195" name="Group 7">
            <a:extLst>
              <a:ext uri="{FF2B5EF4-FFF2-40B4-BE49-F238E27FC236}">
                <a16:creationId xmlns:a16="http://schemas.microsoft.com/office/drawing/2014/main" id="{3587E631-45D4-BC0E-9763-4D1A4E3FD354}"/>
              </a:ext>
            </a:extLst>
          </p:cNvPr>
          <p:cNvGrpSpPr>
            <a:grpSpLocks/>
          </p:cNvGrpSpPr>
          <p:nvPr/>
        </p:nvGrpSpPr>
        <p:grpSpPr bwMode="auto">
          <a:xfrm>
            <a:off x="1590675" y="1341438"/>
            <a:ext cx="7158038" cy="5472112"/>
            <a:chOff x="1590675" y="1196975"/>
            <a:chExt cx="7158038" cy="5472113"/>
          </a:xfrm>
        </p:grpSpPr>
        <p:pic>
          <p:nvPicPr>
            <p:cNvPr id="8197" name="Picture 2">
              <a:extLst>
                <a:ext uri="{FF2B5EF4-FFF2-40B4-BE49-F238E27FC236}">
                  <a16:creationId xmlns:a16="http://schemas.microsoft.com/office/drawing/2014/main" id="{5A3DB59E-CCDC-3C3C-7BE4-0B16AFBBE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1196975"/>
              <a:ext cx="7158038"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250px-Raymond_Kurzweil_Fantastic_Voyage">
              <a:hlinkClick r:id="rId6" tooltip="Raymond Kurzweil Fantastic Voyage.jpg"/>
              <a:extLst>
                <a:ext uri="{FF2B5EF4-FFF2-40B4-BE49-F238E27FC236}">
                  <a16:creationId xmlns:a16="http://schemas.microsoft.com/office/drawing/2014/main" id="{93423139-C87E-C0A5-8087-423E1A833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050" y="1557338"/>
              <a:ext cx="137795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0">
              <a:extLst>
                <a:ext uri="{FF2B5EF4-FFF2-40B4-BE49-F238E27FC236}">
                  <a16:creationId xmlns:a16="http://schemas.microsoft.com/office/drawing/2014/main" id="{200E956D-929C-A45D-20A1-96D5DB37209A}"/>
                </a:ext>
              </a:extLst>
            </p:cNvPr>
            <p:cNvSpPr txBox="1">
              <a:spLocks noChangeArrowheads="1"/>
            </p:cNvSpPr>
            <p:nvPr/>
          </p:nvSpPr>
          <p:spPr bwMode="auto">
            <a:xfrm>
              <a:off x="3492500" y="1412875"/>
              <a:ext cx="3527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a:solidFill>
                    <a:srgbClr val="C00000"/>
                  </a:solidFill>
                  <a:latin typeface="Comic Sans MS" panose="030F0702030302020204" pitchFamily="66" charset="0"/>
                </a:rPr>
                <a:t>SINGULIARUMAS</a:t>
              </a:r>
            </a:p>
          </p:txBody>
        </p:sp>
        <p:cxnSp>
          <p:nvCxnSpPr>
            <p:cNvPr id="12" name="Straight Connector 11">
              <a:extLst>
                <a:ext uri="{FF2B5EF4-FFF2-40B4-BE49-F238E27FC236}">
                  <a16:creationId xmlns:a16="http://schemas.microsoft.com/office/drawing/2014/main" id="{1604D21B-5160-4FE1-9D84-F3FFAE9A1E85}"/>
                </a:ext>
              </a:extLst>
            </p:cNvPr>
            <p:cNvCxnSpPr/>
            <p:nvPr/>
          </p:nvCxnSpPr>
          <p:spPr>
            <a:xfrm>
              <a:off x="6875463" y="1773237"/>
              <a:ext cx="0" cy="467995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C840848-EAE9-458D-A4A1-371850F946FD}"/>
                </a:ext>
              </a:extLst>
            </p:cNvPr>
            <p:cNvSpPr/>
            <p:nvPr/>
          </p:nvSpPr>
          <p:spPr>
            <a:xfrm>
              <a:off x="6767513" y="6254751"/>
              <a:ext cx="215900" cy="144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t-LT">
                <a:effectLst>
                  <a:outerShdw blurRad="38100" dist="38100" dir="2700000" algn="tl">
                    <a:srgbClr val="000000">
                      <a:alpha val="43137"/>
                    </a:srgbClr>
                  </a:outerShdw>
                </a:effectLst>
              </a:endParaRPr>
            </a:p>
          </p:txBody>
        </p:sp>
        <p:sp>
          <p:nvSpPr>
            <p:cNvPr id="8202" name="TextBox 13">
              <a:extLst>
                <a:ext uri="{FF2B5EF4-FFF2-40B4-BE49-F238E27FC236}">
                  <a16:creationId xmlns:a16="http://schemas.microsoft.com/office/drawing/2014/main" id="{D348D666-82E0-9076-C26E-B7BA70A9DB44}"/>
                </a:ext>
              </a:extLst>
            </p:cNvPr>
            <p:cNvSpPr txBox="1">
              <a:spLocks noChangeArrowheads="1"/>
            </p:cNvSpPr>
            <p:nvPr/>
          </p:nvSpPr>
          <p:spPr bwMode="auto">
            <a:xfrm>
              <a:off x="4067175" y="5876925"/>
              <a:ext cx="3457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a:solidFill>
                    <a:srgbClr val="C00000"/>
                  </a:solidFill>
                  <a:latin typeface="Comic Sans MS" panose="030F0702030302020204" pitchFamily="66" charset="0"/>
                </a:rPr>
                <a:t>Singuliarinis taškas</a:t>
              </a:r>
            </a:p>
          </p:txBody>
        </p:sp>
        <p:cxnSp>
          <p:nvCxnSpPr>
            <p:cNvPr id="15" name="Straight Arrow Connector 14">
              <a:extLst>
                <a:ext uri="{FF2B5EF4-FFF2-40B4-BE49-F238E27FC236}">
                  <a16:creationId xmlns:a16="http://schemas.microsoft.com/office/drawing/2014/main" id="{D4C373D4-E446-4BB3-9EDE-8E140C25501E}"/>
                </a:ext>
              </a:extLst>
            </p:cNvPr>
            <p:cNvCxnSpPr>
              <a:cxnSpLocks/>
            </p:cNvCxnSpPr>
            <p:nvPr/>
          </p:nvCxnSpPr>
          <p:spPr>
            <a:xfrm>
              <a:off x="6227763" y="6165851"/>
              <a:ext cx="503237" cy="889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204" name="TextBox 15">
              <a:extLst>
                <a:ext uri="{FF2B5EF4-FFF2-40B4-BE49-F238E27FC236}">
                  <a16:creationId xmlns:a16="http://schemas.microsoft.com/office/drawing/2014/main" id="{1969EF10-C782-E915-C0F5-26F478C73BD8}"/>
                </a:ext>
              </a:extLst>
            </p:cNvPr>
            <p:cNvSpPr txBox="1">
              <a:spLocks noChangeArrowheads="1"/>
            </p:cNvSpPr>
            <p:nvPr/>
          </p:nvSpPr>
          <p:spPr bwMode="auto">
            <a:xfrm>
              <a:off x="3708400" y="2060575"/>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800" b="1">
                  <a:solidFill>
                    <a:srgbClr val="7030A0"/>
                  </a:solidFill>
                  <a:latin typeface="Comic Sans MS" panose="030F0702030302020204" pitchFamily="66" charset="0"/>
                </a:rPr>
                <a:t>HIPERBOLINĖ REGRESIJA</a:t>
              </a:r>
            </a:p>
          </p:txBody>
        </p:sp>
      </p:grpSp>
      <p:sp>
        <p:nvSpPr>
          <p:cNvPr id="35" name="TextBox 34">
            <a:extLst>
              <a:ext uri="{FF2B5EF4-FFF2-40B4-BE49-F238E27FC236}">
                <a16:creationId xmlns:a16="http://schemas.microsoft.com/office/drawing/2014/main" id="{011475F7-FDAE-4596-8F79-96650BAF66E5}"/>
              </a:ext>
            </a:extLst>
          </p:cNvPr>
          <p:cNvSpPr txBox="1">
            <a:spLocks noChangeArrowheads="1"/>
          </p:cNvSpPr>
          <p:nvPr/>
        </p:nvSpPr>
        <p:spPr bwMode="auto">
          <a:xfrm>
            <a:off x="1376363" y="44450"/>
            <a:ext cx="5788025" cy="1108075"/>
          </a:xfrm>
          <a:prstGeom prst="rect">
            <a:avLst/>
          </a:prstGeom>
          <a:noFill/>
          <a:ln w="9525">
            <a:noFill/>
            <a:miter lim="800000"/>
            <a:headEnd/>
            <a:tailEnd/>
          </a:ln>
        </p:spPr>
        <p:txBody>
          <a:bodyPr>
            <a:spAutoFit/>
          </a:bodyPr>
          <a:lstStyle/>
          <a:p>
            <a:pPr algn="ctr">
              <a:defRPr/>
            </a:pPr>
            <a:r>
              <a:rPr lang="lt-LT" sz="2400" b="1" dirty="0">
                <a:solidFill>
                  <a:srgbClr val="7030A0"/>
                </a:solidFill>
                <a:effectLst>
                  <a:outerShdw blurRad="38100" dist="38100" dir="2700000" algn="tl">
                    <a:srgbClr val="000000">
                      <a:alpha val="43137"/>
                    </a:srgbClr>
                  </a:outerShdw>
                </a:effectLst>
                <a:latin typeface="Comic Sans MS" pitchFamily="66" charset="0"/>
                <a:cs typeface="+mn-cs"/>
              </a:rPr>
              <a:t>SINGULIARUMO - dirbtinio proto </a:t>
            </a:r>
          </a:p>
          <a:p>
            <a:pPr algn="ctr">
              <a:defRPr/>
            </a:pPr>
            <a:r>
              <a:rPr lang="lt-LT" sz="2400" b="1" dirty="0">
                <a:solidFill>
                  <a:srgbClr val="7030A0"/>
                </a:solidFill>
                <a:effectLst>
                  <a:outerShdw blurRad="38100" dist="38100" dir="2700000" algn="tl">
                    <a:srgbClr val="000000">
                      <a:alpha val="43137"/>
                    </a:srgbClr>
                  </a:outerShdw>
                </a:effectLst>
                <a:latin typeface="Comic Sans MS" pitchFamily="66" charset="0"/>
                <a:cs typeface="+mn-cs"/>
              </a:rPr>
              <a:t>technologijų raidos prognozės</a:t>
            </a:r>
          </a:p>
          <a:p>
            <a:pPr algn="ctr">
              <a:defRPr/>
            </a:pPr>
            <a:r>
              <a:rPr lang="lt-LT" b="1" dirty="0">
                <a:solidFill>
                  <a:srgbClr val="7030A0"/>
                </a:solidFill>
                <a:effectLst>
                  <a:outerShdw blurRad="38100" dist="38100" dir="2700000" algn="tl">
                    <a:srgbClr val="000000">
                      <a:alpha val="43137"/>
                    </a:srgbClr>
                  </a:outerShdw>
                </a:effectLst>
                <a:latin typeface="Comic Sans MS" pitchFamily="66" charset="0"/>
                <a:cs typeface="+mn-cs"/>
              </a:rPr>
              <a:t>pagal (R. Kurzweil)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2">
            <a:extLst>
              <a:ext uri="{FF2B5EF4-FFF2-40B4-BE49-F238E27FC236}">
                <a16:creationId xmlns:a16="http://schemas.microsoft.com/office/drawing/2014/main" id="{A1A7C96A-0059-9C5E-C276-09C0B0CBB812}"/>
              </a:ext>
            </a:extLst>
          </p:cNvPr>
          <p:cNvGrpSpPr>
            <a:grpSpLocks/>
          </p:cNvGrpSpPr>
          <p:nvPr/>
        </p:nvGrpSpPr>
        <p:grpSpPr bwMode="auto">
          <a:xfrm>
            <a:off x="15875" y="0"/>
            <a:ext cx="9128125" cy="1792288"/>
            <a:chOff x="15875" y="-1"/>
            <a:chExt cx="9128125" cy="1792289"/>
          </a:xfrm>
        </p:grpSpPr>
        <p:pic>
          <p:nvPicPr>
            <p:cNvPr id="9230" name="Picture 10">
              <a:extLst>
                <a:ext uri="{FF2B5EF4-FFF2-40B4-BE49-F238E27FC236}">
                  <a16:creationId xmlns:a16="http://schemas.microsoft.com/office/drawing/2014/main" id="{B307603A-E4F5-8BB6-EC33-07D8965E4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1" descr="Vaizdo rezultatas pagal užklausą „TRANSHUMANISM symbols“">
              <a:hlinkClick r:id="rId3"/>
              <a:extLst>
                <a:ext uri="{FF2B5EF4-FFF2-40B4-BE49-F238E27FC236}">
                  <a16:creationId xmlns:a16="http://schemas.microsoft.com/office/drawing/2014/main" id="{81E9F69B-040B-6190-6333-74677CCE6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12">
            <a:extLst>
              <a:ext uri="{FF2B5EF4-FFF2-40B4-BE49-F238E27FC236}">
                <a16:creationId xmlns:a16="http://schemas.microsoft.com/office/drawing/2014/main" id="{ABE58040-F7E3-D6E7-CB2C-F3906489F70B}"/>
              </a:ext>
            </a:extLst>
          </p:cNvPr>
          <p:cNvGrpSpPr>
            <a:grpSpLocks/>
          </p:cNvGrpSpPr>
          <p:nvPr/>
        </p:nvGrpSpPr>
        <p:grpSpPr bwMode="auto">
          <a:xfrm>
            <a:off x="55563" y="1652588"/>
            <a:ext cx="4622800" cy="4618037"/>
            <a:chOff x="17462" y="1700808"/>
            <a:chExt cx="4623648" cy="4617804"/>
          </a:xfrm>
        </p:grpSpPr>
        <p:pic>
          <p:nvPicPr>
            <p:cNvPr id="9227" name="Picture 4" descr="File:Raphael - Disputation of the Holy Sacrament.jpg">
              <a:hlinkClick r:id="rId5"/>
              <a:extLst>
                <a:ext uri="{FF2B5EF4-FFF2-40B4-BE49-F238E27FC236}">
                  <a16:creationId xmlns:a16="http://schemas.microsoft.com/office/drawing/2014/main" id="{E0F7A411-9E33-C51C-789E-CC33EFDCDF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2" y="2385789"/>
              <a:ext cx="4554538"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8" name="TextBox 8">
              <a:extLst>
                <a:ext uri="{FF2B5EF4-FFF2-40B4-BE49-F238E27FC236}">
                  <a16:creationId xmlns:a16="http://schemas.microsoft.com/office/drawing/2014/main" id="{D36BD409-7F55-264F-7AFE-A87A5C06C9E4}"/>
                </a:ext>
              </a:extLst>
            </p:cNvPr>
            <p:cNvSpPr txBox="1">
              <a:spLocks noChangeArrowheads="1"/>
            </p:cNvSpPr>
            <p:nvPr/>
          </p:nvSpPr>
          <p:spPr bwMode="auto">
            <a:xfrm>
              <a:off x="17463" y="1700808"/>
              <a:ext cx="4623647" cy="64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lt-LT" sz="1800" b="1">
                  <a:solidFill>
                    <a:srgbClr val="7030A0"/>
                  </a:solidFill>
                  <a:latin typeface="Comic Sans MS" panose="030F0702030302020204" pitchFamily="66" charset="0"/>
                </a:rPr>
                <a:t>KRTIK</a:t>
              </a:r>
              <a:r>
                <a:rPr lang="lt-LT" altLang="lt-LT" sz="1800" b="1">
                  <a:solidFill>
                    <a:srgbClr val="7030A0"/>
                  </a:solidFill>
                  <a:latin typeface="Comic Sans MS" panose="030F0702030302020204" pitchFamily="66" charset="0"/>
                </a:rPr>
                <a:t>ŠČ</a:t>
              </a:r>
              <a:r>
                <a:rPr lang="en-US" altLang="lt-LT" sz="1800" b="1">
                  <a:solidFill>
                    <a:srgbClr val="7030A0"/>
                  </a:solidFill>
                  <a:latin typeface="Comic Sans MS" panose="030F0702030302020204" pitchFamily="66" charset="0"/>
                </a:rPr>
                <a:t>IONYB</a:t>
              </a:r>
              <a:r>
                <a:rPr lang="lt-LT" altLang="lt-LT" sz="1800" b="1">
                  <a:solidFill>
                    <a:srgbClr val="7030A0"/>
                  </a:solidFill>
                  <a:latin typeface="Comic Sans MS" panose="030F0702030302020204" pitchFamily="66" charset="0"/>
                </a:rPr>
                <a:t>Ė</a:t>
              </a:r>
              <a:r>
                <a:rPr lang="en-US" altLang="lt-LT" sz="1800" b="1">
                  <a:solidFill>
                    <a:srgbClr val="7030A0"/>
                  </a:solidFill>
                  <a:latin typeface="Comic Sans MS" panose="030F0702030302020204" pitchFamily="66" charset="0"/>
                </a:rPr>
                <a:t>S</a:t>
              </a:r>
              <a:r>
                <a:rPr lang="lt-LT" altLang="lt-LT" sz="1800" b="1">
                  <a:solidFill>
                    <a:srgbClr val="7030A0"/>
                  </a:solidFill>
                  <a:latin typeface="Comic Sans MS" panose="030F0702030302020204" pitchFamily="66" charset="0"/>
                </a:rPr>
                <a:t> ir taip pat REFORMACIJOS ideologinė orientacija</a:t>
              </a:r>
            </a:p>
          </p:txBody>
        </p:sp>
        <p:sp>
          <p:nvSpPr>
            <p:cNvPr id="9229" name="TextBox 10">
              <a:extLst>
                <a:ext uri="{FF2B5EF4-FFF2-40B4-BE49-F238E27FC236}">
                  <a16:creationId xmlns:a16="http://schemas.microsoft.com/office/drawing/2014/main" id="{774AF4BE-C584-E417-82EB-A9872E0B8BFD}"/>
                </a:ext>
              </a:extLst>
            </p:cNvPr>
            <p:cNvSpPr txBox="1">
              <a:spLocks noChangeArrowheads="1"/>
            </p:cNvSpPr>
            <p:nvPr/>
          </p:nvSpPr>
          <p:spPr bwMode="auto">
            <a:xfrm>
              <a:off x="251520" y="5949280"/>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800" b="1">
                  <a:solidFill>
                    <a:srgbClr val="7030A0"/>
                  </a:solidFill>
                  <a:latin typeface="Comic Sans MS" panose="030F0702030302020204" pitchFamily="66" charset="0"/>
                </a:rPr>
                <a:t>Rafaelis, TEOLOGIJA, 1509-1511</a:t>
              </a:r>
            </a:p>
          </p:txBody>
        </p:sp>
      </p:grpSp>
      <p:grpSp>
        <p:nvGrpSpPr>
          <p:cNvPr id="16" name="Group 14">
            <a:extLst>
              <a:ext uri="{FF2B5EF4-FFF2-40B4-BE49-F238E27FC236}">
                <a16:creationId xmlns:a16="http://schemas.microsoft.com/office/drawing/2014/main" id="{3A008F63-5261-2BF0-F07D-582DEAF076E8}"/>
              </a:ext>
            </a:extLst>
          </p:cNvPr>
          <p:cNvGrpSpPr>
            <a:grpSpLocks/>
          </p:cNvGrpSpPr>
          <p:nvPr/>
        </p:nvGrpSpPr>
        <p:grpSpPr bwMode="auto">
          <a:xfrm>
            <a:off x="4643438" y="1628775"/>
            <a:ext cx="4437062" cy="4894263"/>
            <a:chOff x="4644008" y="1628800"/>
            <a:chExt cx="4437062" cy="4894803"/>
          </a:xfrm>
        </p:grpSpPr>
        <p:pic>
          <p:nvPicPr>
            <p:cNvPr id="9224" name="Picture 6" descr="File:Sanzio 01.jpg">
              <a:hlinkClick r:id="rId7"/>
              <a:extLst>
                <a:ext uri="{FF2B5EF4-FFF2-40B4-BE49-F238E27FC236}">
                  <a16:creationId xmlns:a16="http://schemas.microsoft.com/office/drawing/2014/main" id="{0EAE1DAB-9BF3-5F0D-3424-E8524D4CB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4008" y="2348880"/>
              <a:ext cx="4437062"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9">
              <a:extLst>
                <a:ext uri="{FF2B5EF4-FFF2-40B4-BE49-F238E27FC236}">
                  <a16:creationId xmlns:a16="http://schemas.microsoft.com/office/drawing/2014/main" id="{29A0EB6B-6D24-C16A-1DA5-AF311F73540F}"/>
                </a:ext>
              </a:extLst>
            </p:cNvPr>
            <p:cNvSpPr txBox="1">
              <a:spLocks noChangeArrowheads="1"/>
            </p:cNvSpPr>
            <p:nvPr/>
          </p:nvSpPr>
          <p:spPr bwMode="auto">
            <a:xfrm>
              <a:off x="4644008" y="1628800"/>
              <a:ext cx="43204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800" b="1">
                  <a:solidFill>
                    <a:srgbClr val="7030A0"/>
                  </a:solidFill>
                  <a:latin typeface="Comic Sans MS" panose="030F0702030302020204" pitchFamily="66" charset="0"/>
                </a:rPr>
                <a:t>XX-jo a. REFORMIZMO </a:t>
              </a:r>
            </a:p>
            <a:p>
              <a:pPr algn="ctr" eaLnBrk="1" hangingPunct="1">
                <a:spcBef>
                  <a:spcPct val="0"/>
                </a:spcBef>
                <a:buFontTx/>
                <a:buNone/>
              </a:pPr>
              <a:r>
                <a:rPr lang="lt-LT" altLang="lt-LT" sz="1800" b="1">
                  <a:solidFill>
                    <a:srgbClr val="7030A0"/>
                  </a:solidFill>
                  <a:latin typeface="Comic Sans MS" panose="030F0702030302020204" pitchFamily="66" charset="0"/>
                </a:rPr>
                <a:t>ideologinė orientacija</a:t>
              </a:r>
            </a:p>
          </p:txBody>
        </p:sp>
        <p:sp>
          <p:nvSpPr>
            <p:cNvPr id="9226" name="TextBox 11">
              <a:extLst>
                <a:ext uri="{FF2B5EF4-FFF2-40B4-BE49-F238E27FC236}">
                  <a16:creationId xmlns:a16="http://schemas.microsoft.com/office/drawing/2014/main" id="{B65EE6A4-6E2A-3512-F182-43CC28F87375}"/>
                </a:ext>
              </a:extLst>
            </p:cNvPr>
            <p:cNvSpPr txBox="1">
              <a:spLocks noChangeArrowheads="1"/>
            </p:cNvSpPr>
            <p:nvPr/>
          </p:nvSpPr>
          <p:spPr bwMode="auto">
            <a:xfrm>
              <a:off x="4788024" y="5877272"/>
              <a:ext cx="41044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1800" b="1">
                  <a:solidFill>
                    <a:srgbClr val="7030A0"/>
                  </a:solidFill>
                  <a:latin typeface="Comic Sans MS" panose="030F0702030302020204" pitchFamily="66" charset="0"/>
                </a:rPr>
                <a:t>Rafaelis, ATĖNŲ MOKYKLA,</a:t>
              </a:r>
            </a:p>
            <a:p>
              <a:pPr algn="ctr" eaLnBrk="1" hangingPunct="1">
                <a:spcBef>
                  <a:spcPct val="0"/>
                </a:spcBef>
                <a:buFontTx/>
                <a:buNone/>
              </a:pPr>
              <a:r>
                <a:rPr lang="lt-LT" altLang="lt-LT" sz="1800" b="1">
                  <a:solidFill>
                    <a:srgbClr val="7030A0"/>
                  </a:solidFill>
                  <a:latin typeface="Comic Sans MS" panose="030F0702030302020204" pitchFamily="66" charset="0"/>
                </a:rPr>
                <a:t>1509-1511 </a:t>
              </a:r>
            </a:p>
          </p:txBody>
        </p:sp>
      </p:grpSp>
      <p:sp>
        <p:nvSpPr>
          <p:cNvPr id="24" name="TextBox 23">
            <a:extLst>
              <a:ext uri="{FF2B5EF4-FFF2-40B4-BE49-F238E27FC236}">
                <a16:creationId xmlns:a16="http://schemas.microsoft.com/office/drawing/2014/main" id="{E1C4B16E-4901-8355-8FF4-41B65EF381B5}"/>
              </a:ext>
            </a:extLst>
          </p:cNvPr>
          <p:cNvSpPr txBox="1">
            <a:spLocks noChangeArrowheads="1"/>
          </p:cNvSpPr>
          <p:nvPr/>
        </p:nvSpPr>
        <p:spPr bwMode="auto">
          <a:xfrm>
            <a:off x="1331913" y="4941888"/>
            <a:ext cx="2160587"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800" b="1">
                <a:solidFill>
                  <a:srgbClr val="C00000"/>
                </a:solidFill>
                <a:latin typeface="Comic Sans MS" panose="030F0702030302020204" pitchFamily="66" charset="0"/>
              </a:rPr>
              <a:t>BIBLIJA</a:t>
            </a:r>
          </a:p>
        </p:txBody>
      </p:sp>
      <p:sp>
        <p:nvSpPr>
          <p:cNvPr id="25" name="TextBox 24">
            <a:extLst>
              <a:ext uri="{FF2B5EF4-FFF2-40B4-BE49-F238E27FC236}">
                <a16:creationId xmlns:a16="http://schemas.microsoft.com/office/drawing/2014/main" id="{35D5AE86-59CF-C696-DA38-4C7A4AE65D2F}"/>
              </a:ext>
            </a:extLst>
          </p:cNvPr>
          <p:cNvSpPr txBox="1">
            <a:spLocks noChangeArrowheads="1"/>
          </p:cNvSpPr>
          <p:nvPr/>
        </p:nvSpPr>
        <p:spPr bwMode="auto">
          <a:xfrm>
            <a:off x="4643438" y="5084763"/>
            <a:ext cx="45005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400" b="1">
                <a:solidFill>
                  <a:srgbClr val="C00000"/>
                </a:solidFill>
                <a:latin typeface="Comic Sans MS" panose="030F0702030302020204" pitchFamily="66" charset="0"/>
              </a:rPr>
              <a:t>ARISTOTELIS, PLATONAS</a:t>
            </a:r>
          </a:p>
        </p:txBody>
      </p:sp>
      <p:sp>
        <p:nvSpPr>
          <p:cNvPr id="9223" name="TextBox 6">
            <a:extLst>
              <a:ext uri="{FF2B5EF4-FFF2-40B4-BE49-F238E27FC236}">
                <a16:creationId xmlns:a16="http://schemas.microsoft.com/office/drawing/2014/main" id="{4E3E46A7-FE36-D72F-CA3F-623EC5DEE8DA}"/>
              </a:ext>
            </a:extLst>
          </p:cNvPr>
          <p:cNvSpPr txBox="1">
            <a:spLocks noChangeArrowheads="1"/>
          </p:cNvSpPr>
          <p:nvPr/>
        </p:nvSpPr>
        <p:spPr bwMode="auto">
          <a:xfrm>
            <a:off x="1187450" y="130175"/>
            <a:ext cx="60499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lt-LT" sz="1800" b="1">
                <a:solidFill>
                  <a:srgbClr val="7030A0"/>
                </a:solidFill>
                <a:latin typeface="Comic Sans MS" panose="030F0702030302020204" pitchFamily="66" charset="0"/>
              </a:rPr>
              <a:t>Tarpukario </a:t>
            </a:r>
            <a:r>
              <a:rPr lang="lt-LT" altLang="lt-LT" sz="1800" b="1">
                <a:solidFill>
                  <a:srgbClr val="7030A0"/>
                </a:solidFill>
                <a:latin typeface="Comic Sans MS" panose="030F0702030302020204" pitchFamily="66" charset="0"/>
              </a:rPr>
              <a:t>LIETUVOS REFORMISTŲ SIEKIS – </a:t>
            </a:r>
          </a:p>
          <a:p>
            <a:pPr algn="ctr" eaLnBrk="1" hangingPunct="1">
              <a:spcBef>
                <a:spcPct val="0"/>
              </a:spcBef>
              <a:buFontTx/>
              <a:buNone/>
            </a:pPr>
            <a:r>
              <a:rPr lang="en-US" altLang="lt-LT" sz="1800" b="1">
                <a:solidFill>
                  <a:srgbClr val="7030A0"/>
                </a:solidFill>
                <a:latin typeface="Comic Sans MS" panose="030F0702030302020204" pitchFamily="66" charset="0"/>
              </a:rPr>
              <a:t>per</a:t>
            </a:r>
            <a:r>
              <a:rPr lang="lt-LT" altLang="lt-LT" sz="1800" b="1">
                <a:solidFill>
                  <a:srgbClr val="7030A0"/>
                </a:solidFill>
                <a:latin typeface="Comic Sans MS" panose="030F0702030302020204" pitchFamily="66" charset="0"/>
              </a:rPr>
              <a:t> MOKSLĄ ir ŠVIETIMĄ SUKURT PILIETINĘ DEMOKRATINĘ LIETUVOS RESPUBLIKĄ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2">
            <a:extLst>
              <a:ext uri="{FF2B5EF4-FFF2-40B4-BE49-F238E27FC236}">
                <a16:creationId xmlns:a16="http://schemas.microsoft.com/office/drawing/2014/main" id="{FB1F9287-687E-164D-05AE-3A13CC0C390E}"/>
              </a:ext>
            </a:extLst>
          </p:cNvPr>
          <p:cNvGrpSpPr>
            <a:grpSpLocks/>
          </p:cNvGrpSpPr>
          <p:nvPr/>
        </p:nvGrpSpPr>
        <p:grpSpPr bwMode="auto">
          <a:xfrm>
            <a:off x="15875" y="0"/>
            <a:ext cx="9128125" cy="1792288"/>
            <a:chOff x="15875" y="-1"/>
            <a:chExt cx="9128125" cy="1792289"/>
          </a:xfrm>
        </p:grpSpPr>
        <p:pic>
          <p:nvPicPr>
            <p:cNvPr id="11274" name="Picture 10">
              <a:extLst>
                <a:ext uri="{FF2B5EF4-FFF2-40B4-BE49-F238E27FC236}">
                  <a16:creationId xmlns:a16="http://schemas.microsoft.com/office/drawing/2014/main" id="{C30D2E77-A1B3-68C2-6932-C17E5BD5B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0"/>
              <a:ext cx="146685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1" descr="Vaizdo rezultatas pagal užklausą „TRANSHUMANISM symbols“">
              <a:hlinkClick r:id="rId3"/>
              <a:extLst>
                <a:ext uri="{FF2B5EF4-FFF2-40B4-BE49-F238E27FC236}">
                  <a16:creationId xmlns:a16="http://schemas.microsoft.com/office/drawing/2014/main" id="{9F03D89D-FBF3-297E-DEA5-193B5C3A73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a:off x="6876256" y="-1"/>
              <a:ext cx="2251869" cy="119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CFC130DB-4C6C-4A61-9E60-3B23D3F71158}"/>
                </a:ext>
              </a:extLst>
            </p:cNvPr>
            <p:cNvCxnSpPr/>
            <p:nvPr/>
          </p:nvCxnSpPr>
          <p:spPr>
            <a:xfrm>
              <a:off x="900113" y="1196975"/>
              <a:ext cx="8243887" cy="0"/>
            </a:xfrm>
            <a:prstGeom prst="line">
              <a:avLst/>
            </a:prstGeom>
            <a:ln w="50800" cmpd="tri">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3EBB63-6577-451A-9775-1A93AE05F165}"/>
                </a:ext>
              </a:extLst>
            </p:cNvPr>
            <p:cNvCxnSpPr/>
            <p:nvPr/>
          </p:nvCxnSpPr>
          <p:spPr>
            <a:xfrm>
              <a:off x="7451725" y="1125538"/>
              <a:ext cx="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8" name="Group 2">
            <a:extLst>
              <a:ext uri="{FF2B5EF4-FFF2-40B4-BE49-F238E27FC236}">
                <a16:creationId xmlns:a16="http://schemas.microsoft.com/office/drawing/2014/main" id="{FA8D8656-A81F-AE0E-3BF6-F6CD307735AA}"/>
              </a:ext>
            </a:extLst>
          </p:cNvPr>
          <p:cNvGrpSpPr>
            <a:grpSpLocks/>
          </p:cNvGrpSpPr>
          <p:nvPr/>
        </p:nvGrpSpPr>
        <p:grpSpPr bwMode="auto">
          <a:xfrm>
            <a:off x="971550" y="2708275"/>
            <a:ext cx="7416800" cy="3889375"/>
            <a:chOff x="1701" y="6647"/>
            <a:chExt cx="9905" cy="4678"/>
          </a:xfrm>
        </p:grpSpPr>
        <p:pic>
          <p:nvPicPr>
            <p:cNvPr id="11271" name="Picture 3" descr="Vaizdo rezultatas pagal užklausą „Žurnalas KULTŪRA“">
              <a:hlinkClick r:id="rId5"/>
              <a:extLst>
                <a:ext uri="{FF2B5EF4-FFF2-40B4-BE49-F238E27FC236}">
                  <a16:creationId xmlns:a16="http://schemas.microsoft.com/office/drawing/2014/main" id="{D718C56C-12E2-DC2A-B07E-48E170FBD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 y="6647"/>
              <a:ext cx="3496" cy="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4" descr="Vaizdo rezultatas pagal užklausą „Žurnalas KULTŪRA“">
              <a:hlinkClick r:id="rId7"/>
              <a:extLst>
                <a:ext uri="{FF2B5EF4-FFF2-40B4-BE49-F238E27FC236}">
                  <a16:creationId xmlns:a16="http://schemas.microsoft.com/office/drawing/2014/main" id="{5A015005-A82E-C56F-235C-B2AC1DEE8A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1" y="6835"/>
              <a:ext cx="2780" cy="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5" descr="Vaizdo rezultatas pagal užklausą „Žurnalas KULTŪRA“">
              <a:hlinkClick r:id="rId7"/>
              <a:extLst>
                <a:ext uri="{FF2B5EF4-FFF2-40B4-BE49-F238E27FC236}">
                  <a16:creationId xmlns:a16="http://schemas.microsoft.com/office/drawing/2014/main" id="{CAE6D77A-0B8A-EA68-A954-E42E33E1EC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1" y="6892"/>
              <a:ext cx="3305" cy="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Picture 22" descr="Daiktas Žurnalas &quot;Gamta&quot;">
            <a:extLst>
              <a:ext uri="{FF2B5EF4-FFF2-40B4-BE49-F238E27FC236}">
                <a16:creationId xmlns:a16="http://schemas.microsoft.com/office/drawing/2014/main" id="{B67414A1-8888-E3A1-6FA6-808D2E7A38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4324350"/>
            <a:ext cx="33782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Box 6">
            <a:extLst>
              <a:ext uri="{FF2B5EF4-FFF2-40B4-BE49-F238E27FC236}">
                <a16:creationId xmlns:a16="http://schemas.microsoft.com/office/drawing/2014/main" id="{3D631B31-FCE2-B09C-7F34-D6FE0D23E3D3}"/>
              </a:ext>
            </a:extLst>
          </p:cNvPr>
          <p:cNvSpPr txBox="1">
            <a:spLocks noChangeArrowheads="1"/>
          </p:cNvSpPr>
          <p:nvPr/>
        </p:nvSpPr>
        <p:spPr bwMode="auto">
          <a:xfrm>
            <a:off x="1047750" y="214313"/>
            <a:ext cx="6264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lt-LT" altLang="lt-LT" sz="2000" b="1">
                <a:solidFill>
                  <a:srgbClr val="7030A0"/>
                </a:solidFill>
                <a:latin typeface="Comic Sans MS" panose="030F0702030302020204" pitchFamily="66" charset="0"/>
              </a:rPr>
              <a:t>TARPUKARIO LIETUVOS REFORMISTŲ ŠVIETĖJIŠKA VEIKLA - LEIDINIAI</a:t>
            </a:r>
          </a:p>
        </p:txBody>
      </p:sp>
      <p:sp>
        <p:nvSpPr>
          <p:cNvPr id="24" name="TextBox 23">
            <a:extLst>
              <a:ext uri="{FF2B5EF4-FFF2-40B4-BE49-F238E27FC236}">
                <a16:creationId xmlns:a16="http://schemas.microsoft.com/office/drawing/2014/main" id="{60273D39-1897-C737-324C-C7AFAEADAAE6}"/>
              </a:ext>
            </a:extLst>
          </p:cNvPr>
          <p:cNvSpPr txBox="1">
            <a:spLocks noChangeArrowheads="1"/>
          </p:cNvSpPr>
          <p:nvPr/>
        </p:nvSpPr>
        <p:spPr bwMode="auto">
          <a:xfrm>
            <a:off x="323850" y="1752600"/>
            <a:ext cx="8804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lt-LT" altLang="lt-LT" sz="1800" b="1" u="sng">
                <a:solidFill>
                  <a:srgbClr val="7030A0"/>
                </a:solidFill>
                <a:latin typeface="Comic Sans MS" panose="030F0702030302020204" pitchFamily="66" charset="0"/>
                <a:hlinkClick r:id="rId11" tooltip="1923"/>
              </a:rPr>
              <a:t>1923</a:t>
            </a:r>
            <a:r>
              <a:rPr lang="lt-LT" altLang="lt-LT" sz="1800" b="1">
                <a:solidFill>
                  <a:srgbClr val="7030A0"/>
                </a:solidFill>
                <a:latin typeface="Comic Sans MS" panose="030F0702030302020204" pitchFamily="66" charset="0"/>
              </a:rPr>
              <a:t>–</a:t>
            </a:r>
            <a:r>
              <a:rPr lang="lt-LT" altLang="lt-LT" sz="1800" b="1" u="sng">
                <a:solidFill>
                  <a:srgbClr val="7030A0"/>
                </a:solidFill>
                <a:latin typeface="Comic Sans MS" panose="030F0702030302020204" pitchFamily="66" charset="0"/>
                <a:hlinkClick r:id="rId12" tooltip="1926"/>
              </a:rPr>
              <a:t>1926</a:t>
            </a:r>
            <a:r>
              <a:rPr lang="lt-LT" altLang="lt-LT" sz="1800" b="1">
                <a:solidFill>
                  <a:srgbClr val="7030A0"/>
                </a:solidFill>
                <a:latin typeface="Comic Sans MS" panose="030F0702030302020204" pitchFamily="66" charset="0"/>
              </a:rPr>
              <a:t> m.reformistai įkūrė Lietuvos Kultūros švietimo bendrovę,  o po perversmo ją uždarius, nuo 1923 iki </a:t>
            </a:r>
            <a:r>
              <a:rPr lang="lt-LT" altLang="lt-LT" sz="1800" b="1" u="sng">
                <a:solidFill>
                  <a:srgbClr val="7030A0"/>
                </a:solidFill>
                <a:latin typeface="Comic Sans MS" panose="030F0702030302020204" pitchFamily="66" charset="0"/>
                <a:hlinkClick r:id="rId13" tooltip="1941"/>
              </a:rPr>
              <a:t>1941</a:t>
            </a:r>
            <a:r>
              <a:rPr lang="lt-LT" altLang="lt-LT" sz="1800" b="1">
                <a:solidFill>
                  <a:srgbClr val="7030A0"/>
                </a:solidFill>
                <a:latin typeface="Comic Sans MS" panose="030F0702030302020204" pitchFamily="66" charset="0"/>
              </a:rPr>
              <a:t> m. – leido žurnalą </a:t>
            </a:r>
            <a:r>
              <a:rPr lang="lt-LT" altLang="lt-LT" sz="1800" b="1" u="sng">
                <a:solidFill>
                  <a:srgbClr val="7030A0"/>
                </a:solidFill>
                <a:latin typeface="Comic Sans MS" panose="030F0702030302020204" pitchFamily="66" charset="0"/>
                <a:hlinkClick r:id="rId14" tooltip="Kultūra (bendrovė)"/>
              </a:rPr>
              <a:t>„Kultūra“</a:t>
            </a:r>
            <a:r>
              <a:rPr lang="lt-LT" altLang="lt-LT" sz="1800" b="1">
                <a:solidFill>
                  <a:srgbClr val="7030A0"/>
                </a:solidFill>
                <a:latin typeface="Comic Sans MS" panose="030F0702030302020204" pitchFamily="66" charset="0"/>
              </a:rPr>
              <a:t>,  ir aukštesnio mokslinio lygio kairiąsias nuostatas skleidžiantį mokslinį žurnalą „Gamta“.</a:t>
            </a:r>
            <a:endParaRPr lang="lt-LT" altLang="lt-LT" sz="1800">
              <a:latin typeface="Arial" panose="020B0604020202020204" pitchFamily="34" charset="0"/>
            </a:endParaRPr>
          </a:p>
        </p:txBody>
      </p:sp>
      <p:sp>
        <p:nvSpPr>
          <p:cNvPr id="14" name="TextBox 13">
            <a:extLst>
              <a:ext uri="{FF2B5EF4-FFF2-40B4-BE49-F238E27FC236}">
                <a16:creationId xmlns:a16="http://schemas.microsoft.com/office/drawing/2014/main" id="{1B7E6911-5214-C74A-A00C-3D43A43EF2A6}"/>
              </a:ext>
            </a:extLst>
          </p:cNvPr>
          <p:cNvSpPr txBox="1"/>
          <p:nvPr/>
        </p:nvSpPr>
        <p:spPr>
          <a:xfrm>
            <a:off x="2771800" y="1215983"/>
            <a:ext cx="3168352" cy="553998"/>
          </a:xfrm>
          <a:prstGeom prst="rect">
            <a:avLst/>
          </a:prstGeom>
          <a:solidFill>
            <a:schemeClr val="bg1"/>
          </a:solidFill>
          <a:ln w="19050">
            <a:solidFill>
              <a:srgbClr val="FF0000"/>
            </a:solidFill>
          </a:ln>
        </p:spPr>
        <p:txBody>
          <a:bodyPr wrap="square" rtlCol="0">
            <a:spAutoFit/>
          </a:bodyPr>
          <a:lstStyle/>
          <a:p>
            <a:pPr algn="ctr"/>
            <a:r>
              <a:rPr lang="lt-LT" sz="1200" b="1" dirty="0">
                <a:solidFill>
                  <a:srgbClr val="FF0000"/>
                </a:solidFill>
                <a:latin typeface="Comic Sans MS" panose="030F0702030302020204" pitchFamily="66" charset="0"/>
              </a:rPr>
              <a:t>KULTŪrininkų siekis buvo: </a:t>
            </a:r>
            <a:endParaRPr lang="en-US" sz="1200" b="1" dirty="0">
              <a:solidFill>
                <a:srgbClr val="FF0000"/>
              </a:solidFill>
              <a:latin typeface="Comic Sans MS" panose="030F0702030302020204" pitchFamily="66" charset="0"/>
            </a:endParaRPr>
          </a:p>
          <a:p>
            <a:pPr algn="ctr"/>
            <a:r>
              <a:rPr lang="lt-LT" b="1" dirty="0">
                <a:solidFill>
                  <a:srgbClr val="FF0000"/>
                </a:solidFill>
                <a:latin typeface="Comic Sans MS" panose="030F0702030302020204" pitchFamily="66" charset="0"/>
              </a:rPr>
              <a:t>Atnaujinkime MOKSLU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1910</Words>
  <Application>Microsoft Office PowerPoint</Application>
  <PresentationFormat>On-screen Show (4:3)</PresentationFormat>
  <Paragraphs>342</Paragraphs>
  <Slides>62</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72" baseType="lpstr">
      <vt:lpstr>Arial</vt:lpstr>
      <vt:lpstr>Arial Black</vt:lpstr>
      <vt:lpstr>Arial Unicode MS</vt:lpstr>
      <vt:lpstr>Calibri</vt:lpstr>
      <vt:lpstr>Comic Sans MS</vt:lpstr>
      <vt:lpstr>Palemonas</vt:lpstr>
      <vt:lpstr>Times New Roman</vt:lpstr>
      <vt:lpstr>Office Theme</vt:lpstr>
      <vt:lpstr>Acrobat Document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Dobilas</dc:creator>
  <cp:lastModifiedBy>egidijus kirvelis</cp:lastModifiedBy>
  <cp:revision>117</cp:revision>
  <dcterms:created xsi:type="dcterms:W3CDTF">2017-09-19T05:21:12Z</dcterms:created>
  <dcterms:modified xsi:type="dcterms:W3CDTF">2022-07-28T04:42:31Z</dcterms:modified>
</cp:coreProperties>
</file>